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62" r:id="rId1"/>
    <p:sldMasterId id="2147483770" r:id="rId2"/>
  </p:sldMasterIdLst>
  <p:notesMasterIdLst>
    <p:notesMasterId r:id="rId17"/>
  </p:notesMasterIdLst>
  <p:handoutMasterIdLst>
    <p:handoutMasterId r:id="rId18"/>
  </p:handoutMasterIdLst>
  <p:sldIdLst>
    <p:sldId id="349" r:id="rId3"/>
    <p:sldId id="350" r:id="rId4"/>
    <p:sldId id="352" r:id="rId5"/>
    <p:sldId id="353" r:id="rId6"/>
    <p:sldId id="354" r:id="rId7"/>
    <p:sldId id="355" r:id="rId8"/>
    <p:sldId id="356" r:id="rId9"/>
    <p:sldId id="358" r:id="rId10"/>
    <p:sldId id="359" r:id="rId11"/>
    <p:sldId id="362" r:id="rId12"/>
    <p:sldId id="361" r:id="rId13"/>
    <p:sldId id="364" r:id="rId14"/>
    <p:sldId id="365" r:id="rId15"/>
    <p:sldId id="368" r:id="rId16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9283"/>
    <a:srgbClr val="917B69"/>
    <a:srgbClr val="615953"/>
    <a:srgbClr val="F9F3E7"/>
    <a:srgbClr val="EFECEB"/>
    <a:srgbClr val="F2EFEE"/>
    <a:srgbClr val="E8E8E8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2" autoAdjust="0"/>
    <p:restoredTop sz="63654" autoAdjust="0"/>
  </p:normalViewPr>
  <p:slideViewPr>
    <p:cSldViewPr>
      <p:cViewPr varScale="1">
        <p:scale>
          <a:sx n="41" d="100"/>
          <a:sy n="41" d="100"/>
        </p:scale>
        <p:origin x="-2136" y="-114"/>
      </p:cViewPr>
      <p:guideLst>
        <p:guide orient="horz" pos="4086"/>
        <p:guide pos="336"/>
        <p:guide pos="406"/>
        <p:guide pos="896"/>
        <p:guide pos="968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24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24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24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7690A41-DF68-4920-83C2-0316212DB0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8910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pPr>
              <a:defRPr/>
            </a:pPr>
            <a:fld id="{18C3CFDD-6E1C-4452-B835-E73FE28783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3985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95000"/>
      </a:lnSpc>
      <a:spcBef>
        <a:spcPct val="6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114300" indent="-112713" algn="l" rtl="0" eaLnBrk="0" fontAlgn="base" hangingPunct="0">
      <a:lnSpc>
        <a:spcPct val="95000"/>
      </a:lnSpc>
      <a:spcBef>
        <a:spcPct val="40000"/>
      </a:spcBef>
      <a:spcAft>
        <a:spcPct val="0"/>
      </a:spcAft>
      <a:buChar char="•"/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347663" indent="-119063" algn="l" rtl="0" eaLnBrk="0" fontAlgn="base" hangingPunct="0">
      <a:lnSpc>
        <a:spcPct val="95000"/>
      </a:lnSpc>
      <a:spcBef>
        <a:spcPct val="20000"/>
      </a:spcBef>
      <a:spcAft>
        <a:spcPct val="0"/>
      </a:spcAft>
      <a:buChar char="•"/>
      <a:defRPr sz="1000" kern="1200">
        <a:solidFill>
          <a:schemeClr val="tx1"/>
        </a:solidFill>
        <a:latin typeface="Arial" charset="0"/>
        <a:ea typeface="+mn-ea"/>
        <a:cs typeface="+mn-cs"/>
      </a:defRPr>
    </a:lvl3pPr>
    <a:lvl4pPr marL="566738" indent="-104775" algn="l" rtl="0" eaLnBrk="0" fontAlgn="base" hangingPunct="0">
      <a:lnSpc>
        <a:spcPct val="95000"/>
      </a:lnSpc>
      <a:spcBef>
        <a:spcPct val="20000"/>
      </a:spcBef>
      <a:spcAft>
        <a:spcPct val="0"/>
      </a:spcAft>
      <a:buChar char="•"/>
      <a:defRPr sz="900" kern="1200">
        <a:solidFill>
          <a:schemeClr val="tx1"/>
        </a:solidFill>
        <a:latin typeface="Arial" charset="0"/>
        <a:ea typeface="+mn-ea"/>
        <a:cs typeface="+mn-cs"/>
      </a:defRPr>
    </a:lvl4pPr>
    <a:lvl5pPr marL="798513" indent="-117475" algn="l" rtl="0" eaLnBrk="0" fontAlgn="base" hangingPunct="0">
      <a:lnSpc>
        <a:spcPct val="95000"/>
      </a:lnSpc>
      <a:spcBef>
        <a:spcPct val="20000"/>
      </a:spcBef>
      <a:spcAft>
        <a:spcPct val="0"/>
      </a:spcAft>
      <a:buChar char="•"/>
      <a:defRPr sz="9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968316-3296-4685-B488-9495F3A5950C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71450" indent="-171450" eaLnBrk="1" hangingPunct="1">
              <a:buFont typeface="Arial" pitchFamily="34" charset="0"/>
              <a:buChar char="•"/>
            </a:pPr>
            <a:r>
              <a:rPr lang="de-DE" baseline="0" dirty="0" smtClean="0"/>
              <a:t>Hello, intro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en-GB" dirty="0" smtClean="0"/>
              <a:t>Got least</a:t>
            </a:r>
            <a:r>
              <a:rPr lang="en-GB" baseline="0" dirty="0" smtClean="0"/>
              <a:t> technical scientist to test out</a:t>
            </a:r>
          </a:p>
          <a:p>
            <a:pPr marL="285750" lvl="1" indent="-171450">
              <a:buFont typeface="Arial" pitchFamily="34" charset="0"/>
              <a:buChar char="•"/>
            </a:pPr>
            <a:r>
              <a:rPr lang="en-GB" baseline="0" dirty="0" smtClean="0"/>
              <a:t>In own words – hates anything to do with computers</a:t>
            </a:r>
          </a:p>
          <a:p>
            <a:pPr marL="285750" lvl="1" indent="-171450">
              <a:buFont typeface="Arial" pitchFamily="34" charset="0"/>
              <a:buChar char="•"/>
            </a:pPr>
            <a:r>
              <a:rPr lang="en-GB" baseline="0" dirty="0" smtClean="0"/>
              <a:t>But likes this… a lot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dirty="0" smtClean="0"/>
              <a:t>Encouraged</a:t>
            </a:r>
            <a:r>
              <a:rPr lang="en-GB" baseline="0" dirty="0" smtClean="0"/>
              <a:t> more scientists to use MODESIM</a:t>
            </a:r>
          </a:p>
          <a:p>
            <a:pPr marL="285750" lvl="1" indent="-171450">
              <a:buFont typeface="Arial" pitchFamily="34" charset="0"/>
              <a:buChar char="•"/>
            </a:pPr>
            <a:r>
              <a:rPr lang="en-GB" baseline="0" dirty="0" smtClean="0"/>
              <a:t>Also from wider group</a:t>
            </a:r>
          </a:p>
          <a:p>
            <a:pPr marL="285750" lvl="1" indent="-171450">
              <a:buFont typeface="Arial" pitchFamily="34" charset="0"/>
              <a:buChar char="•"/>
            </a:pPr>
            <a:r>
              <a:rPr lang="en-GB" baseline="0" dirty="0" smtClean="0"/>
              <a:t>Includes users who have never used a cluster or server for simulations before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baseline="0" dirty="0" smtClean="0"/>
              <a:t>Business leaders assessed impact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baseline="0" dirty="0" smtClean="0"/>
              <a:t>Estimate at least a 50% increase in each scientists productivity from this alone</a:t>
            </a:r>
          </a:p>
          <a:p>
            <a:pPr marL="285750" lvl="1" indent="-171450">
              <a:buFont typeface="Arial" pitchFamily="34" charset="0"/>
              <a:buChar char="•"/>
            </a:pPr>
            <a:r>
              <a:rPr lang="en-GB" baseline="0" dirty="0" smtClean="0"/>
              <a:t>Shallower learning curve</a:t>
            </a:r>
          </a:p>
          <a:p>
            <a:pPr marL="285750" lvl="1" indent="-171450">
              <a:buFont typeface="Arial" pitchFamily="34" charset="0"/>
              <a:buChar char="•"/>
            </a:pPr>
            <a:r>
              <a:rPr lang="en-GB" baseline="0" dirty="0" smtClean="0"/>
              <a:t>Leads to increased usage of cluster</a:t>
            </a:r>
          </a:p>
          <a:p>
            <a:pPr marL="285750" lvl="1" indent="-171450">
              <a:buFont typeface="Arial" pitchFamily="34" charset="0"/>
              <a:buChar char="•"/>
            </a:pPr>
            <a:r>
              <a:rPr lang="en-GB" baseline="0" dirty="0" smtClean="0"/>
              <a:t>In turn simulations turned around faster</a:t>
            </a:r>
          </a:p>
          <a:p>
            <a:pPr marL="285750" lvl="1" indent="-171450">
              <a:buFont typeface="Arial" pitchFamily="34" charset="0"/>
              <a:buChar char="•"/>
            </a:pPr>
            <a:r>
              <a:rPr lang="en-GB" baseline="0" dirty="0" smtClean="0"/>
              <a:t>Scientists spend more time on analysis, less on using IT systems</a:t>
            </a:r>
          </a:p>
          <a:p>
            <a:pPr marL="171450" lvl="0" indent="-171450">
              <a:buFont typeface="Arial" pitchFamily="34" charset="0"/>
              <a:buChar char="•"/>
            </a:pPr>
            <a:endParaRPr lang="en-GB" baseline="0" dirty="0" smtClean="0"/>
          </a:p>
          <a:p>
            <a:pPr marL="171450" lvl="0" indent="-171450">
              <a:buFont typeface="Arial" pitchFamily="34" charset="0"/>
              <a:buChar char="•"/>
            </a:pPr>
            <a:r>
              <a:rPr lang="en-GB" baseline="0" dirty="0" smtClean="0"/>
              <a:t>So good, but could be a lot better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GB" baseline="0" dirty="0" smtClean="0"/>
              <a:t>Queuing system (SGE) mostly </a:t>
            </a:r>
            <a:r>
              <a:rPr lang="en-GB" baseline="0" dirty="0" err="1" smtClean="0"/>
              <a:t>cmd</a:t>
            </a:r>
            <a:r>
              <a:rPr lang="en-GB" baseline="0" dirty="0" smtClean="0"/>
              <a:t> line based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C3CFDD-6E1C-4452-B835-E73FE28783A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5482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en-GB" dirty="0" smtClean="0"/>
              <a:t>Web app</a:t>
            </a:r>
            <a:r>
              <a:rPr lang="en-GB" baseline="0" dirty="0" smtClean="0"/>
              <a:t> for viewing status of jobs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baseline="0" dirty="0" smtClean="0"/>
              <a:t>Covers functionality of most commonly used SGE command – </a:t>
            </a:r>
            <a:r>
              <a:rPr lang="en-GB" baseline="0" dirty="0" err="1" smtClean="0"/>
              <a:t>qstat</a:t>
            </a:r>
            <a:endParaRPr lang="en-GB" baseline="0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GB" baseline="0" dirty="0" smtClean="0"/>
              <a:t>Simple presentation for at a glance info – most commonly asked questions</a:t>
            </a:r>
          </a:p>
          <a:p>
            <a:pPr marL="285750" lvl="1" indent="-171450">
              <a:buFont typeface="Arial" pitchFamily="34" charset="0"/>
              <a:buChar char="•"/>
            </a:pPr>
            <a:r>
              <a:rPr lang="en-GB" baseline="0" dirty="0" smtClean="0"/>
              <a:t>How busy is the cluster?</a:t>
            </a:r>
          </a:p>
          <a:p>
            <a:pPr marL="285750" lvl="1" indent="-171450">
              <a:buFont typeface="Arial" pitchFamily="34" charset="0"/>
              <a:buChar char="•"/>
            </a:pPr>
            <a:r>
              <a:rPr lang="en-GB" baseline="0" dirty="0" smtClean="0"/>
              <a:t>How many licenses are available?</a:t>
            </a:r>
          </a:p>
          <a:p>
            <a:pPr marL="285750" lvl="1" indent="-171450">
              <a:buFont typeface="Arial" pitchFamily="34" charset="0"/>
              <a:buChar char="•"/>
            </a:pPr>
            <a:r>
              <a:rPr lang="en-GB" baseline="0" dirty="0" smtClean="0"/>
              <a:t>Why does my job have an error?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GB" baseline="0" dirty="0" smtClean="0"/>
              <a:t>Re-phrase </a:t>
            </a:r>
            <a:r>
              <a:rPr lang="en-GB" baseline="0" dirty="0" err="1" smtClean="0"/>
              <a:t>qstat</a:t>
            </a:r>
            <a:r>
              <a:rPr lang="en-GB" baseline="0" dirty="0" smtClean="0"/>
              <a:t> output into more obvious format</a:t>
            </a:r>
          </a:p>
          <a:p>
            <a:pPr marL="285750" lvl="1" indent="-171450">
              <a:buFont typeface="Arial" pitchFamily="34" charset="0"/>
              <a:buChar char="•"/>
            </a:pPr>
            <a:r>
              <a:rPr lang="en-GB" baseline="0" dirty="0" smtClean="0"/>
              <a:t>E.g. “hard </a:t>
            </a:r>
            <a:r>
              <a:rPr lang="en-GB" baseline="0" dirty="0" err="1" smtClean="0"/>
              <a:t>resource_list</a:t>
            </a:r>
            <a:r>
              <a:rPr lang="en-GB" baseline="0" dirty="0" smtClean="0"/>
              <a:t>” to “Resources and Licenses Requested”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GB" baseline="0" dirty="0" smtClean="0"/>
              <a:t>No login required – instant access from Windows computer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C3CFDD-6E1C-4452-B835-E73FE28783A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6551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en-GB" dirty="0" smtClean="0"/>
              <a:t>Extra,</a:t>
            </a:r>
            <a:r>
              <a:rPr lang="en-GB" baseline="0" dirty="0" smtClean="0"/>
              <a:t> unplanned benefit – advertised capacity</a:t>
            </a:r>
          </a:p>
          <a:p>
            <a:pPr marL="285750" lvl="1" indent="-171450">
              <a:buFont typeface="Arial" pitchFamily="34" charset="0"/>
              <a:buChar char="•"/>
            </a:pPr>
            <a:r>
              <a:rPr lang="en-GB" baseline="0" dirty="0" smtClean="0"/>
              <a:t>Before: Self reinforcing loop – people thought it would be busy, so did use it</a:t>
            </a:r>
          </a:p>
          <a:p>
            <a:pPr marL="285750" lvl="1" indent="-171450">
              <a:buFont typeface="Arial" pitchFamily="34" charset="0"/>
              <a:buChar char="•"/>
            </a:pPr>
            <a:r>
              <a:rPr lang="en-GB" baseline="0" dirty="0" smtClean="0"/>
              <a:t>People felt guilty for using it, afraid they blocked other people</a:t>
            </a:r>
          </a:p>
          <a:p>
            <a:pPr marL="285750" lvl="1" indent="-171450">
              <a:buFont typeface="Arial" pitchFamily="34" charset="0"/>
              <a:buChar char="•"/>
            </a:pPr>
            <a:r>
              <a:rPr lang="en-GB" baseline="0" dirty="0" smtClean="0"/>
              <a:t>End result: long quiet periods until someone dared to have another go</a:t>
            </a:r>
          </a:p>
          <a:p>
            <a:pPr marL="285750" lvl="1" indent="-171450">
              <a:buFont typeface="Arial" pitchFamily="34" charset="0"/>
              <a:buChar char="•"/>
            </a:pPr>
            <a:r>
              <a:rPr lang="en-GB" baseline="0" dirty="0" smtClean="0"/>
              <a:t>Now: at a glance status page shows utilisation of all clusters</a:t>
            </a:r>
          </a:p>
          <a:p>
            <a:pPr marL="285750" lvl="1" indent="-171450">
              <a:buFont typeface="Arial" pitchFamily="34" charset="0"/>
              <a:buChar char="•"/>
            </a:pPr>
            <a:r>
              <a:rPr lang="en-GB" baseline="0" dirty="0" smtClean="0"/>
              <a:t>Broke the loop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baseline="0" dirty="0" smtClean="0"/>
              <a:t>Lead to more and bigger jobs</a:t>
            </a:r>
          </a:p>
          <a:p>
            <a:pPr marL="285750" lvl="1" indent="-171450">
              <a:buFont typeface="Arial" pitchFamily="34" charset="0"/>
              <a:buChar char="•"/>
            </a:pPr>
            <a:r>
              <a:rPr lang="en-GB" baseline="0" dirty="0" smtClean="0"/>
              <a:t>Greater use of more intensive parallel jobs, due to less fear of blocking others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GB" baseline="0" dirty="0" smtClean="0"/>
              <a:t>More transparency on who’s doing what – particularly license usage</a:t>
            </a:r>
          </a:p>
          <a:p>
            <a:pPr marL="285750" lvl="1" indent="-171450">
              <a:buFont typeface="Arial" pitchFamily="34" charset="0"/>
              <a:buChar char="•"/>
            </a:pPr>
            <a:r>
              <a:rPr lang="en-GB" baseline="0" dirty="0" smtClean="0"/>
              <a:t>Curiosity – who the heck’s that and how are they running 100 Rs at once!?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C3CFDD-6E1C-4452-B835-E73FE28783A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8437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en-GB" dirty="0" smtClean="0"/>
              <a:t>Brings us back to </a:t>
            </a:r>
            <a:r>
              <a:rPr lang="en-GB" dirty="0" smtClean="0">
                <a:solidFill>
                  <a:schemeClr val="tx1"/>
                </a:solidFill>
              </a:rPr>
              <a:t>where to go from here?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Make it easier still of course!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Aim</a:t>
            </a:r>
            <a:r>
              <a:rPr lang="en-GB" baseline="0" dirty="0" smtClean="0">
                <a:solidFill>
                  <a:schemeClr val="tx1"/>
                </a:solidFill>
              </a:rPr>
              <a:t> to deemphasise the IT, be as invisible and effortless for scientists as possible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baseline="0" dirty="0" smtClean="0">
                <a:solidFill>
                  <a:schemeClr val="tx1"/>
                </a:solidFill>
              </a:rPr>
              <a:t>Again, help them focus on what to ask, not how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baseline="0" dirty="0" smtClean="0">
                <a:solidFill>
                  <a:schemeClr val="tx1"/>
                </a:solidFill>
              </a:rPr>
              <a:t>Greater use of web apps – less need to see any of Linux including NX desktop</a:t>
            </a:r>
          </a:p>
          <a:p>
            <a:pPr marL="285750" lvl="1" indent="-171450">
              <a:buFont typeface="Arial" pitchFamily="34" charset="0"/>
              <a:buChar char="•"/>
            </a:pPr>
            <a:r>
              <a:rPr lang="en-GB" baseline="0" dirty="0" smtClean="0">
                <a:solidFill>
                  <a:schemeClr val="tx1"/>
                </a:solidFill>
              </a:rPr>
              <a:t>Ideas for expansions of </a:t>
            </a:r>
            <a:r>
              <a:rPr lang="en-GB" baseline="0" dirty="0" err="1" smtClean="0">
                <a:solidFill>
                  <a:schemeClr val="tx1"/>
                </a:solidFill>
              </a:rPr>
              <a:t>Qstat</a:t>
            </a:r>
            <a:r>
              <a:rPr lang="en-GB" baseline="0" dirty="0" smtClean="0">
                <a:solidFill>
                  <a:schemeClr val="tx1"/>
                </a:solidFill>
              </a:rPr>
              <a:t> Web App</a:t>
            </a:r>
          </a:p>
          <a:p>
            <a:pPr marL="519113" lvl="2" indent="-171450">
              <a:buFont typeface="Arial" pitchFamily="34" charset="0"/>
              <a:buChar char="•"/>
            </a:pPr>
            <a:r>
              <a:rPr lang="en-GB" baseline="0" dirty="0" smtClean="0">
                <a:solidFill>
                  <a:schemeClr val="tx1"/>
                </a:solidFill>
              </a:rPr>
              <a:t>Job submission – upload code (R, NONMEM) and have system sort out how to run it for you</a:t>
            </a:r>
          </a:p>
          <a:p>
            <a:pPr marL="519113" lvl="2" indent="-171450">
              <a:buFont typeface="Arial" pitchFamily="34" charset="0"/>
              <a:buChar char="•"/>
            </a:pPr>
            <a:r>
              <a:rPr lang="en-GB" baseline="0" dirty="0" smtClean="0">
                <a:solidFill>
                  <a:schemeClr val="tx1"/>
                </a:solidFill>
              </a:rPr>
              <a:t>History – see info on recently completed jobs – how long they took, possible causes of performance bottlenecks</a:t>
            </a:r>
          </a:p>
          <a:p>
            <a:pPr marL="738188" lvl="3" indent="-171450">
              <a:buFont typeface="Arial" pitchFamily="34" charset="0"/>
              <a:buChar char="•"/>
            </a:pPr>
            <a:r>
              <a:rPr lang="en-GB" baseline="0" dirty="0" smtClean="0">
                <a:solidFill>
                  <a:schemeClr val="tx1"/>
                </a:solidFill>
              </a:rPr>
              <a:t>Helps scientist understand how long results take to get, how to speed it up</a:t>
            </a:r>
          </a:p>
          <a:p>
            <a:pPr marL="285750" lvl="1" indent="-171450">
              <a:buFont typeface="Arial" pitchFamily="34" charset="0"/>
              <a:buChar char="•"/>
            </a:pPr>
            <a:r>
              <a:rPr lang="en-GB" baseline="0" dirty="0" smtClean="0">
                <a:solidFill>
                  <a:schemeClr val="tx1"/>
                </a:solidFill>
              </a:rPr>
              <a:t>SLA reporting automatically</a:t>
            </a:r>
          </a:p>
          <a:p>
            <a:pPr marL="519113" lvl="2" indent="-171450">
              <a:buFont typeface="Arial" pitchFamily="34" charset="0"/>
              <a:buChar char="•"/>
            </a:pPr>
            <a:r>
              <a:rPr lang="en-GB" baseline="0" dirty="0" smtClean="0">
                <a:solidFill>
                  <a:schemeClr val="tx1"/>
                </a:solidFill>
              </a:rPr>
              <a:t>Less paperwork for IT team</a:t>
            </a:r>
          </a:p>
          <a:p>
            <a:pPr marL="519113" lvl="2" indent="-171450">
              <a:buFont typeface="Arial" pitchFamily="34" charset="0"/>
              <a:buChar char="•"/>
            </a:pPr>
            <a:r>
              <a:rPr lang="en-GB" baseline="0" dirty="0" smtClean="0">
                <a:solidFill>
                  <a:schemeClr val="tx1"/>
                </a:solidFill>
              </a:rPr>
              <a:t>Freed up to focus time on improvements and support</a:t>
            </a:r>
          </a:p>
          <a:p>
            <a:pPr marL="519113" lvl="2" indent="-171450">
              <a:buFont typeface="Arial" pitchFamily="34" charset="0"/>
              <a:buChar char="•"/>
            </a:pPr>
            <a:r>
              <a:rPr lang="en-GB" baseline="0" dirty="0" smtClean="0">
                <a:solidFill>
                  <a:schemeClr val="tx1"/>
                </a:solidFill>
              </a:rPr>
              <a:t>Greater transparency – whole user community can see team’s performance vs. a few leaders</a:t>
            </a:r>
          </a:p>
          <a:p>
            <a:pPr marL="519113" lvl="2" indent="-171450">
              <a:buFont typeface="Arial" pitchFamily="34" charset="0"/>
              <a:buChar char="•"/>
            </a:pPr>
            <a:endParaRPr lang="en-GB" baseline="0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C3CFDD-6E1C-4452-B835-E73FE28783A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672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Q&amp;A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C3CFDD-6E1C-4452-B835-E73FE28783A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0501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eaLnBrk="1" hangingPunct="1">
              <a:buFont typeface="Arial" pitchFamily="34" charset="0"/>
              <a:buChar char="•"/>
            </a:pPr>
            <a:r>
              <a:rPr lang="de-DE" baseline="0" dirty="0" smtClean="0"/>
              <a:t>Couple of years ago, MODESIM complete</a:t>
            </a:r>
          </a:p>
          <a:p>
            <a:pPr marL="171450" indent="-171450" eaLnBrk="1" hangingPunct="1">
              <a:buFont typeface="Arial" pitchFamily="34" charset="0"/>
              <a:buChar char="•"/>
            </a:pPr>
            <a:r>
              <a:rPr lang="de-DE" baseline="0" dirty="0" smtClean="0"/>
              <a:t>2 clusters and perihperal systems (knowledge sharing, reporting)</a:t>
            </a:r>
          </a:p>
          <a:p>
            <a:pPr marL="171450" indent="-171450" eaLnBrk="1" hangingPunct="1">
              <a:buFont typeface="Arial" pitchFamily="34" charset="0"/>
              <a:buChar char="•"/>
            </a:pPr>
            <a:r>
              <a:rPr lang="de-DE" baseline="0" dirty="0" smtClean="0"/>
              <a:t>Highly stable, no outages</a:t>
            </a:r>
          </a:p>
          <a:p>
            <a:pPr marL="171450" indent="-171450" eaLnBrk="1" hangingPunct="1">
              <a:buFont typeface="Arial" pitchFamily="34" charset="0"/>
              <a:buChar char="•"/>
            </a:pPr>
            <a:r>
              <a:rPr lang="de-DE" baseline="0" dirty="0" smtClean="0"/>
              <a:t>Good science being done</a:t>
            </a:r>
          </a:p>
          <a:p>
            <a:pPr marL="171450" indent="-171450" eaLnBrk="1" hangingPunct="1">
              <a:buFont typeface="Arial" pitchFamily="34" charset="0"/>
              <a:buChar char="•"/>
            </a:pPr>
            <a:r>
              <a:rPr lang="de-DE" baseline="0" dirty="0" smtClean="0"/>
              <a:t>Most positive customer feedback for an IT project in Nov</a:t>
            </a:r>
          </a:p>
          <a:p>
            <a:pPr marL="171450" marR="0" indent="-171450" algn="l" defTabSz="914400" rtl="0" eaLnBrk="1" fontAlgn="base" latinLnBrk="0" hangingPunct="1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de-DE" baseline="0" dirty="0" smtClean="0"/>
              <a:t>Highest customer satisfaction rating in company – 98% very satisfied (highest possible socre)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de-DE" baseline="0" dirty="0" smtClean="0">
                <a:solidFill>
                  <a:schemeClr val="tx1"/>
                </a:solidFill>
              </a:rPr>
              <a:t>But b</a:t>
            </a:r>
            <a:r>
              <a:rPr lang="en-GB" dirty="0" err="1" smtClean="0">
                <a:solidFill>
                  <a:schemeClr val="tx1"/>
                </a:solidFill>
              </a:rPr>
              <a:t>ig</a:t>
            </a:r>
            <a:r>
              <a:rPr lang="en-GB" dirty="0" smtClean="0">
                <a:solidFill>
                  <a:schemeClr val="tx1"/>
                </a:solidFill>
              </a:rPr>
              <a:t> problem... Where to go from here?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How to continue success?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How to make other 2% very satisfied?</a:t>
            </a:r>
          </a:p>
          <a:p>
            <a:pPr marL="171450" marR="0" indent="-171450" algn="l" defTabSz="914400" rtl="0" eaLnBrk="1" fontAlgn="base" latinLnBrk="0" hangingPunct="1">
              <a:lnSpc>
                <a:spcPct val="95000"/>
              </a:lnSpc>
              <a:spcBef>
                <a:spcPct val="6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GB" dirty="0" smtClean="0">
              <a:solidFill>
                <a:schemeClr val="tx1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C3CFDD-6E1C-4452-B835-E73FE28783A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4512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en-GB" dirty="0" smtClean="0"/>
              <a:t>Go</a:t>
            </a:r>
            <a:r>
              <a:rPr lang="en-GB" baseline="0" dirty="0" smtClean="0"/>
              <a:t> back to original problem, as mentioned by Paul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baseline="0" dirty="0" smtClean="0"/>
              <a:t>Simulations on laptops/PCs slow, inefficient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baseline="0" smtClean="0"/>
              <a:t>Results </a:t>
            </a:r>
            <a:r>
              <a:rPr lang="en-GB" baseline="0" dirty="0" smtClean="0"/>
              <a:t>not trusted – no testing done on tools and systems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GB" dirty="0" smtClean="0"/>
              <a:t>But</a:t>
            </a:r>
            <a:r>
              <a:rPr lang="en-GB" baseline="0" dirty="0" smtClean="0"/>
              <a:t> very straight forward to use</a:t>
            </a:r>
          </a:p>
          <a:p>
            <a:pPr marL="285750" lvl="1" indent="-171450">
              <a:buFont typeface="Arial" pitchFamily="34" charset="0"/>
              <a:buChar char="•"/>
            </a:pPr>
            <a:r>
              <a:rPr lang="en-GB" baseline="0" dirty="0" smtClean="0"/>
              <a:t>Buttons to click</a:t>
            </a:r>
          </a:p>
          <a:p>
            <a:pPr marL="285750" lvl="1" indent="-171450">
              <a:buFont typeface="Arial" pitchFamily="34" charset="0"/>
              <a:buChar char="•"/>
            </a:pPr>
            <a:r>
              <a:rPr lang="en-GB" baseline="0" dirty="0" smtClean="0"/>
              <a:t>Minimal setup</a:t>
            </a:r>
          </a:p>
          <a:p>
            <a:pPr marL="285750" lvl="1" indent="-171450">
              <a:buFont typeface="Arial" pitchFamily="34" charset="0"/>
              <a:buChar char="•"/>
            </a:pPr>
            <a:r>
              <a:rPr lang="en-GB" baseline="0" dirty="0" smtClean="0"/>
              <a:t>No new skills to learn – works like your computer in university!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GB" baseline="0" dirty="0" smtClean="0"/>
              <a:t>Scientist’s perspective gone from…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C3CFDD-6E1C-4452-B835-E73FE28783A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6130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en-GB" dirty="0" smtClean="0"/>
              <a:t>One</a:t>
            </a:r>
            <a:r>
              <a:rPr lang="en-GB" baseline="0" dirty="0" smtClean="0"/>
              <a:t> click start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baseline="0" dirty="0" smtClean="0"/>
              <a:t>Everything works straight off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baseline="0" dirty="0" smtClean="0"/>
              <a:t>No </a:t>
            </a:r>
            <a:r>
              <a:rPr lang="en-GB" baseline="0" dirty="0" err="1" smtClean="0"/>
              <a:t>config</a:t>
            </a:r>
            <a:r>
              <a:rPr lang="en-GB" baseline="0" dirty="0" smtClean="0"/>
              <a:t> needed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baseline="0" dirty="0" smtClean="0"/>
              <a:t>To…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C3CFDD-6E1C-4452-B835-E73FE28783A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3466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en-GB" dirty="0" smtClean="0"/>
              <a:t>Command prompt only</a:t>
            </a:r>
            <a:r>
              <a:rPr lang="en-GB" baseline="0" dirty="0" smtClean="0"/>
              <a:t>!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baseline="0" dirty="0" smtClean="0"/>
              <a:t>Everything doesn’t work straight off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baseline="0" dirty="0" smtClean="0"/>
              <a:t>Need extra, manual </a:t>
            </a:r>
            <a:r>
              <a:rPr lang="en-GB" baseline="0" dirty="0" err="1" smtClean="0"/>
              <a:t>config</a:t>
            </a:r>
            <a:r>
              <a:rPr lang="en-GB" baseline="0" dirty="0" smtClean="0"/>
              <a:t> for simple things like plots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baseline="0" dirty="0" smtClean="0"/>
              <a:t>Non-discoverable – need to know the secret code book!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C3CFDD-6E1C-4452-B835-E73FE28783A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3466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en-GB" dirty="0" smtClean="0"/>
              <a:t>So reality hits – only about a dozen from</a:t>
            </a:r>
            <a:r>
              <a:rPr lang="en-GB" baseline="0" dirty="0" smtClean="0"/>
              <a:t> ~150 users actually use it!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dirty="0" smtClean="0"/>
              <a:t>Interface too scary for Windows users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dirty="0" smtClean="0"/>
              <a:t>Learning</a:t>
            </a:r>
            <a:r>
              <a:rPr lang="en-GB" baseline="0" dirty="0" smtClean="0"/>
              <a:t> curve too steep – Linux, </a:t>
            </a:r>
            <a:r>
              <a:rPr lang="en-GB" baseline="0" dirty="0" err="1" smtClean="0"/>
              <a:t>cmd</a:t>
            </a:r>
            <a:r>
              <a:rPr lang="en-GB" baseline="0" dirty="0" smtClean="0"/>
              <a:t> prompt, queuing, scripting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baseline="0" dirty="0" smtClean="0"/>
              <a:t>Most scientists still working only on laptops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baseline="0" dirty="0" smtClean="0"/>
              <a:t>Also compliance issue – too hard to be compliant with SOPs</a:t>
            </a:r>
          </a:p>
          <a:p>
            <a:pPr marL="0" indent="0">
              <a:buFont typeface="Arial" pitchFamily="34" charset="0"/>
              <a:buNone/>
            </a:pPr>
            <a:endParaRPr lang="en-GB" baseline="0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GB" baseline="0" dirty="0" smtClean="0"/>
              <a:t>Realisation – most of the scientists aren’t techies</a:t>
            </a:r>
          </a:p>
          <a:p>
            <a:pPr marL="285750" lvl="1" indent="-171450">
              <a:buFont typeface="Arial" pitchFamily="34" charset="0"/>
              <a:buChar char="•"/>
            </a:pPr>
            <a:r>
              <a:rPr lang="en-GB" baseline="0" dirty="0" smtClean="0"/>
              <a:t>Few are, assume the rest of their colleagues are as well</a:t>
            </a:r>
          </a:p>
          <a:p>
            <a:pPr marL="285750" lvl="1" indent="-171450">
              <a:buFont typeface="Arial" pitchFamily="34" charset="0"/>
              <a:buChar char="•"/>
            </a:pPr>
            <a:r>
              <a:rPr lang="en-GB" baseline="0" dirty="0" smtClean="0"/>
              <a:t>These are the only ones who talk to IT</a:t>
            </a:r>
          </a:p>
          <a:p>
            <a:pPr marL="285750" lvl="1" indent="-171450">
              <a:buFont typeface="Arial" pitchFamily="34" charset="0"/>
              <a:buChar char="•"/>
            </a:pPr>
            <a:r>
              <a:rPr lang="en-GB" baseline="0" dirty="0" smtClean="0"/>
              <a:t>Thus we IT people get the impression all scientists are techies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C3CFDD-6E1C-4452-B835-E73FE28783A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4362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en-GB" dirty="0" smtClean="0"/>
              <a:t>How to fix</a:t>
            </a:r>
            <a:r>
              <a:rPr lang="en-GB" baseline="0" dirty="0" smtClean="0"/>
              <a:t> this problem, attract less IT oriented scientists - l</a:t>
            </a:r>
            <a:r>
              <a:rPr lang="en-GB" dirty="0" smtClean="0"/>
              <a:t>ook at what they’re comfortable with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dirty="0" smtClean="0"/>
              <a:t>Windows</a:t>
            </a:r>
            <a:r>
              <a:rPr lang="en-GB" baseline="0" dirty="0" smtClean="0"/>
              <a:t> GUI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baseline="0" dirty="0" smtClean="0"/>
              <a:t>Familiarity -layout of interface, simple menus, tools and functions more readily discoverable</a:t>
            </a:r>
          </a:p>
          <a:p>
            <a:pPr marL="171450" indent="-171450">
              <a:buFont typeface="Arial" pitchFamily="34" charset="0"/>
              <a:buChar char="•"/>
            </a:pPr>
            <a:endParaRPr lang="en-GB" baseline="0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GB" baseline="0" dirty="0" smtClean="0"/>
              <a:t>Solution – camouflage</a:t>
            </a:r>
          </a:p>
          <a:p>
            <a:pPr marL="285750" lvl="1" indent="-171450">
              <a:buFont typeface="Arial" pitchFamily="34" charset="0"/>
              <a:buChar char="•"/>
            </a:pPr>
            <a:r>
              <a:rPr lang="en-GB" baseline="0" dirty="0" smtClean="0"/>
              <a:t>Hide Linux, make it look like Windows</a:t>
            </a:r>
          </a:p>
          <a:p>
            <a:pPr marL="285750" lvl="1" indent="-171450">
              <a:buFont typeface="Arial" pitchFamily="34" charset="0"/>
              <a:buChar char="•"/>
            </a:pPr>
            <a:r>
              <a:rPr lang="en-GB" baseline="0" dirty="0" smtClean="0"/>
              <a:t>Easy to find buttons for all functions</a:t>
            </a:r>
          </a:p>
          <a:p>
            <a:pPr marL="285750" lvl="1" indent="-171450">
              <a:buFont typeface="Arial" pitchFamily="34" charset="0"/>
              <a:buChar char="•"/>
            </a:pPr>
            <a:r>
              <a:rPr lang="en-GB" baseline="0" dirty="0" smtClean="0"/>
              <a:t>Bury the </a:t>
            </a:r>
            <a:r>
              <a:rPr lang="en-GB" baseline="0" dirty="0" err="1" smtClean="0"/>
              <a:t>cmd</a:t>
            </a:r>
            <a:r>
              <a:rPr lang="en-GB" baseline="0" dirty="0" smtClean="0"/>
              <a:t> prompt as far as possible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GB" baseline="0" dirty="0" smtClean="0"/>
              <a:t>Most importantly, make sure everything just works</a:t>
            </a:r>
          </a:p>
          <a:p>
            <a:pPr marL="285750" lvl="1" indent="-171450">
              <a:buFont typeface="Arial" pitchFamily="34" charset="0"/>
              <a:buChar char="•"/>
            </a:pPr>
            <a:r>
              <a:rPr lang="en-GB" baseline="0" dirty="0" smtClean="0"/>
              <a:t>Path of least resistance is the correct, compliant one</a:t>
            </a:r>
          </a:p>
          <a:p>
            <a:pPr marL="171450" indent="-171450">
              <a:buFont typeface="Arial" pitchFamily="34" charset="0"/>
              <a:buChar char="•"/>
            </a:pP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C3CFDD-6E1C-4452-B835-E73FE28783A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8257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en-GB" dirty="0" smtClean="0"/>
              <a:t>Solution</a:t>
            </a:r>
            <a:r>
              <a:rPr lang="en-GB" baseline="0" dirty="0" smtClean="0"/>
              <a:t> in three parts</a:t>
            </a:r>
          </a:p>
          <a:p>
            <a:pPr marL="285750" lvl="1" indent="-171450">
              <a:buFont typeface="Arial" pitchFamily="34" charset="0"/>
              <a:buChar char="•"/>
            </a:pPr>
            <a:r>
              <a:rPr lang="en-GB" baseline="0" dirty="0" smtClean="0"/>
              <a:t>Gnome for GUI desktop</a:t>
            </a:r>
          </a:p>
          <a:p>
            <a:pPr marL="285750" lvl="1" indent="-171450">
              <a:buFont typeface="Arial" pitchFamily="34" charset="0"/>
              <a:buChar char="•"/>
            </a:pPr>
            <a:r>
              <a:rPr lang="en-GB" baseline="0" dirty="0" smtClean="0"/>
              <a:t>Customised layout, menus and appearance</a:t>
            </a:r>
          </a:p>
          <a:p>
            <a:pPr marL="285750" lvl="1" indent="-171450">
              <a:buFont typeface="Arial" pitchFamily="34" charset="0"/>
              <a:buChar char="•"/>
            </a:pPr>
            <a:r>
              <a:rPr lang="en-GB" baseline="0" dirty="0" err="1" smtClean="0"/>
              <a:t>NoMachine</a:t>
            </a:r>
            <a:r>
              <a:rPr lang="en-GB" baseline="0" dirty="0" smtClean="0"/>
              <a:t> NX for access</a:t>
            </a:r>
          </a:p>
          <a:p>
            <a:pPr marL="519113" lvl="2" indent="-171450">
              <a:buFont typeface="Arial" pitchFamily="34" charset="0"/>
              <a:buChar char="•"/>
            </a:pPr>
            <a:r>
              <a:rPr lang="en-GB" baseline="0" dirty="0" smtClean="0"/>
              <a:t>“Citrix for Linux”</a:t>
            </a:r>
          </a:p>
          <a:p>
            <a:pPr marL="171450" lvl="0" indent="-171450">
              <a:buFont typeface="Arial" pitchFamily="34" charset="0"/>
              <a:buChar char="•"/>
            </a:pPr>
            <a:endParaRPr lang="en-GB" baseline="0" dirty="0" smtClean="0"/>
          </a:p>
          <a:p>
            <a:pPr marL="171450" lvl="0" indent="-171450">
              <a:buFont typeface="Arial" pitchFamily="34" charset="0"/>
              <a:buChar char="•"/>
            </a:pPr>
            <a:r>
              <a:rPr lang="en-GB" baseline="0" dirty="0" smtClean="0"/>
              <a:t>Resulted in…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C3CFDD-6E1C-4452-B835-E73FE28783A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640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en-GB" dirty="0" smtClean="0"/>
              <a:t>Menu only shows support tools</a:t>
            </a:r>
          </a:p>
          <a:p>
            <a:pPr marL="285750" lvl="1" indent="-171450">
              <a:buFont typeface="Arial" pitchFamily="34" charset="0"/>
              <a:buChar char="•"/>
            </a:pPr>
            <a:r>
              <a:rPr lang="en-GB" dirty="0" smtClean="0"/>
              <a:t>Also</a:t>
            </a:r>
            <a:r>
              <a:rPr lang="en-GB" baseline="0" dirty="0" smtClean="0"/>
              <a:t> called it ‘Start’ for even more Windows like feel</a:t>
            </a:r>
            <a:endParaRPr lang="en-GB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GB" dirty="0" smtClean="0"/>
              <a:t>Links to common data sources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dirty="0" smtClean="0"/>
              <a:t>Also altered Nautilus</a:t>
            </a:r>
            <a:r>
              <a:rPr lang="en-GB" baseline="0" dirty="0" smtClean="0"/>
              <a:t> layout – more Windows Explorer like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baseline="0" dirty="0" err="1" smtClean="0"/>
              <a:t>Reconnectable</a:t>
            </a:r>
            <a:endParaRPr lang="en-GB" baseline="0" dirty="0" smtClean="0"/>
          </a:p>
          <a:p>
            <a:pPr marL="171450" indent="-171450">
              <a:buFont typeface="Arial" pitchFamily="34" charset="0"/>
              <a:buChar char="•"/>
            </a:pPr>
            <a:endParaRPr lang="en-GB" dirty="0" smtClean="0"/>
          </a:p>
          <a:p>
            <a:pPr marL="171450" indent="-171450">
              <a:buFont typeface="Arial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C3CFDD-6E1C-4452-B835-E73FE28783A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540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gray">
          <a:xfrm>
            <a:off x="0" y="3346450"/>
            <a:ext cx="9140825" cy="63500"/>
          </a:xfrm>
          <a:prstGeom prst="rect">
            <a:avLst/>
          </a:prstGeom>
          <a:solidFill>
            <a:srgbClr val="6A554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CH"/>
          </a:p>
        </p:txBody>
      </p:sp>
      <p:sp>
        <p:nvSpPr>
          <p:cNvPr id="601091" name="Rectangle 3"/>
          <p:cNvSpPr>
            <a:spLocks noGrp="1" noChangeArrowheads="1"/>
          </p:cNvSpPr>
          <p:nvPr>
            <p:ph type="ctrTitle" sz="quarter"/>
          </p:nvPr>
        </p:nvSpPr>
        <p:spPr bwMode="auto">
          <a:xfrm>
            <a:off x="1412875" y="2679700"/>
            <a:ext cx="7416800" cy="53022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spcBef>
                <a:spcPct val="40000"/>
              </a:spcBef>
              <a:defRPr sz="3200">
                <a:solidFill>
                  <a:schemeClr val="accent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01092" name="Rectangle 4"/>
          <p:cNvSpPr>
            <a:spLocks noGrp="1" noChangeArrowheads="1"/>
          </p:cNvSpPr>
          <p:nvPr>
            <p:ph type="subTitle" sz="quarter" idx="1"/>
          </p:nvPr>
        </p:nvSpPr>
        <p:spPr bwMode="auto">
          <a:xfrm>
            <a:off x="1412875" y="3814763"/>
            <a:ext cx="7416800" cy="1271587"/>
          </a:xfrm>
        </p:spPr>
        <p:txBody>
          <a:bodyPr>
            <a:noAutofit/>
          </a:bodyPr>
          <a:lstStyle>
            <a:lvl1pPr marL="0" indent="0" eaLnBrk="0" hangingPunct="0">
              <a:lnSpc>
                <a:spcPct val="90000"/>
              </a:lnSpc>
              <a:spcBef>
                <a:spcPct val="40000"/>
              </a:spcBef>
              <a:buFont typeface="Wingdings" pitchFamily="2" charset="2"/>
              <a:buNone/>
              <a:defRPr sz="2000">
                <a:solidFill>
                  <a:schemeClr val="accent5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6" name="Logo" descr="NV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1875" y="5703888"/>
            <a:ext cx="2209800" cy="774700"/>
          </a:xfrm>
          <a:prstGeom prst="rect">
            <a:avLst/>
          </a:prstGeom>
          <a:noFill/>
        </p:spPr>
      </p:pic>
      <p:pic>
        <p:nvPicPr>
          <p:cNvPr id="7" name="Logo" descr="NV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1875" y="5703888"/>
            <a:ext cx="2209800" cy="774700"/>
          </a:xfrm>
          <a:prstGeom prst="rect">
            <a:avLst/>
          </a:prstGeom>
          <a:noFill/>
        </p:spPr>
      </p:pic>
      <p:pic>
        <p:nvPicPr>
          <p:cNvPr id="8" name="Logo" descr="NVS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1875" y="5703888"/>
            <a:ext cx="2209800" cy="774700"/>
          </a:xfrm>
          <a:prstGeom prst="rect">
            <a:avLst/>
          </a:prstGeom>
          <a:noFill/>
        </p:spPr>
      </p:pic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DE324-3626-42AB-8F55-E4F232E19E8D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04/05/2011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26EB2-E033-4883-BEC2-B14753B90055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884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DE324-3626-42AB-8F55-E4F232E19E8D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04/05/2011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26EB2-E033-4883-BEC2-B14753B90055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8046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DE324-3626-42AB-8F55-E4F232E19E8D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04/05/2011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26EB2-E033-4883-BEC2-B14753B90055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3961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DE324-3626-42AB-8F55-E4F232E19E8D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04/05/2011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26EB2-E033-4883-BEC2-B14753B90055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4111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DE324-3626-42AB-8F55-E4F232E19E8D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04/05/2011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26EB2-E033-4883-BEC2-B14753B90055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6982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DE324-3626-42AB-8F55-E4F232E19E8D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04/05/2011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26EB2-E033-4883-BEC2-B14753B90055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4677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DE324-3626-42AB-8F55-E4F232E19E8D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04/05/2011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26EB2-E033-4883-BEC2-B14753B90055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9039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DE324-3626-42AB-8F55-E4F232E19E8D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04/05/2011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26EB2-E033-4883-BEC2-B14753B90055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2722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DE324-3626-42AB-8F55-E4F232E19E8D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04/05/2011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26EB2-E033-4883-BEC2-B14753B90055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6166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DE324-3626-42AB-8F55-E4F232E19E8D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04/05/2011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26EB2-E033-4883-BEC2-B14753B90055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494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614363"/>
            <a:ext cx="8318530" cy="498475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3875" y="1346200"/>
            <a:ext cx="8334405" cy="4940320"/>
          </a:xfrm>
        </p:spPr>
        <p:txBody>
          <a:bodyPr>
            <a:noAutofit/>
          </a:bodyPr>
          <a:lstStyle>
            <a:lvl1pPr>
              <a:defRPr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7248" y="6403150"/>
            <a:ext cx="6477000" cy="250825"/>
          </a:xfrm>
          <a:prstGeom prst="rect">
            <a:avLst/>
          </a:prstGeom>
        </p:spPr>
        <p:txBody>
          <a:bodyPr/>
          <a:lstStyle>
            <a:lvl1pPr>
              <a:defRPr sz="900" baseline="0">
                <a:solidFill>
                  <a:srgbClr val="7F7F7F"/>
                </a:solidFill>
              </a:defRPr>
            </a:lvl1pPr>
          </a:lstStyle>
          <a:p>
            <a:r>
              <a:rPr lang="en-US" dirty="0" smtClean="0"/>
              <a:t>| Enabling M&amp;S | Chris Bingham | 03-May-2011 | PRISM Forum SIG | Business Use Only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8116" y="6403150"/>
            <a:ext cx="400035" cy="247031"/>
          </a:xfrm>
          <a:prstGeom prst="rect">
            <a:avLst/>
          </a:prstGeom>
        </p:spPr>
        <p:txBody>
          <a:bodyPr/>
          <a:lstStyle>
            <a:lvl1pPr>
              <a:defRPr sz="900" baseline="0">
                <a:solidFill>
                  <a:srgbClr val="7F7F7F"/>
                </a:solidFill>
              </a:defRPr>
            </a:lvl1pPr>
          </a:lstStyle>
          <a:p>
            <a:fld id="{E66AA3EA-0569-43EF-BBA3-83FDB109D582}" type="slidenum">
              <a:rPr lang="en-US" smtClean="0"/>
              <a:pPr/>
              <a:t>‹#›</a:t>
            </a:fld>
            <a:endParaRPr lang="en-US" dirty="0" smtClean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3875" y="1346200"/>
            <a:ext cx="4162425" cy="4940320"/>
          </a:xfrm>
        </p:spPr>
        <p:txBody>
          <a:bodyPr>
            <a:noAutofit/>
          </a:bodyPr>
          <a:lstStyle>
            <a:lvl1pPr>
              <a:defRPr sz="2400" baseline="0"/>
            </a:lvl1pPr>
            <a:lvl2pPr>
              <a:defRPr sz="2000" baseline="0"/>
            </a:lvl2pPr>
            <a:lvl3pPr>
              <a:defRPr sz="1800" baseline="0"/>
            </a:lvl3pPr>
            <a:lvl4pPr>
              <a:defRPr sz="1600" baseline="0"/>
            </a:lvl4pPr>
            <a:lvl5pPr>
              <a:defRPr sz="14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8701" y="1346200"/>
            <a:ext cx="4019580" cy="4940320"/>
          </a:xfrm>
        </p:spPr>
        <p:txBody>
          <a:bodyPr>
            <a:noAutofit/>
          </a:bodyPr>
          <a:lstStyle>
            <a:lvl1pPr>
              <a:defRPr sz="2400" baseline="0"/>
            </a:lvl1pPr>
            <a:lvl2pPr>
              <a:defRPr sz="2000" baseline="0"/>
            </a:lvl2pPr>
            <a:lvl3pPr>
              <a:defRPr sz="1800" baseline="0"/>
            </a:lvl3pPr>
            <a:lvl4pPr>
              <a:defRPr sz="1600" baseline="0"/>
            </a:lvl4pPr>
            <a:lvl5pPr>
              <a:defRPr sz="14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7248" y="6403150"/>
            <a:ext cx="6477000" cy="250825"/>
          </a:xfrm>
          <a:prstGeom prst="rect">
            <a:avLst/>
          </a:prstGeom>
        </p:spPr>
        <p:txBody>
          <a:bodyPr/>
          <a:lstStyle>
            <a:lvl1pPr>
              <a:defRPr sz="900" baseline="0">
                <a:solidFill>
                  <a:srgbClr val="7F7F7F"/>
                </a:solidFill>
              </a:defRPr>
            </a:lvl1pPr>
          </a:lstStyle>
          <a:p>
            <a:r>
              <a:rPr lang="en-US" smtClean="0"/>
              <a:t>| Presentation Title | Presenter Name | Date | Subject | Business Use Only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8116" y="6403150"/>
            <a:ext cx="400035" cy="247031"/>
          </a:xfrm>
          <a:prstGeom prst="rect">
            <a:avLst/>
          </a:prstGeom>
        </p:spPr>
        <p:txBody>
          <a:bodyPr/>
          <a:lstStyle>
            <a:lvl1pPr>
              <a:defRPr sz="900" baseline="0">
                <a:solidFill>
                  <a:srgbClr val="7F7F7F"/>
                </a:solidFill>
              </a:defRPr>
            </a:lvl1pPr>
          </a:lstStyle>
          <a:p>
            <a:fld id="{E66AA3EA-0569-43EF-BBA3-83FDB109D582}" type="slidenum">
              <a:rPr lang="en-US" smtClean="0"/>
              <a:pPr/>
              <a:t>‹#›</a:t>
            </a:fld>
            <a:endParaRPr lang="en-US" dirty="0" smtClean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527051" y="1346200"/>
            <a:ext cx="2667371" cy="4945063"/>
          </a:xfrm>
        </p:spPr>
        <p:txBody>
          <a:bodyPr/>
          <a:lstStyle>
            <a:lvl1pPr>
              <a:defRPr sz="2400" baseline="0"/>
            </a:lvl1pPr>
            <a:lvl2pPr>
              <a:defRPr sz="2000" baseline="0"/>
            </a:lvl2pPr>
            <a:lvl3pPr>
              <a:defRPr sz="1800" baseline="0"/>
            </a:lvl3pPr>
            <a:lvl4pPr>
              <a:defRPr sz="1600" baseline="0"/>
            </a:lvl4pPr>
            <a:lvl5pPr>
              <a:defRPr sz="14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6170308" y="1346200"/>
            <a:ext cx="2676809" cy="4945063"/>
          </a:xfrm>
        </p:spPr>
        <p:txBody>
          <a:bodyPr/>
          <a:lstStyle>
            <a:lvl1pPr>
              <a:defRPr sz="2400" baseline="0"/>
            </a:lvl1pPr>
            <a:lvl2pPr>
              <a:defRPr sz="2000" baseline="0"/>
            </a:lvl2pPr>
            <a:lvl3pPr>
              <a:defRPr sz="1800" baseline="0"/>
            </a:lvl3pPr>
            <a:lvl4pPr>
              <a:defRPr sz="1600" baseline="0"/>
            </a:lvl4pPr>
            <a:lvl5pPr>
              <a:defRPr sz="14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2"/>
          </p:nvPr>
        </p:nvSpPr>
        <p:spPr>
          <a:xfrm>
            <a:off x="3339524" y="1357911"/>
            <a:ext cx="2667371" cy="4933352"/>
          </a:xfrm>
        </p:spPr>
        <p:txBody>
          <a:bodyPr/>
          <a:lstStyle>
            <a:lvl1pPr>
              <a:defRPr sz="2400" baseline="0"/>
            </a:lvl1pPr>
            <a:lvl2pPr>
              <a:defRPr sz="2000" baseline="0"/>
            </a:lvl2pPr>
            <a:lvl3pPr>
              <a:defRPr sz="1800" baseline="0"/>
            </a:lvl3pPr>
            <a:lvl4pPr>
              <a:defRPr sz="1600" baseline="0"/>
            </a:lvl4pPr>
            <a:lvl5pPr>
              <a:defRPr sz="14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7248" y="6403150"/>
            <a:ext cx="6477000" cy="250825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r>
              <a:rPr lang="en-US" smtClean="0"/>
              <a:t>| Presentation Title | Presenter Name | Date | Subject | Business Use Only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8116" y="6403150"/>
            <a:ext cx="400035" cy="247031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fld id="{E66AA3EA-0569-43EF-BBA3-83FDB109D582}" type="slidenum">
              <a:rPr lang="en-US" smtClean="0"/>
              <a:pPr/>
              <a:t>‹#›</a:t>
            </a:fld>
            <a:endParaRPr lang="en-US" dirty="0" smtClean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7248" y="6403150"/>
            <a:ext cx="6477000" cy="250825"/>
          </a:xfrm>
          <a:prstGeom prst="rect">
            <a:avLst/>
          </a:prstGeom>
        </p:spPr>
        <p:txBody>
          <a:bodyPr/>
          <a:lstStyle>
            <a:lvl1pPr>
              <a:defRPr sz="900" baseline="0">
                <a:solidFill>
                  <a:srgbClr val="7F7F7F"/>
                </a:solidFill>
              </a:defRPr>
            </a:lvl1pPr>
          </a:lstStyle>
          <a:p>
            <a:r>
              <a:rPr lang="en-US" smtClean="0"/>
              <a:t>| Presentation Title | Presenter Name | Date | Subject | Business Use Only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8116" y="6403150"/>
            <a:ext cx="400035" cy="247031"/>
          </a:xfrm>
          <a:prstGeom prst="rect">
            <a:avLst/>
          </a:prstGeom>
        </p:spPr>
        <p:txBody>
          <a:bodyPr/>
          <a:lstStyle>
            <a:lvl1pPr>
              <a:defRPr sz="900" baseline="0">
                <a:solidFill>
                  <a:srgbClr val="7F7F7F"/>
                </a:solidFill>
              </a:defRPr>
            </a:lvl1pPr>
          </a:lstStyle>
          <a:p>
            <a:fld id="{E66AA3EA-0569-43EF-BBA3-83FDB109D582}" type="slidenum">
              <a:rPr lang="en-US" smtClean="0"/>
              <a:pPr/>
              <a:t>‹#›</a:t>
            </a:fld>
            <a:endParaRPr lang="en-US" dirty="0" smtClean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7248" y="6403150"/>
            <a:ext cx="6477000" cy="250825"/>
          </a:xfrm>
          <a:prstGeom prst="rect">
            <a:avLst/>
          </a:prstGeom>
        </p:spPr>
        <p:txBody>
          <a:bodyPr/>
          <a:lstStyle>
            <a:lvl1pPr>
              <a:defRPr sz="900" baseline="0">
                <a:solidFill>
                  <a:srgbClr val="7F7F7F"/>
                </a:solidFill>
              </a:defRPr>
            </a:lvl1pPr>
          </a:lstStyle>
          <a:p>
            <a:r>
              <a:rPr lang="en-US" smtClean="0"/>
              <a:t>| Presentation Title | Presenter Name | Date | Subject | Business Use Only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8116" y="6403150"/>
            <a:ext cx="400035" cy="247031"/>
          </a:xfrm>
          <a:prstGeom prst="rect">
            <a:avLst/>
          </a:prstGeom>
        </p:spPr>
        <p:txBody>
          <a:bodyPr/>
          <a:lstStyle>
            <a:lvl1pPr>
              <a:defRPr sz="900" baseline="0">
                <a:solidFill>
                  <a:srgbClr val="7F7F7F"/>
                </a:solidFill>
              </a:defRPr>
            </a:lvl1pPr>
          </a:lstStyle>
          <a:p>
            <a:fld id="{E66AA3EA-0569-43EF-BBA3-83FDB109D582}" type="slidenum">
              <a:rPr lang="en-US" smtClean="0"/>
              <a:pPr/>
              <a:t>‹#›</a:t>
            </a:fld>
            <a:endParaRPr lang="en-US" dirty="0" smtClean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527051" y="1346200"/>
            <a:ext cx="2667371" cy="4945063"/>
          </a:xfrm>
        </p:spPr>
        <p:txBody>
          <a:bodyPr/>
          <a:lstStyle>
            <a:lvl1pPr>
              <a:defRPr sz="2400" baseline="0"/>
            </a:lvl1pPr>
            <a:lvl2pPr>
              <a:defRPr sz="2000" baseline="0"/>
            </a:lvl2pPr>
            <a:lvl3pPr>
              <a:defRPr sz="1800" baseline="0"/>
            </a:lvl3pPr>
            <a:lvl4pPr>
              <a:defRPr sz="1600" baseline="0"/>
            </a:lvl4pPr>
            <a:lvl5pPr>
              <a:defRPr sz="14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6170308" y="1346200"/>
            <a:ext cx="2676809" cy="4945063"/>
          </a:xfrm>
        </p:spPr>
        <p:txBody>
          <a:bodyPr/>
          <a:lstStyle>
            <a:lvl1pPr>
              <a:defRPr sz="2400" baseline="0"/>
            </a:lvl1pPr>
            <a:lvl2pPr>
              <a:defRPr sz="2000" baseline="0"/>
            </a:lvl2pPr>
            <a:lvl3pPr>
              <a:defRPr sz="1800" baseline="0"/>
            </a:lvl3pPr>
            <a:lvl4pPr>
              <a:defRPr sz="1600" baseline="0"/>
            </a:lvl4pPr>
            <a:lvl5pPr>
              <a:defRPr sz="14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2"/>
          </p:nvPr>
        </p:nvSpPr>
        <p:spPr>
          <a:xfrm>
            <a:off x="3339524" y="1357911"/>
            <a:ext cx="2667371" cy="4933352"/>
          </a:xfrm>
        </p:spPr>
        <p:txBody>
          <a:bodyPr/>
          <a:lstStyle>
            <a:lvl1pPr>
              <a:defRPr sz="2400" baseline="0"/>
            </a:lvl1pPr>
            <a:lvl2pPr>
              <a:defRPr sz="2000" baseline="0"/>
            </a:lvl2pPr>
            <a:lvl3pPr>
              <a:defRPr sz="1800" baseline="0"/>
            </a:lvl3pPr>
            <a:lvl4pPr>
              <a:defRPr sz="1600" baseline="0"/>
            </a:lvl4pPr>
            <a:lvl5pPr>
              <a:defRPr sz="14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7248" y="6403150"/>
            <a:ext cx="6477000" cy="250825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r>
              <a:rPr lang="en-US" smtClean="0"/>
              <a:t>| Presentation Title | Presenter Name | Date | Subject | Business Use Only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8116" y="6403150"/>
            <a:ext cx="400035" cy="247031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fld id="{E66AA3EA-0569-43EF-BBA3-83FDB109D582}" type="slidenum">
              <a:rPr lang="en-US" smtClean="0"/>
              <a:pPr/>
              <a:t>‹#›</a:t>
            </a:fld>
            <a:endParaRPr lang="en-US" dirty="0" smtClean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527051" y="1346200"/>
            <a:ext cx="2667371" cy="4945063"/>
          </a:xfrm>
        </p:spPr>
        <p:txBody>
          <a:bodyPr/>
          <a:lstStyle>
            <a:lvl1pPr>
              <a:defRPr sz="2400" baseline="0"/>
            </a:lvl1pPr>
            <a:lvl2pPr>
              <a:defRPr sz="2000" baseline="0"/>
            </a:lvl2pPr>
            <a:lvl3pPr>
              <a:defRPr sz="1800" baseline="0"/>
            </a:lvl3pPr>
            <a:lvl4pPr>
              <a:defRPr sz="1600" baseline="0"/>
            </a:lvl4pPr>
            <a:lvl5pPr>
              <a:defRPr sz="14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CH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6170308" y="1346200"/>
            <a:ext cx="2676809" cy="4945063"/>
          </a:xfrm>
        </p:spPr>
        <p:txBody>
          <a:bodyPr/>
          <a:lstStyle>
            <a:lvl1pPr>
              <a:defRPr sz="2400" baseline="0"/>
            </a:lvl1pPr>
            <a:lvl2pPr>
              <a:defRPr sz="2000" baseline="0"/>
            </a:lvl2pPr>
            <a:lvl3pPr>
              <a:defRPr sz="1800" baseline="0"/>
            </a:lvl3pPr>
            <a:lvl4pPr>
              <a:defRPr sz="1600" baseline="0"/>
            </a:lvl4pPr>
            <a:lvl5pPr>
              <a:defRPr sz="14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CH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2"/>
          </p:nvPr>
        </p:nvSpPr>
        <p:spPr>
          <a:xfrm>
            <a:off x="3339524" y="1357911"/>
            <a:ext cx="2667371" cy="4933352"/>
          </a:xfrm>
        </p:spPr>
        <p:txBody>
          <a:bodyPr/>
          <a:lstStyle>
            <a:lvl1pPr>
              <a:defRPr sz="2400" baseline="0"/>
            </a:lvl1pPr>
            <a:lvl2pPr>
              <a:defRPr sz="2000" baseline="0"/>
            </a:lvl2pPr>
            <a:lvl3pPr>
              <a:defRPr sz="1800" baseline="0"/>
            </a:lvl3pPr>
            <a:lvl4pPr>
              <a:defRPr sz="1600" baseline="0"/>
            </a:lvl4pPr>
            <a:lvl5pPr>
              <a:defRPr sz="14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CH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7248" y="6403150"/>
            <a:ext cx="6477000" cy="250825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r>
              <a:rPr lang="en-US" smtClean="0"/>
              <a:t>| Presentation Title | Presenter Name | Date | Subject | Business Use Only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8116" y="6403150"/>
            <a:ext cx="400035" cy="247031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fld id="{E66AA3EA-0569-43EF-BBA3-83FDB109D582}" type="slidenum">
              <a:rPr lang="en-US" smtClean="0"/>
              <a:pPr/>
              <a:t>‹#›</a:t>
            </a:fld>
            <a:endParaRPr lang="en-US" dirty="0" smtClean="0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DE324-3626-42AB-8F55-E4F232E19E8D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04/05/2011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26EB2-E033-4883-BEC2-B14753B90055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295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066" name="Rectangle 2"/>
          <p:cNvSpPr>
            <a:spLocks noChangeArrowheads="1"/>
          </p:cNvSpPr>
          <p:nvPr/>
        </p:nvSpPr>
        <p:spPr bwMode="gray">
          <a:xfrm>
            <a:off x="0" y="1125538"/>
            <a:ext cx="9140825" cy="63500"/>
          </a:xfrm>
          <a:prstGeom prst="rect">
            <a:avLst/>
          </a:prstGeom>
          <a:solidFill>
            <a:srgbClr val="6A554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CH"/>
          </a:p>
        </p:txBody>
      </p:sp>
      <p:sp>
        <p:nvSpPr>
          <p:cNvPr id="1028" name="Rectangle 5"/>
          <p:cNvSpPr>
            <a:spLocks noGrp="1" noChangeArrowheads="1"/>
          </p:cNvSpPr>
          <p:nvPr>
            <p:ph type="body" idx="1"/>
          </p:nvPr>
        </p:nvSpPr>
        <p:spPr bwMode="gray">
          <a:xfrm>
            <a:off x="523875" y="1346200"/>
            <a:ext cx="8334405" cy="494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29" name="Rectangle 6"/>
          <p:cNvSpPr>
            <a:spLocks noGrp="1" noChangeArrowheads="1"/>
          </p:cNvSpPr>
          <p:nvPr>
            <p:ph type="title"/>
          </p:nvPr>
        </p:nvSpPr>
        <p:spPr bwMode="gray">
          <a:xfrm>
            <a:off x="539750" y="614363"/>
            <a:ext cx="8289925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pic>
        <p:nvPicPr>
          <p:cNvPr id="1030" name="Picture 8" descr="NVS RGB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297738" y="6130925"/>
            <a:ext cx="13557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7248" y="6403150"/>
            <a:ext cx="6477000" cy="250825"/>
          </a:xfrm>
          <a:prstGeom prst="rect">
            <a:avLst/>
          </a:prstGeom>
        </p:spPr>
        <p:txBody>
          <a:bodyPr/>
          <a:lstStyle>
            <a:lvl1pPr>
              <a:defRPr sz="900" baseline="0">
                <a:solidFill>
                  <a:srgbClr val="7F7F7F"/>
                </a:solidFill>
              </a:defRPr>
            </a:lvl1pPr>
          </a:lstStyle>
          <a:p>
            <a:r>
              <a:rPr lang="en-US" dirty="0" smtClean="0"/>
              <a:t>| Enabling M&amp;S | Chris Bingham | 03-May-2011 | PRISM Forum SIG | Business Use Only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8116" y="6403150"/>
            <a:ext cx="400035" cy="247031"/>
          </a:xfrm>
          <a:prstGeom prst="rect">
            <a:avLst/>
          </a:prstGeom>
        </p:spPr>
        <p:txBody>
          <a:bodyPr/>
          <a:lstStyle>
            <a:lvl1pPr>
              <a:defRPr sz="900" baseline="0">
                <a:solidFill>
                  <a:srgbClr val="7F7F7F"/>
                </a:solidFill>
              </a:defRPr>
            </a:lvl1pPr>
          </a:lstStyle>
          <a:p>
            <a:fld id="{E66AA3EA-0569-43EF-BBA3-83FDB109D582}" type="slidenum">
              <a:rPr lang="en-US" smtClean="0"/>
              <a:pPr/>
              <a:t>‹#›</a:t>
            </a:fld>
            <a:endParaRPr lang="en-US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54" r:id="rId8"/>
  </p:sldLayoutIdLst>
  <p:transition/>
  <p:hf hdr="0" dt="0"/>
  <p:txStyles>
    <p:titleStyle>
      <a:lvl1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chemeClr val="accent4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Arial" charset="0"/>
        </a:defRPr>
      </a:lvl2pPr>
      <a:lvl3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Arial" charset="0"/>
        </a:defRPr>
      </a:lvl3pPr>
      <a:lvl4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Arial" charset="0"/>
        </a:defRPr>
      </a:lvl4pPr>
      <a:lvl5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Arial" charset="0"/>
        </a:defRPr>
      </a:lvl5pPr>
      <a:lvl6pPr marL="4572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Arial" charset="0"/>
        </a:defRPr>
      </a:lvl6pPr>
      <a:lvl7pPr marL="9144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Arial" charset="0"/>
        </a:defRPr>
      </a:lvl7pPr>
      <a:lvl8pPr marL="13716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Arial" charset="0"/>
        </a:defRPr>
      </a:lvl8pPr>
      <a:lvl9pPr marL="18288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Arial" charset="0"/>
        </a:defRPr>
      </a:lvl9pPr>
    </p:titleStyle>
    <p:bodyStyle>
      <a:lvl1pPr marL="233363" indent="-233363" algn="l" rtl="0" eaLnBrk="1" fontAlgn="base" hangingPunct="1">
        <a:lnSpc>
          <a:spcPct val="95000"/>
        </a:lnSpc>
        <a:spcBef>
          <a:spcPct val="75000"/>
        </a:spcBef>
        <a:spcAft>
          <a:spcPct val="0"/>
        </a:spcAft>
        <a:buClr>
          <a:schemeClr val="accent1"/>
        </a:buClr>
        <a:buSzPct val="110000"/>
        <a:buFont typeface="Wingdings" pitchFamily="2" charset="2"/>
        <a:buChar char="§"/>
        <a:defRPr sz="2400">
          <a:solidFill>
            <a:schemeClr val="accent6"/>
          </a:solidFill>
          <a:latin typeface="+mn-lt"/>
          <a:ea typeface="+mn-ea"/>
          <a:cs typeface="+mn-cs"/>
        </a:defRPr>
      </a:lvl1pPr>
      <a:lvl2pPr marL="398463" indent="-163513" algn="l" rtl="0" eaLnBrk="1" fontAlgn="base" hangingPunct="1">
        <a:lnSpc>
          <a:spcPct val="95000"/>
        </a:lnSpc>
        <a:spcBef>
          <a:spcPct val="40000"/>
        </a:spcBef>
        <a:spcAft>
          <a:spcPct val="0"/>
        </a:spcAft>
        <a:buClr>
          <a:srgbClr val="917B69"/>
        </a:buClr>
        <a:buFont typeface="Arial" charset="0"/>
        <a:buChar char="•"/>
        <a:defRPr sz="2000">
          <a:solidFill>
            <a:schemeClr val="accent6"/>
          </a:solidFill>
          <a:latin typeface="+mn-lt"/>
        </a:defRPr>
      </a:lvl2pPr>
      <a:lvl3pPr marL="577850" indent="-177800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tx1"/>
        </a:buClr>
        <a:buFont typeface="Arial" charset="0"/>
        <a:buChar char="-"/>
        <a:defRPr>
          <a:solidFill>
            <a:schemeClr val="accent6"/>
          </a:solidFill>
          <a:latin typeface="+mn-lt"/>
        </a:defRPr>
      </a:lvl3pPr>
      <a:lvl4pPr marL="752475" indent="-173038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•"/>
        <a:defRPr sz="1600">
          <a:solidFill>
            <a:schemeClr val="accent6"/>
          </a:solidFill>
          <a:latin typeface="+mn-lt"/>
        </a:defRPr>
      </a:lvl4pPr>
      <a:lvl5pPr marL="917575" indent="-163513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accent6"/>
          </a:solidFill>
          <a:latin typeface="+mn-lt"/>
        </a:defRPr>
      </a:lvl5pPr>
      <a:lvl6pPr marL="1374775" indent="-163513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1831975" indent="-163513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2289175" indent="-163513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2746375" indent="-163513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31DE324-3626-42AB-8F55-E4F232E19E8D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04/05/2011</a:t>
            </a:fld>
            <a:endParaRPr lang="en-GB" smtClean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 smtClean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8626EB2-E033-4883-BEC2-B14753B90055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smtClean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81152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7"/>
          <p:cNvSpPr>
            <a:spLocks noGrp="1" noChangeArrowheads="1"/>
          </p:cNvSpPr>
          <p:nvPr>
            <p:ph type="ctrTitle" sz="quarter"/>
          </p:nvPr>
        </p:nvSpPr>
        <p:spPr/>
        <p:txBody>
          <a:bodyPr/>
          <a:lstStyle/>
          <a:p>
            <a:pPr eaLnBrk="1" hangingPunct="1"/>
            <a:r>
              <a:rPr lang="de-DE" dirty="0" smtClean="0"/>
              <a:t>Varying Degrees of Success</a:t>
            </a:r>
          </a:p>
        </p:txBody>
      </p:sp>
      <p:sp>
        <p:nvSpPr>
          <p:cNvPr id="3075" name="Rectangle 18"/>
          <p:cNvSpPr>
            <a:spLocks noGrp="1" noChangeArrowheads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US" dirty="0" smtClean="0"/>
              <a:t>Chris Bingham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Success Again!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Usage increased</a:t>
            </a:r>
          </a:p>
          <a:p>
            <a:r>
              <a:rPr lang="en-GB" dirty="0" smtClean="0"/>
              <a:t>Maintained feedback rating</a:t>
            </a:r>
          </a:p>
          <a:p>
            <a:r>
              <a:rPr lang="en-GB" dirty="0" smtClean="0"/>
              <a:t>50% productivity increase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| Varying Degrees of Success | Chris Bingham | 03-May-2011 | PRISME Forum SIG | Business Use Only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66AA3EA-0569-43EF-BBA3-83FDB109D582}" type="slidenum">
              <a:rPr lang="en-US" smtClean="0"/>
              <a:pPr/>
              <a:t>10</a:t>
            </a:fld>
            <a:endParaRPr lang="en-US" dirty="0" smtClean="0"/>
          </a:p>
        </p:txBody>
      </p:sp>
      <p:pic>
        <p:nvPicPr>
          <p:cNvPr id="7" name="Picture 3" descr="C:\Users\Chris\Documents\My Dropbox\Novartis\Images\scientist and jo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200" y="3068950"/>
            <a:ext cx="2286319" cy="2812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47822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Qstat</a:t>
            </a:r>
            <a:r>
              <a:rPr lang="en-GB" dirty="0" smtClean="0"/>
              <a:t> Web App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| Varying Degrees of Success | Chris Bingham | 03-May-2011 | PRISME Forum SIG | Business Use Only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66AA3EA-0569-43EF-BBA3-83FDB109D582}" type="slidenum">
              <a:rPr lang="en-US" smtClean="0"/>
              <a:pPr/>
              <a:t>11</a:t>
            </a:fld>
            <a:endParaRPr lang="en-US" dirty="0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61"/>
          <a:stretch/>
        </p:blipFill>
        <p:spPr bwMode="auto">
          <a:xfrm>
            <a:off x="251400" y="1340710"/>
            <a:ext cx="8641200" cy="4809569"/>
          </a:xfrm>
          <a:prstGeom prst="rect">
            <a:avLst/>
          </a:prstGeom>
          <a:noFill/>
          <a:ln w="317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86136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Even More Success!!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Advertised available capacity</a:t>
            </a:r>
          </a:p>
          <a:p>
            <a:r>
              <a:rPr lang="en-GB" dirty="0" smtClean="0"/>
              <a:t>Encouraged greater usage</a:t>
            </a:r>
          </a:p>
          <a:p>
            <a:r>
              <a:rPr lang="en-GB" dirty="0" smtClean="0"/>
              <a:t>Attracted more scientists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| Varying Degrees of Success | Chris Bingham | 03-May-2011 | PRISME Forum SIG | Business Use Only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66AA3EA-0569-43EF-BBA3-83FDB109D582}" type="slidenum">
              <a:rPr lang="en-US" smtClean="0"/>
              <a:pPr/>
              <a:t>12</a:t>
            </a:fld>
            <a:endParaRPr lang="en-US" dirty="0" smtClean="0"/>
          </a:p>
        </p:txBody>
      </p:sp>
      <p:pic>
        <p:nvPicPr>
          <p:cNvPr id="3074" name="Picture 2" descr="C:\Users\Chris\Documents\My Dropbox\Novartis\Images\scientists and job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0" y="3107635"/>
            <a:ext cx="3988615" cy="28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3619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Next?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Make it even easier!</a:t>
            </a:r>
          </a:p>
          <a:p>
            <a:r>
              <a:rPr lang="en-GB" dirty="0" smtClean="0"/>
              <a:t>More web apps</a:t>
            </a:r>
            <a:endParaRPr lang="en-GB" dirty="0"/>
          </a:p>
          <a:p>
            <a:pPr marL="542925"/>
            <a:r>
              <a:rPr lang="en-GB" dirty="0" smtClean="0"/>
              <a:t>Job submission</a:t>
            </a:r>
          </a:p>
          <a:p>
            <a:pPr marL="542925"/>
            <a:r>
              <a:rPr lang="en-GB" dirty="0" smtClean="0"/>
              <a:t>Historical job information</a:t>
            </a:r>
          </a:p>
          <a:p>
            <a:pPr marL="542925"/>
            <a:r>
              <a:rPr lang="en-GB" dirty="0" smtClean="0"/>
              <a:t>SLA reports</a:t>
            </a:r>
          </a:p>
          <a:p>
            <a:endParaRPr lang="en-GB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| Varying Degrees of Success | Chris Bingham | 03-May-2011 | PRISME Forum SIG | Business Use Only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66AA3EA-0569-43EF-BBA3-83FDB109D582}" type="slidenum">
              <a:rPr lang="en-US" smtClean="0"/>
              <a:pPr/>
              <a:t>13</a:t>
            </a:fld>
            <a:endParaRPr lang="en-US" dirty="0" smtClean="0"/>
          </a:p>
        </p:txBody>
      </p:sp>
      <p:pic>
        <p:nvPicPr>
          <p:cNvPr id="5122" name="Picture 2" descr="C:\Users\Chris\Documents\My Dropbox\Novartis\Images\cluster workload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854"/>
          <a:stretch/>
        </p:blipFill>
        <p:spPr bwMode="auto">
          <a:xfrm>
            <a:off x="5076071" y="2780910"/>
            <a:ext cx="4067930" cy="3219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78935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:\Users\Chris\Documents\My Dropbox\Novartis\Images\novarti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0" y="1419225"/>
            <a:ext cx="5410200" cy="401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977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Success!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Capable</a:t>
            </a:r>
          </a:p>
          <a:p>
            <a:r>
              <a:rPr lang="en-GB" dirty="0" smtClean="0"/>
              <a:t>Reliable</a:t>
            </a:r>
          </a:p>
          <a:p>
            <a:r>
              <a:rPr lang="en-GB" dirty="0" smtClean="0"/>
              <a:t>98% Very Satisfied</a:t>
            </a:r>
          </a:p>
          <a:p>
            <a:r>
              <a:rPr lang="en-GB" dirty="0" smtClean="0"/>
              <a:t>But... What next?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| Varying Degrees of Success | Chris Bingham | 03-May-2011 | PRISME Forum SIG | Business Use Only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66AA3EA-0569-43EF-BBA3-83FDB109D582}" type="slidenum">
              <a:rPr lang="en-US" smtClean="0"/>
              <a:pPr/>
              <a:t>2</a:t>
            </a:fld>
            <a:endParaRPr lang="en-US" dirty="0" smtClean="0"/>
          </a:p>
        </p:txBody>
      </p:sp>
      <p:pic>
        <p:nvPicPr>
          <p:cNvPr id="1026" name="Picture 2" descr="C:\Users\Chris\Documents\My Dropbox\Novartis\Images\big computer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0" y="2608680"/>
            <a:ext cx="4286712" cy="327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21418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 Cure Worse Than </a:t>
            </a:r>
            <a:r>
              <a:rPr lang="en-GB" dirty="0"/>
              <a:t>T</a:t>
            </a:r>
            <a:r>
              <a:rPr lang="en-GB" dirty="0" smtClean="0"/>
              <a:t>he Disease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Simulations slow</a:t>
            </a:r>
          </a:p>
          <a:p>
            <a:r>
              <a:rPr lang="en-GB" dirty="0" smtClean="0"/>
              <a:t>Scientists inefficient</a:t>
            </a:r>
          </a:p>
          <a:p>
            <a:r>
              <a:rPr lang="en-GB" dirty="0" smtClean="0"/>
              <a:t>Results not trustworthy</a:t>
            </a:r>
          </a:p>
          <a:p>
            <a:r>
              <a:rPr lang="en-GB" dirty="0" smtClean="0"/>
              <a:t>But… very, very easy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| Varying Degrees of Success | Chris Bingham | 03-May-2011 | PRISME Forum SIG | Business Use Only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66AA3EA-0569-43EF-BBA3-83FDB109D582}" type="slidenum">
              <a:rPr lang="en-US" smtClean="0"/>
              <a:pPr/>
              <a:t>3</a:t>
            </a:fld>
            <a:endParaRPr lang="en-US" dirty="0" smtClean="0"/>
          </a:p>
        </p:txBody>
      </p:sp>
      <p:pic>
        <p:nvPicPr>
          <p:cNvPr id="4098" name="Picture 2" descr="C:\Users\Chris\Documents\My Dropbox\Novartis\Images\patien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60" y="2548023"/>
            <a:ext cx="2562225" cy="336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93937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 Cure Worse Than The Disease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| Varying Degrees of Success | Chris Bingham | 03-May-2011 | PRISME Forum SIG | Business Use Only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66AA3EA-0569-43EF-BBA3-83FDB109D582}" type="slidenum">
              <a:rPr lang="en-US" smtClean="0"/>
              <a:pPr/>
              <a:t>4</a:t>
            </a:fld>
            <a:endParaRPr lang="en-US" dirty="0" smtClean="0"/>
          </a:p>
        </p:txBody>
      </p:sp>
      <p:pic>
        <p:nvPicPr>
          <p:cNvPr id="4098" name="Picture 2" descr="C:\Users\Chris\Documents\My Dropbox\Novartis\PRISM SIG Presentation\Images\WinR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625" y="1484730"/>
            <a:ext cx="5400750" cy="456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94489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 Cure Worse Than The Disease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| Varying Degrees of Success | Chris Bingham | 03-May-2011 | PRISME Forum SIG | Business Use Only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66AA3EA-0569-43EF-BBA3-83FDB109D582}" type="slidenum">
              <a:rPr lang="en-US" smtClean="0"/>
              <a:pPr/>
              <a:t>5</a:t>
            </a:fld>
            <a:endParaRPr lang="en-US" dirty="0" smtClean="0"/>
          </a:p>
        </p:txBody>
      </p:sp>
      <p:pic>
        <p:nvPicPr>
          <p:cNvPr id="5122" name="Picture 2" descr="C:\Users\Chris\Documents\My Dropbox\Novartis\PRISM SIG Presentation\Images\putty R error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513" y="1628750"/>
            <a:ext cx="5514975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65640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Reality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Not many people used it</a:t>
            </a:r>
          </a:p>
          <a:p>
            <a:r>
              <a:rPr lang="en-GB" dirty="0" smtClean="0"/>
              <a:t>Too scary</a:t>
            </a:r>
          </a:p>
          <a:p>
            <a:r>
              <a:rPr lang="en-GB" dirty="0"/>
              <a:t>Most still </a:t>
            </a:r>
            <a:r>
              <a:rPr lang="en-GB" dirty="0" smtClean="0"/>
              <a:t>used laptops</a:t>
            </a:r>
            <a:endParaRPr lang="en-GB" dirty="0"/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| Varying Degrees of Success | Chris Bingham | 03-May-2011 | PRISME Forum SIG | Business Use Only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66AA3EA-0569-43EF-BBA3-83FDB109D582}" type="slidenum">
              <a:rPr lang="en-US" smtClean="0"/>
              <a:pPr/>
              <a:t>6</a:t>
            </a:fld>
            <a:endParaRPr lang="en-US" dirty="0" smtClean="0"/>
          </a:p>
        </p:txBody>
      </p:sp>
      <p:pic>
        <p:nvPicPr>
          <p:cNvPr id="6" name="Picture 2" descr="C:\Users\Chris\Documents\My Dropbox\Novartis\Images\busy laptop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60" y="2348850"/>
            <a:ext cx="3362325" cy="355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7849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It’s a Windows World, Linux is Just Living in it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Camouflage Linux</a:t>
            </a:r>
          </a:p>
          <a:p>
            <a:r>
              <a:rPr lang="en-GB" dirty="0" smtClean="0"/>
              <a:t>Nice, friendly buttons</a:t>
            </a:r>
          </a:p>
          <a:p>
            <a:r>
              <a:rPr lang="en-GB" dirty="0" smtClean="0"/>
              <a:t>Hide the command prompt</a:t>
            </a:r>
          </a:p>
          <a:p>
            <a:r>
              <a:rPr lang="en-GB" dirty="0" smtClean="0"/>
              <a:t>It should just work</a:t>
            </a:r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| Varying Degrees of Success | Chris Bingham | 03-May-2011 | PRISME Forum SIG | Business Use Only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66AA3EA-0569-43EF-BBA3-83FDB109D582}" type="slidenum">
              <a:rPr lang="en-US" smtClean="0"/>
              <a:pPr/>
              <a:t>7</a:t>
            </a:fld>
            <a:endParaRPr lang="en-US" dirty="0" smtClean="0"/>
          </a:p>
        </p:txBody>
      </p:sp>
      <p:pic>
        <p:nvPicPr>
          <p:cNvPr id="7170" name="Picture 2" descr="C:\Users\Chris\Documents\My Dropbox\Novartis\Images\scientist mal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200" y="2708900"/>
            <a:ext cx="1962150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45570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Solution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Gnome</a:t>
            </a:r>
          </a:p>
          <a:p>
            <a:r>
              <a:rPr lang="en-GB" dirty="0" smtClean="0"/>
              <a:t>Customisation</a:t>
            </a:r>
          </a:p>
          <a:p>
            <a:r>
              <a:rPr lang="en-GB" dirty="0" err="1" smtClean="0"/>
              <a:t>NoMachine</a:t>
            </a:r>
            <a:r>
              <a:rPr lang="en-GB" dirty="0" smtClean="0"/>
              <a:t> NX</a:t>
            </a:r>
          </a:p>
          <a:p>
            <a:endParaRPr lang="en-GB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| Varying Degrees of Success | Chris Bingham | 03-May-2011 | PRISME Forum SIG | Business Use Only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66AA3EA-0569-43EF-BBA3-83FDB109D582}" type="slidenum">
              <a:rPr lang="en-US" smtClean="0"/>
              <a:pPr/>
              <a:t>8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676687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MODESIM NX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| Varying Degrees of Success | Chris Bingham | 03-May-2011 | PRISME Forum SIG | Business Use Only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66AA3EA-0569-43EF-BBA3-83FDB109D582}" type="slidenum">
              <a:rPr lang="en-US" smtClean="0"/>
              <a:pPr/>
              <a:t>9</a:t>
            </a:fld>
            <a:endParaRPr lang="en-US" dirty="0" smtClean="0"/>
          </a:p>
        </p:txBody>
      </p:sp>
      <p:pic>
        <p:nvPicPr>
          <p:cNvPr id="7171" name="Picture 3" descr="C:\Users\Chris\Documents\My Dropbox\Novartis\PRISM SIG Presentation\Images\nvs NX 2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540" y="1365250"/>
            <a:ext cx="6624920" cy="4774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77893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01_Plain_Novartis_White">
  <a:themeElements>
    <a:clrScheme name="NovartisWhite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FCAF17"/>
      </a:accent1>
      <a:accent2>
        <a:srgbClr val="EC8026"/>
      </a:accent2>
      <a:accent3>
        <a:srgbClr val="E44C16"/>
      </a:accent3>
      <a:accent4>
        <a:srgbClr val="923222"/>
      </a:accent4>
      <a:accent5>
        <a:srgbClr val="634329"/>
      </a:accent5>
      <a:accent6>
        <a:srgbClr val="000000"/>
      </a:accent6>
      <a:hlink>
        <a:srgbClr val="E44C16"/>
      </a:hlink>
      <a:folHlink>
        <a:srgbClr val="FCAF17"/>
      </a:folHlink>
    </a:clrScheme>
    <a:fontScheme name="Novarti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Novart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Novartis">
  <a:themeElements>
    <a:clrScheme name="Novartis">
      <a:dk1>
        <a:srgbClr val="917B69"/>
      </a:dk1>
      <a:lt1>
        <a:srgbClr val="FFFFFF"/>
      </a:lt1>
      <a:dk2>
        <a:srgbClr val="917B69"/>
      </a:dk2>
      <a:lt2>
        <a:srgbClr val="F8F8F8"/>
      </a:lt2>
      <a:accent1>
        <a:srgbClr val="FCAF17"/>
      </a:accent1>
      <a:accent2>
        <a:srgbClr val="EC8026"/>
      </a:accent2>
      <a:accent3>
        <a:srgbClr val="E44C16"/>
      </a:accent3>
      <a:accent4>
        <a:srgbClr val="923222"/>
      </a:accent4>
      <a:accent5>
        <a:srgbClr val="634329"/>
      </a:accent5>
      <a:accent6>
        <a:srgbClr val="000000"/>
      </a:accent6>
      <a:hlink>
        <a:srgbClr val="917B69"/>
      </a:hlink>
      <a:folHlink>
        <a:srgbClr val="917B69"/>
      </a:folHlink>
    </a:clrScheme>
    <a:fontScheme name="Novarti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Novart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Novartis">
  <a:themeElements>
    <a:clrScheme name="Novartis">
      <a:dk1>
        <a:srgbClr val="917B69"/>
      </a:dk1>
      <a:lt1>
        <a:srgbClr val="FFFFFF"/>
      </a:lt1>
      <a:dk2>
        <a:srgbClr val="917B69"/>
      </a:dk2>
      <a:lt2>
        <a:srgbClr val="F8F8F8"/>
      </a:lt2>
      <a:accent1>
        <a:srgbClr val="FCAF17"/>
      </a:accent1>
      <a:accent2>
        <a:srgbClr val="EC8026"/>
      </a:accent2>
      <a:accent3>
        <a:srgbClr val="E44C16"/>
      </a:accent3>
      <a:accent4>
        <a:srgbClr val="923222"/>
      </a:accent4>
      <a:accent5>
        <a:srgbClr val="634329"/>
      </a:accent5>
      <a:accent6>
        <a:srgbClr val="000000"/>
      </a:accent6>
      <a:hlink>
        <a:srgbClr val="917B69"/>
      </a:hlink>
      <a:folHlink>
        <a:srgbClr val="917B69"/>
      </a:folHlink>
    </a:clrScheme>
    <a:fontScheme name="Novarti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Novart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4789</TotalTime>
  <Words>1243</Words>
  <Application>Microsoft Office PowerPoint</Application>
  <PresentationFormat>On-screen Show (4:3)</PresentationFormat>
  <Paragraphs>187</Paragraphs>
  <Slides>14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01_Plain_Novartis_White</vt:lpstr>
      <vt:lpstr>Office Theme</vt:lpstr>
      <vt:lpstr>Varying Degrees of Success</vt:lpstr>
      <vt:lpstr>Success!</vt:lpstr>
      <vt:lpstr>A Cure Worse Than The Disease</vt:lpstr>
      <vt:lpstr>A Cure Worse Than The Disease</vt:lpstr>
      <vt:lpstr>A Cure Worse Than The Disease</vt:lpstr>
      <vt:lpstr>Reality</vt:lpstr>
      <vt:lpstr>It’s a Windows World, Linux is Just Living in it</vt:lpstr>
      <vt:lpstr>Solution</vt:lpstr>
      <vt:lpstr>MODESIM NX</vt:lpstr>
      <vt:lpstr>Success Again!</vt:lpstr>
      <vt:lpstr>Qstat Web App</vt:lpstr>
      <vt:lpstr>Even More Success!!</vt:lpstr>
      <vt:lpstr>What Next?</vt:lpstr>
      <vt:lpstr>PowerPoint Presentation</vt:lpstr>
    </vt:vector>
  </TitlesOfParts>
  <Company>Novartis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Chris Bingham</dc:creator>
  <cp:lastModifiedBy>JCMW-ACER</cp:lastModifiedBy>
  <cp:revision>352</cp:revision>
  <dcterms:created xsi:type="dcterms:W3CDTF">2003-03-31T17:34:10Z</dcterms:created>
  <dcterms:modified xsi:type="dcterms:W3CDTF">2011-05-04T14:48:48Z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ividerSectionCount">
    <vt:lpwstr>12</vt:lpwstr>
  </property>
</Properties>
</file>