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1"/>
  </p:sldMasterIdLst>
  <p:notesMasterIdLst>
    <p:notesMasterId r:id="rId40"/>
  </p:notesMasterIdLst>
  <p:handoutMasterIdLst>
    <p:handoutMasterId r:id="rId41"/>
  </p:handoutMasterIdLst>
  <p:sldIdLst>
    <p:sldId id="533" r:id="rId2"/>
    <p:sldId id="587" r:id="rId3"/>
    <p:sldId id="294" r:id="rId4"/>
    <p:sldId id="581" r:id="rId5"/>
    <p:sldId id="588" r:id="rId6"/>
    <p:sldId id="637" r:id="rId7"/>
    <p:sldId id="638" r:id="rId8"/>
    <p:sldId id="639" r:id="rId9"/>
    <p:sldId id="640" r:id="rId10"/>
    <p:sldId id="641" r:id="rId11"/>
    <p:sldId id="645" r:id="rId12"/>
    <p:sldId id="646" r:id="rId13"/>
    <p:sldId id="647" r:id="rId14"/>
    <p:sldId id="648" r:id="rId15"/>
    <p:sldId id="649" r:id="rId16"/>
    <p:sldId id="650" r:id="rId17"/>
    <p:sldId id="651" r:id="rId18"/>
    <p:sldId id="652" r:id="rId19"/>
    <p:sldId id="635" r:id="rId20"/>
    <p:sldId id="589" r:id="rId21"/>
    <p:sldId id="590" r:id="rId22"/>
    <p:sldId id="593" r:id="rId23"/>
    <p:sldId id="594" r:id="rId24"/>
    <p:sldId id="595" r:id="rId25"/>
    <p:sldId id="597" r:id="rId26"/>
    <p:sldId id="598" r:id="rId27"/>
    <p:sldId id="596" r:id="rId28"/>
    <p:sldId id="600" r:id="rId29"/>
    <p:sldId id="601" r:id="rId30"/>
    <p:sldId id="602" r:id="rId31"/>
    <p:sldId id="603" r:id="rId32"/>
    <p:sldId id="604" r:id="rId33"/>
    <p:sldId id="609" r:id="rId34"/>
    <p:sldId id="610" r:id="rId35"/>
    <p:sldId id="611" r:id="rId36"/>
    <p:sldId id="618" r:id="rId37"/>
    <p:sldId id="620" r:id="rId38"/>
    <p:sldId id="633" r:id="rId3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Geneva" charset="-128"/>
        <a:cs typeface="+mn-cs"/>
      </a:defRPr>
    </a:lvl1pPr>
    <a:lvl2pPr marL="457200" algn="l" defTabSz="457200" rtl="0" fontAlgn="base">
      <a:spcBef>
        <a:spcPct val="0"/>
      </a:spcBef>
      <a:spcAft>
        <a:spcPct val="0"/>
      </a:spcAft>
      <a:defRPr kern="1200">
        <a:solidFill>
          <a:schemeClr val="tx1"/>
        </a:solidFill>
        <a:latin typeface="Arial" charset="0"/>
        <a:ea typeface="Geneva" charset="-128"/>
        <a:cs typeface="+mn-cs"/>
      </a:defRPr>
    </a:lvl2pPr>
    <a:lvl3pPr marL="914400" algn="l" defTabSz="457200" rtl="0" fontAlgn="base">
      <a:spcBef>
        <a:spcPct val="0"/>
      </a:spcBef>
      <a:spcAft>
        <a:spcPct val="0"/>
      </a:spcAft>
      <a:defRPr kern="1200">
        <a:solidFill>
          <a:schemeClr val="tx1"/>
        </a:solidFill>
        <a:latin typeface="Arial" charset="0"/>
        <a:ea typeface="Geneva" charset="-128"/>
        <a:cs typeface="+mn-cs"/>
      </a:defRPr>
    </a:lvl3pPr>
    <a:lvl4pPr marL="1371600" algn="l" defTabSz="457200" rtl="0" fontAlgn="base">
      <a:spcBef>
        <a:spcPct val="0"/>
      </a:spcBef>
      <a:spcAft>
        <a:spcPct val="0"/>
      </a:spcAft>
      <a:defRPr kern="1200">
        <a:solidFill>
          <a:schemeClr val="tx1"/>
        </a:solidFill>
        <a:latin typeface="Arial" charset="0"/>
        <a:ea typeface="Geneva" charset="-128"/>
        <a:cs typeface="+mn-cs"/>
      </a:defRPr>
    </a:lvl4pPr>
    <a:lvl5pPr marL="1828800" algn="l" defTabSz="457200" rtl="0" fontAlgn="base">
      <a:spcBef>
        <a:spcPct val="0"/>
      </a:spcBef>
      <a:spcAft>
        <a:spcPct val="0"/>
      </a:spcAft>
      <a:defRPr kern="1200">
        <a:solidFill>
          <a:schemeClr val="tx1"/>
        </a:solidFill>
        <a:latin typeface="Arial" charset="0"/>
        <a:ea typeface="Geneva" charset="-128"/>
        <a:cs typeface="+mn-cs"/>
      </a:defRPr>
    </a:lvl5pPr>
    <a:lvl6pPr marL="2286000" algn="l" defTabSz="914400" rtl="0" eaLnBrk="1" latinLnBrk="0" hangingPunct="1">
      <a:defRPr kern="1200">
        <a:solidFill>
          <a:schemeClr val="tx1"/>
        </a:solidFill>
        <a:latin typeface="Arial" charset="0"/>
        <a:ea typeface="Geneva" charset="-128"/>
        <a:cs typeface="+mn-cs"/>
      </a:defRPr>
    </a:lvl6pPr>
    <a:lvl7pPr marL="2743200" algn="l" defTabSz="914400" rtl="0" eaLnBrk="1" latinLnBrk="0" hangingPunct="1">
      <a:defRPr kern="1200">
        <a:solidFill>
          <a:schemeClr val="tx1"/>
        </a:solidFill>
        <a:latin typeface="Arial" charset="0"/>
        <a:ea typeface="Geneva" charset="-128"/>
        <a:cs typeface="+mn-cs"/>
      </a:defRPr>
    </a:lvl7pPr>
    <a:lvl8pPr marL="3200400" algn="l" defTabSz="914400" rtl="0" eaLnBrk="1" latinLnBrk="0" hangingPunct="1">
      <a:defRPr kern="1200">
        <a:solidFill>
          <a:schemeClr val="tx1"/>
        </a:solidFill>
        <a:latin typeface="Arial" charset="0"/>
        <a:ea typeface="Geneva" charset="-128"/>
        <a:cs typeface="+mn-cs"/>
      </a:defRPr>
    </a:lvl8pPr>
    <a:lvl9pPr marL="3657600" algn="l" defTabSz="914400" rtl="0" eaLnBrk="1" latinLnBrk="0" hangingPunct="1">
      <a:defRPr kern="1200">
        <a:solidFill>
          <a:schemeClr val="tx1"/>
        </a:solidFill>
        <a:latin typeface="Arial"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4A7B"/>
    <a:srgbClr val="5D71C7"/>
    <a:srgbClr val="382D73"/>
    <a:srgbClr val="03347B"/>
    <a:srgbClr val="033A8B"/>
    <a:srgbClr val="032E6D"/>
    <a:srgbClr val="93C345"/>
    <a:srgbClr val="953735"/>
    <a:srgbClr val="37AB8F"/>
    <a:srgbClr val="FFA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4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cs typeface="Geneva"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fld id="{6BFEEF7F-3304-4C57-91A4-327DFE63C75C}" type="datetime1">
              <a:rPr lang="en-US"/>
              <a:pPr>
                <a:defRPr/>
              </a:pPr>
              <a:t>5/4/2011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cs typeface="Geneva"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A370E23C-EC8D-4C07-A7C5-9D72D9E4D7E7}" type="slidenum">
              <a:rPr lang="en-US"/>
              <a:pPr>
                <a:defRPr/>
              </a:pPr>
              <a:t>‹#›</a:t>
            </a:fld>
            <a:endParaRPr lang="en-US"/>
          </a:p>
        </p:txBody>
      </p:sp>
    </p:spTree>
    <p:extLst>
      <p:ext uri="{BB962C8B-B14F-4D97-AF65-F5344CB8AC3E}">
        <p14:creationId xmlns:p14="http://schemas.microsoft.com/office/powerpoint/2010/main" val="3885616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cs typeface="Geneva"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fld id="{538A2256-BE82-40AB-8E82-0151FF24A28C}" type="datetime1">
              <a:rPr lang="en-US"/>
              <a:pPr>
                <a:defRPr/>
              </a:pPr>
              <a:t>5/4/2011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cs typeface="Geneva"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BC1BF304-B113-4975-A167-62D1F4E8ADAF}" type="slidenum">
              <a:rPr lang="en-US"/>
              <a:pPr>
                <a:defRPr/>
              </a:pPr>
              <a:t>‹#›</a:t>
            </a:fld>
            <a:endParaRPr lang="en-US"/>
          </a:p>
        </p:txBody>
      </p:sp>
    </p:spTree>
    <p:extLst>
      <p:ext uri="{BB962C8B-B14F-4D97-AF65-F5344CB8AC3E}">
        <p14:creationId xmlns:p14="http://schemas.microsoft.com/office/powerpoint/2010/main" val="16342000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Geneva" charset="0"/>
              <a:cs typeface="Geneva" charset="0"/>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98B2A7D2-D118-4D38-A15F-8097BEEF766A}"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Geneva" charset="0"/>
              <a:cs typeface="Geneva" charset="0"/>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54A5CD7A-7B65-42DE-B949-994420AC05FC}"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p:txBody>
          <a:bodyPr/>
          <a:lstStyle/>
          <a:p>
            <a:pPr>
              <a:defRPr/>
            </a:pPr>
            <a:fld id="{609D33B2-3565-460C-A20E-5735836EF221}" type="slidenum">
              <a:rPr lang="en-US" smtClean="0"/>
              <a:pPr>
                <a:defRPr/>
              </a:pPr>
              <a:t>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244F5FF-F52E-5447-B346-2DA7F50521BD}" type="slidenum">
              <a:rPr lang="en-US"/>
              <a:pPr/>
              <a:t>6</a:t>
            </a:fld>
            <a:endParaRPr lang="en-US"/>
          </a:p>
        </p:txBody>
      </p:sp>
      <p:sp>
        <p:nvSpPr>
          <p:cNvPr id="24579" name="Rectangle 2"/>
          <p:cNvSpPr>
            <a:spLocks noGrp="1" noRot="1" noChangeAspect="1" noChangeArrowheads="1" noTextEdit="1"/>
          </p:cNvSpPr>
          <p:nvPr>
            <p:ph type="sldImg"/>
          </p:nvPr>
        </p:nvSpPr>
        <p:spPr bwMode="auto">
          <a:xfrm>
            <a:off x="1184275" y="695325"/>
            <a:ext cx="4648200" cy="3486150"/>
          </a:xfrm>
          <a:noFill/>
          <a:ln>
            <a:solidFill>
              <a:srgbClr val="000000"/>
            </a:solidFill>
            <a:miter lim="800000"/>
            <a:headEnd/>
            <a:tailEnd/>
          </a:ln>
        </p:spPr>
      </p:sp>
      <p:sp>
        <p:nvSpPr>
          <p:cNvPr id="24580" name="Rectangle 3"/>
          <p:cNvSpPr>
            <a:spLocks noGrp="1" noChangeArrowheads="1"/>
          </p:cNvSpPr>
          <p:nvPr>
            <p:ph type="body" idx="1"/>
          </p:nvPr>
        </p:nvSpPr>
        <p:spPr>
          <a:xfrm>
            <a:off x="701675" y="4419600"/>
            <a:ext cx="5607050" cy="4181475"/>
          </a:xfrm>
          <a:noFill/>
          <a:ln/>
        </p:spPr>
        <p:txBody>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F0755D4-B2D9-B744-B3E9-28AFD0F0A3F8}" type="slidenum">
              <a:rPr lang="en-US"/>
              <a:pPr/>
              <a:t>9</a:t>
            </a:fld>
            <a:endParaRPr lang="en-US"/>
          </a:p>
        </p:txBody>
      </p:sp>
      <p:sp>
        <p:nvSpPr>
          <p:cNvPr id="28675" name="Rectangle 2"/>
          <p:cNvSpPr>
            <a:spLocks noGrp="1" noRot="1" noChangeAspect="1" noChangeArrowheads="1" noTextEdit="1"/>
          </p:cNvSpPr>
          <p:nvPr>
            <p:ph type="sldImg"/>
          </p:nvPr>
        </p:nvSpPr>
        <p:spPr bwMode="auto">
          <a:xfrm>
            <a:off x="1184275" y="695325"/>
            <a:ext cx="4648200" cy="3486150"/>
          </a:xfrm>
          <a:noFill/>
          <a:ln>
            <a:solidFill>
              <a:srgbClr val="000000"/>
            </a:solidFill>
            <a:miter lim="800000"/>
            <a:headEnd/>
            <a:tailEnd/>
          </a:ln>
        </p:spPr>
      </p:sp>
      <p:sp>
        <p:nvSpPr>
          <p:cNvPr id="28676" name="Rectangle 3"/>
          <p:cNvSpPr>
            <a:spLocks noGrp="1" noChangeArrowheads="1"/>
          </p:cNvSpPr>
          <p:nvPr>
            <p:ph type="body" idx="1"/>
          </p:nvPr>
        </p:nvSpPr>
        <p:spPr>
          <a:xfrm>
            <a:off x="701675" y="4419600"/>
            <a:ext cx="5607050" cy="4181475"/>
          </a:xfrm>
          <a:noFill/>
          <a:ln/>
        </p:spPr>
        <p:txBody>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1" tIns="46582" rIns="93161" bIns="46582" anchor="b"/>
          <a:lstStyle/>
          <a:p>
            <a:pPr algn="r" defTabSz="464270"/>
            <a:fld id="{D813D0F8-3CFC-4603-B38B-F649CFE67FBE}" type="slidenum">
              <a:rPr lang="en-US" sz="1100">
                <a:latin typeface="Calibri" charset="0"/>
              </a:rPr>
              <a:pPr algn="r" defTabSz="464270"/>
              <a:t>24</a:t>
            </a:fld>
            <a:endParaRPr lang="en-US" sz="1100" dirty="0">
              <a:latin typeface="Calibri" charset="0"/>
            </a:endParaRPr>
          </a:p>
        </p:txBody>
      </p:sp>
      <p:sp>
        <p:nvSpPr>
          <p:cNvPr id="39939" name="Rectangle 2"/>
          <p:cNvSpPr>
            <a:spLocks noGrp="1" noRot="1" noChangeAspect="1" noChangeArrowheads="1" noTextEdit="1"/>
          </p:cNvSpPr>
          <p:nvPr>
            <p:ph type="sldImg"/>
          </p:nvPr>
        </p:nvSpPr>
        <p:spPr bwMode="auto">
          <a:xfrm>
            <a:off x="1181100" y="693738"/>
            <a:ext cx="4649788" cy="3487737"/>
          </a:xfrm>
          <a:noFill/>
          <a:ln>
            <a:solidFill>
              <a:srgbClr val="000000"/>
            </a:solidFill>
            <a:miter lim="800000"/>
            <a:headEnd/>
            <a:tailEnd/>
          </a:ln>
        </p:spPr>
      </p:sp>
      <p:sp>
        <p:nvSpPr>
          <p:cNvPr id="39940" name="Rectangle 3"/>
          <p:cNvSpPr>
            <a:spLocks noGrp="1" noChangeArrowheads="1"/>
          </p:cNvSpPr>
          <p:nvPr>
            <p:ph type="body" idx="1"/>
          </p:nvPr>
        </p:nvSpPr>
        <p:spPr bwMode="auto">
          <a:xfrm>
            <a:off x="701040" y="4415790"/>
            <a:ext cx="5608320" cy="4184994"/>
          </a:xfrm>
          <a:noFill/>
        </p:spPr>
        <p:txBody>
          <a:bodyPr wrap="square" numCol="1" anchor="t" anchorCtr="0" compatLnSpc="1">
            <a:prstTxWarp prst="textNoShape">
              <a:avLst/>
            </a:prstTxWarp>
          </a:bodyPr>
          <a:lstStyle/>
          <a:p>
            <a:pPr defTabSz="464270">
              <a:spcBef>
                <a:spcPct val="0"/>
              </a:spcBef>
            </a:pPr>
            <a:endParaRPr lang="en-US" dirty="0" smtClean="0">
              <a:latin typeface="Arial" charset="0"/>
              <a:ea typeface="ＭＳ Ｐゴシック" charset="-128"/>
              <a:cs typeface="Genev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85863" y="695325"/>
            <a:ext cx="4645025" cy="3484563"/>
          </a:xfrm>
          <a:noFill/>
          <a:ln>
            <a:solidFill>
              <a:srgbClr val="000000"/>
            </a:solidFill>
            <a:miter lim="800000"/>
            <a:headEnd/>
            <a:tailEnd/>
          </a:ln>
        </p:spPr>
      </p:sp>
      <p:sp>
        <p:nvSpPr>
          <p:cNvPr id="43011" name="Notes Placeholder 2"/>
          <p:cNvSpPr>
            <a:spLocks noGrp="1"/>
          </p:cNvSpPr>
          <p:nvPr>
            <p:ph type="body" idx="1"/>
          </p:nvPr>
        </p:nvSpPr>
        <p:spPr bwMode="auto">
          <a:xfrm>
            <a:off x="701040" y="4419018"/>
            <a:ext cx="5608320" cy="4181767"/>
          </a:xfrm>
          <a:noFill/>
        </p:spPr>
        <p:txBody>
          <a:bodyPr wrap="square" lIns="93070" tIns="46537" rIns="93070" bIns="46537" numCol="1" anchor="t" anchorCtr="0" compatLnSpc="1">
            <a:prstTxWarp prst="textNoShape">
              <a:avLst/>
            </a:prstTxWarp>
          </a:bodyPr>
          <a:lstStyle/>
          <a:p>
            <a:endParaRPr lang="en-US" smtClean="0">
              <a:ea typeface="ＭＳ Ｐゴシック" charset="-128"/>
              <a:cs typeface="Geneva" charset="0"/>
            </a:endParaRPr>
          </a:p>
        </p:txBody>
      </p:sp>
      <p:sp>
        <p:nvSpPr>
          <p:cNvPr id="43012" name="Slide Number Placeholder 3"/>
          <p:cNvSpPr txBox="1">
            <a:spLocks noGrp="1"/>
          </p:cNvSpPr>
          <p:nvPr/>
        </p:nvSpPr>
        <p:spPr bwMode="auto">
          <a:xfrm>
            <a:off x="3970938" y="8826739"/>
            <a:ext cx="3037840" cy="468048"/>
          </a:xfrm>
          <a:prstGeom prst="rect">
            <a:avLst/>
          </a:prstGeom>
          <a:noFill/>
          <a:ln w="9525">
            <a:noFill/>
            <a:miter lim="800000"/>
            <a:headEnd/>
            <a:tailEnd/>
          </a:ln>
        </p:spPr>
        <p:txBody>
          <a:bodyPr lIns="93070" tIns="46537" rIns="93070" bIns="46537" anchor="b"/>
          <a:lstStyle/>
          <a:p>
            <a:pPr algn="r" defTabSz="931774"/>
            <a:fld id="{EF985DA5-EC6D-4712-9914-876AB02EA9BA}" type="slidenum">
              <a:rPr lang="en-US" sz="1200"/>
              <a:pPr algn="r" defTabSz="931774"/>
              <a:t>25</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Sel_titl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571831" y="4214877"/>
            <a:ext cx="7772400" cy="93854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571831" y="5153422"/>
            <a:ext cx="7994844" cy="1549068"/>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8" descr="Sel_titl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B87A951-AAD2-4789-A83A-73E3B308E5E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980F1F2-21AB-4578-9C79-0B5506A36D7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Sel_page_vertica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34938" y="6642100"/>
            <a:ext cx="1927225" cy="228600"/>
          </a:xfrm>
          <a:prstGeom prst="rect">
            <a:avLst/>
          </a:prstGeom>
          <a:noFill/>
        </p:spPr>
        <p:txBody>
          <a:bodyPr wrap="none">
            <a:spAutoFit/>
          </a:bodyPr>
          <a:lstStyle/>
          <a:p>
            <a:pPr>
              <a:defRPr/>
            </a:pPr>
            <a:r>
              <a:rPr lang="en-US" sz="900">
                <a:solidFill>
                  <a:srgbClr val="382D73"/>
                </a:solidFill>
                <a:latin typeface="Calibri" pitchFamily="34" charset="0"/>
              </a:rPr>
              <a:t>© 2011, Selventa, All Rights Reserved</a:t>
            </a:r>
          </a:p>
        </p:txBody>
      </p:sp>
      <p:sp>
        <p:nvSpPr>
          <p:cNvPr id="6" name="TextBox 5"/>
          <p:cNvSpPr txBox="1"/>
          <p:nvPr/>
        </p:nvSpPr>
        <p:spPr>
          <a:xfrm>
            <a:off x="4138613" y="6643688"/>
            <a:ext cx="757237" cy="230187"/>
          </a:xfrm>
          <a:prstGeom prst="rect">
            <a:avLst/>
          </a:prstGeom>
          <a:noFill/>
        </p:spPr>
        <p:txBody>
          <a:bodyPr wrap="none">
            <a:spAutoFit/>
          </a:bodyPr>
          <a:lstStyle/>
          <a:p>
            <a:pPr fontAlgn="auto">
              <a:spcBef>
                <a:spcPts val="0"/>
              </a:spcBef>
              <a:spcAft>
                <a:spcPts val="0"/>
              </a:spcAft>
              <a:defRPr/>
            </a:pPr>
            <a:r>
              <a:rPr lang="en-US" sz="900" dirty="0">
                <a:solidFill>
                  <a:srgbClr val="382D73"/>
                </a:solidFill>
                <a:latin typeface="+mn-lt"/>
              </a:rPr>
              <a:t>Confidential</a:t>
            </a:r>
          </a:p>
        </p:txBody>
      </p:sp>
      <p:pic>
        <p:nvPicPr>
          <p:cNvPr id="7" name="Picture 10" descr="Sel_icon_small.jpg"/>
          <p:cNvPicPr>
            <a:picLocks noChangeAspect="1"/>
          </p:cNvPicPr>
          <p:nvPr/>
        </p:nvPicPr>
        <p:blipFill>
          <a:blip r:embed="rId3" cstate="print"/>
          <a:srcRect/>
          <a:stretch>
            <a:fillRect/>
          </a:stretch>
        </p:blipFill>
        <p:spPr bwMode="auto">
          <a:xfrm>
            <a:off x="8573548" y="32189"/>
            <a:ext cx="337089" cy="242449"/>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a:xfrm>
            <a:off x="8431213" y="6659563"/>
            <a:ext cx="396875" cy="214312"/>
          </a:xfrm>
        </p:spPr>
        <p:txBody>
          <a:bodyPr/>
          <a:lstStyle>
            <a:lvl1pPr algn="r">
              <a:defRPr sz="900">
                <a:solidFill>
                  <a:srgbClr val="382D73"/>
                </a:solidFill>
                <a:latin typeface="Calibri" charset="0"/>
              </a:defRPr>
            </a:lvl1pPr>
          </a:lstStyle>
          <a:p>
            <a:pPr>
              <a:defRPr/>
            </a:pPr>
            <a:fld id="{E99FBEFF-BEAD-4FEF-AC1F-CAEACC873EE5}" type="slidenum">
              <a:rPr lang="en-US" smtClean="0"/>
              <a:pPr>
                <a:defRPr/>
              </a:pPr>
              <a:t>‹#›</a:t>
            </a:fld>
            <a:endParaRPr lang="en-US"/>
          </a:p>
        </p:txBody>
      </p:sp>
      <p:pic>
        <p:nvPicPr>
          <p:cNvPr id="9" name="Picture 8" descr="Sel_page_vertica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userDrawn="1"/>
        </p:nvSpPr>
        <p:spPr>
          <a:xfrm>
            <a:off x="134938" y="6642100"/>
            <a:ext cx="1927225" cy="228600"/>
          </a:xfrm>
          <a:prstGeom prst="rect">
            <a:avLst/>
          </a:prstGeom>
          <a:noFill/>
        </p:spPr>
        <p:txBody>
          <a:bodyPr wrap="none">
            <a:spAutoFit/>
          </a:bodyPr>
          <a:lstStyle/>
          <a:p>
            <a:pPr>
              <a:defRPr/>
            </a:pPr>
            <a:r>
              <a:rPr lang="en-US" sz="900">
                <a:solidFill>
                  <a:srgbClr val="382D73"/>
                </a:solidFill>
                <a:latin typeface="Calibri" pitchFamily="34" charset="0"/>
              </a:rPr>
              <a:t>© 2011, Selventa, All Rights Reserved</a:t>
            </a:r>
          </a:p>
        </p:txBody>
      </p:sp>
      <p:sp>
        <p:nvSpPr>
          <p:cNvPr id="11" name="TextBox 10"/>
          <p:cNvSpPr txBox="1"/>
          <p:nvPr userDrawn="1"/>
        </p:nvSpPr>
        <p:spPr>
          <a:xfrm>
            <a:off x="4138613" y="6643688"/>
            <a:ext cx="757237" cy="230187"/>
          </a:xfrm>
          <a:prstGeom prst="rect">
            <a:avLst/>
          </a:prstGeom>
          <a:noFill/>
        </p:spPr>
        <p:txBody>
          <a:bodyPr wrap="none">
            <a:spAutoFit/>
          </a:bodyPr>
          <a:lstStyle/>
          <a:p>
            <a:pPr fontAlgn="auto">
              <a:spcBef>
                <a:spcPts val="0"/>
              </a:spcBef>
              <a:spcAft>
                <a:spcPts val="0"/>
              </a:spcAft>
              <a:defRPr/>
            </a:pPr>
            <a:r>
              <a:rPr lang="en-US" sz="900" dirty="0">
                <a:solidFill>
                  <a:srgbClr val="382D73"/>
                </a:solidFill>
                <a:latin typeface="+mn-lt"/>
              </a:rPr>
              <a:t>Confidential</a:t>
            </a:r>
          </a:p>
        </p:txBody>
      </p:sp>
      <p:pic>
        <p:nvPicPr>
          <p:cNvPr id="12" name="Picture 10" descr="Sel_icon_small.jpg"/>
          <p:cNvPicPr>
            <a:picLocks noChangeAspect="1"/>
          </p:cNvPicPr>
          <p:nvPr userDrawn="1"/>
        </p:nvPicPr>
        <p:blipFill>
          <a:blip r:embed="rId4"/>
          <a:srcRect/>
          <a:stretch>
            <a:fillRect/>
          </a:stretch>
        </p:blipFill>
        <p:spPr bwMode="auto">
          <a:xfrm>
            <a:off x="8573548" y="32189"/>
            <a:ext cx="337089" cy="242449"/>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fld id="{566FE2B0-B6D4-47A7-9042-7C441D6DF78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8" descr="Sel_divid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7962"/>
            <a:ext cx="8001000" cy="1362075"/>
          </a:xfrm>
        </p:spPr>
        <p:txBody>
          <a:bodyPr anchor="t">
            <a:normAutofit/>
          </a:bodyPr>
          <a:lstStyle>
            <a:lvl1pPr algn="l">
              <a:defRPr sz="3200" b="1" cap="none"/>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36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50963"/>
            <a:ext cx="4038600"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814763"/>
            <a:ext cx="4038600"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350963"/>
            <a:ext cx="4038600"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fld id="{3266DA0F-FCE2-461E-AA36-B3EC6B3E661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A2B1358-F104-48D6-9A5A-D91A7CE812A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8" descr="Sel_divid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7962"/>
            <a:ext cx="8001000" cy="1362075"/>
          </a:xfrm>
        </p:spPr>
        <p:txBody>
          <a:bodyPr anchor="t">
            <a:normAutofit/>
          </a:bodyPr>
          <a:lstStyle>
            <a:lvl1pPr algn="l">
              <a:defRPr sz="3200" b="1" cap="none"/>
            </a:lvl1pPr>
          </a:lstStyle>
          <a:p>
            <a:r>
              <a:rPr lang="en-US" smtClean="0"/>
              <a:t>Click to edit Master title style</a:t>
            </a:r>
            <a:endParaRPr lang="en-US" dirty="0"/>
          </a:p>
        </p:txBody>
      </p:sp>
      <p:pic>
        <p:nvPicPr>
          <p:cNvPr id="4" name="Picture 8" descr="Sel_divid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8" descr="Sel_divid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5" descr="Sel_divider_alt1.jpg"/>
          <p:cNvPicPr>
            <a:picLocks noChangeAspect="1"/>
          </p:cNvPicPr>
          <p:nvPr/>
        </p:nvPicPr>
        <p:blipFill>
          <a:blip r:embed="rId3" cstate="print"/>
          <a:srcRect/>
          <a:stretch>
            <a:fillRect/>
          </a:stretch>
        </p:blipFill>
        <p:spPr bwMode="auto">
          <a:xfrm>
            <a:off x="0" y="1820863"/>
            <a:ext cx="9144000" cy="2400300"/>
          </a:xfrm>
          <a:prstGeom prst="rect">
            <a:avLst/>
          </a:prstGeom>
          <a:noFill/>
          <a:ln w="9525">
            <a:noFill/>
            <a:miter lim="800000"/>
            <a:headEnd/>
            <a:tailEnd/>
          </a:ln>
        </p:spPr>
      </p:pic>
      <p:sp>
        <p:nvSpPr>
          <p:cNvPr id="6" name="Title 1"/>
          <p:cNvSpPr>
            <a:spLocks noGrp="1"/>
          </p:cNvSpPr>
          <p:nvPr>
            <p:ph type="title"/>
          </p:nvPr>
        </p:nvSpPr>
        <p:spPr>
          <a:xfrm>
            <a:off x="457200" y="2743200"/>
            <a:ext cx="8001000" cy="1362075"/>
          </a:xfrm>
        </p:spPr>
        <p:txBody>
          <a:bodyPr anchor="t">
            <a:normAutofit/>
          </a:bodyPr>
          <a:lstStyle>
            <a:lvl1pPr algn="l">
              <a:defRPr sz="3200" b="1" cap="none"/>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8" descr="Sel_divid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6" descr="Sel_divider_alt2.jpg"/>
          <p:cNvPicPr>
            <a:picLocks noChangeAspect="1"/>
          </p:cNvPicPr>
          <p:nvPr/>
        </p:nvPicPr>
        <p:blipFill>
          <a:blip r:embed="rId3" cstate="print"/>
          <a:srcRect/>
          <a:stretch>
            <a:fillRect/>
          </a:stretch>
        </p:blipFill>
        <p:spPr bwMode="auto">
          <a:xfrm>
            <a:off x="0" y="1828800"/>
            <a:ext cx="9144000" cy="2400300"/>
          </a:xfrm>
          <a:prstGeom prst="rect">
            <a:avLst/>
          </a:prstGeom>
          <a:noFill/>
          <a:ln w="9525">
            <a:noFill/>
            <a:miter lim="800000"/>
            <a:headEnd/>
            <a:tailEnd/>
          </a:ln>
        </p:spPr>
      </p:pic>
      <p:sp>
        <p:nvSpPr>
          <p:cNvPr id="2" name="Title 1"/>
          <p:cNvSpPr>
            <a:spLocks noGrp="1"/>
          </p:cNvSpPr>
          <p:nvPr>
            <p:ph type="title"/>
          </p:nvPr>
        </p:nvSpPr>
        <p:spPr>
          <a:xfrm>
            <a:off x="457200" y="2743200"/>
            <a:ext cx="8001000" cy="1362075"/>
          </a:xfrm>
        </p:spPr>
        <p:txBody>
          <a:bodyPr anchor="t">
            <a:normAutofit/>
          </a:bodyPr>
          <a:lstStyle>
            <a:lvl1pPr algn="l">
              <a:defRPr sz="3200" b="1" cap="none"/>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A7C673D2-E7CB-4496-995C-D84352381C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4BBF95F6-396D-4A8A-92DD-57D7BE23F3D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BD6797C-10F2-4F7D-B119-8349050AA37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EB03DFC-B333-4C50-AF7F-CE0ED5AAC38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Test template colored logo top right.png"/>
          <p:cNvPicPr>
            <a:picLocks noChangeAspect="1"/>
          </p:cNvPicPr>
          <p:nvPr/>
        </p:nvPicPr>
        <p:blipFill>
          <a:blip r:embed="rId18" cstate="print"/>
          <a:srcRect/>
          <a:stretch>
            <a:fillRect/>
          </a:stretch>
        </p:blipFill>
        <p:spPr bwMode="auto">
          <a:xfrm>
            <a:off x="-1588" y="0"/>
            <a:ext cx="9147176"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963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50963"/>
            <a:ext cx="8229600"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582025" y="6659563"/>
            <a:ext cx="396875" cy="214312"/>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Calibri" charset="0"/>
              </a:defRPr>
            </a:lvl1pPr>
          </a:lstStyle>
          <a:p>
            <a:pPr>
              <a:defRPr/>
            </a:pPr>
            <a:fld id="{4B1B87C5-91D5-427E-A701-F4026BF94DFB}" type="slidenum">
              <a:rPr lang="en-US" smtClean="0"/>
              <a:pPr>
                <a:defRPr/>
              </a:pPr>
              <a:t>‹#›</a:t>
            </a:fld>
            <a:endParaRPr lang="en-US"/>
          </a:p>
        </p:txBody>
      </p:sp>
      <p:sp>
        <p:nvSpPr>
          <p:cNvPr id="9" name="TextBox 8"/>
          <p:cNvSpPr txBox="1"/>
          <p:nvPr/>
        </p:nvSpPr>
        <p:spPr>
          <a:xfrm>
            <a:off x="0" y="6642100"/>
            <a:ext cx="1973263" cy="230188"/>
          </a:xfrm>
          <a:prstGeom prst="rect">
            <a:avLst/>
          </a:prstGeom>
          <a:noFill/>
        </p:spPr>
        <p:txBody>
          <a:bodyPr wrap="none">
            <a:spAutoFit/>
          </a:bodyPr>
          <a:lstStyle/>
          <a:p>
            <a:pPr fontAlgn="auto">
              <a:spcBef>
                <a:spcPts val="0"/>
              </a:spcBef>
              <a:spcAft>
                <a:spcPts val="0"/>
              </a:spcAft>
              <a:defRPr/>
            </a:pPr>
            <a:r>
              <a:rPr lang="en-US" sz="900" dirty="0">
                <a:solidFill>
                  <a:schemeClr val="bg1"/>
                </a:solidFill>
                <a:latin typeface="+mn-lt"/>
              </a:rPr>
              <a:t>© 2011, </a:t>
            </a:r>
            <a:r>
              <a:rPr lang="en-US" sz="900" dirty="0" err="1">
                <a:solidFill>
                  <a:schemeClr val="bg1"/>
                </a:solidFill>
                <a:latin typeface="+mn-lt"/>
              </a:rPr>
              <a:t>Selventa</a:t>
            </a:r>
            <a:r>
              <a:rPr lang="en-US" sz="900" dirty="0">
                <a:solidFill>
                  <a:schemeClr val="bg1"/>
                </a:solidFill>
                <a:latin typeface="+mn-lt"/>
              </a:rPr>
              <a:t>. All Rights Reserved.</a:t>
            </a:r>
          </a:p>
        </p:txBody>
      </p:sp>
      <p:sp>
        <p:nvSpPr>
          <p:cNvPr id="10" name="TextBox 9"/>
          <p:cNvSpPr txBox="1"/>
          <p:nvPr/>
        </p:nvSpPr>
        <p:spPr>
          <a:xfrm>
            <a:off x="4187825" y="6643688"/>
            <a:ext cx="757238" cy="230187"/>
          </a:xfrm>
          <a:prstGeom prst="rect">
            <a:avLst/>
          </a:prstGeom>
          <a:noFill/>
        </p:spPr>
        <p:txBody>
          <a:bodyPr wrap="none">
            <a:spAutoFit/>
          </a:bodyPr>
          <a:lstStyle/>
          <a:p>
            <a:pPr fontAlgn="auto">
              <a:spcBef>
                <a:spcPts val="0"/>
              </a:spcBef>
              <a:spcAft>
                <a:spcPts val="0"/>
              </a:spcAft>
              <a:defRPr/>
            </a:pPr>
            <a:r>
              <a:rPr lang="en-US" sz="900" dirty="0">
                <a:solidFill>
                  <a:schemeClr val="bg1"/>
                </a:solidFill>
                <a:latin typeface="+mn-lt"/>
              </a:rPr>
              <a:t>Confidential</a:t>
            </a: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45" r:id="rId14"/>
    <p:sldLayoutId id="2147483863" r:id="rId15"/>
    <p:sldLayoutId id="2147483864" r:id="rId1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200" b="1" kern="1200">
          <a:solidFill>
            <a:srgbClr val="382D73"/>
          </a:solidFill>
          <a:latin typeface="+mj-lt"/>
          <a:ea typeface="Geneva" charset="-128"/>
          <a:cs typeface="Geneva" charset="-128"/>
        </a:defRPr>
      </a:lvl1pPr>
      <a:lvl2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2pPr>
      <a:lvl3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3pPr>
      <a:lvl4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4pPr>
      <a:lvl5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5pPr>
      <a:lvl6pPr marL="4572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6pPr>
      <a:lvl7pPr marL="9144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7pPr>
      <a:lvl8pPr marL="13716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8pPr>
      <a:lvl9pPr marL="18288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9pPr>
    </p:titleStyle>
    <p:bodyStyle>
      <a:lvl1pPr marL="342900" indent="-342900" algn="l" defTabSz="457200" rtl="0" eaLnBrk="1" fontAlgn="base" hangingPunct="1">
        <a:spcBef>
          <a:spcPct val="20000"/>
        </a:spcBef>
        <a:spcAft>
          <a:spcPct val="0"/>
        </a:spcAft>
        <a:buClr>
          <a:srgbClr val="382D73"/>
        </a:buClr>
        <a:buFont typeface="Arial" charset="0"/>
        <a:buChar char="•"/>
        <a:defRPr sz="2400" kern="1200">
          <a:solidFill>
            <a:srgbClr val="382D73"/>
          </a:solidFill>
          <a:latin typeface="+mn-lt"/>
          <a:ea typeface="Geneva" charset="-128"/>
          <a:cs typeface="Geneva" charset="-128"/>
        </a:defRPr>
      </a:lvl1pPr>
      <a:lvl2pPr marL="742950" indent="-285750" algn="l" defTabSz="457200" rtl="0" eaLnBrk="1" fontAlgn="base" hangingPunct="1">
        <a:spcBef>
          <a:spcPct val="20000"/>
        </a:spcBef>
        <a:spcAft>
          <a:spcPct val="0"/>
        </a:spcAft>
        <a:buClr>
          <a:srgbClr val="2762BC"/>
        </a:buClr>
        <a:buFont typeface="Arial" charset="0"/>
        <a:buChar char="–"/>
        <a:defRPr sz="2000" kern="1200">
          <a:solidFill>
            <a:srgbClr val="2762BC"/>
          </a:solidFill>
          <a:latin typeface="+mn-lt"/>
          <a:ea typeface="Geneva" charset="-128"/>
          <a:cs typeface="+mn-cs"/>
        </a:defRPr>
      </a:lvl2pPr>
      <a:lvl3pPr marL="1143000" indent="-228600" algn="l" defTabSz="457200" rtl="0" eaLnBrk="1" fontAlgn="base" hangingPunct="1">
        <a:spcBef>
          <a:spcPct val="20000"/>
        </a:spcBef>
        <a:spcAft>
          <a:spcPct val="0"/>
        </a:spcAft>
        <a:buClr>
          <a:srgbClr val="382D73"/>
        </a:buClr>
        <a:buFont typeface="Arial" charset="0"/>
        <a:buChar char="•"/>
        <a:defRPr kern="1200">
          <a:solidFill>
            <a:srgbClr val="382D73"/>
          </a:solidFill>
          <a:latin typeface="+mn-lt"/>
          <a:ea typeface="Geneva" charset="-128"/>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Geneva"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6.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r>
              <a:rPr lang="en-US" dirty="0" smtClean="0">
                <a:ea typeface="Geneva" charset="0"/>
                <a:cs typeface="Geneva" charset="0"/>
              </a:rPr>
              <a:t>PRISME Forum</a:t>
            </a:r>
            <a:br>
              <a:rPr lang="en-US" dirty="0" smtClean="0">
                <a:ea typeface="Geneva" charset="0"/>
                <a:cs typeface="Geneva" charset="0"/>
              </a:rPr>
            </a:br>
            <a:r>
              <a:rPr lang="en-US" sz="2400" dirty="0" smtClean="0">
                <a:ea typeface="Geneva" charset="0"/>
                <a:cs typeface="Geneva" charset="0"/>
              </a:rPr>
              <a:t>Ewan Hunter PhD </a:t>
            </a:r>
            <a:br>
              <a:rPr lang="en-US" sz="2400" dirty="0" smtClean="0">
                <a:ea typeface="Geneva" charset="0"/>
                <a:cs typeface="Geneva" charset="0"/>
              </a:rPr>
            </a:br>
            <a:r>
              <a:rPr lang="en-US" sz="2400" dirty="0" smtClean="0">
                <a:ea typeface="Geneva" charset="0"/>
                <a:cs typeface="Geneva" charset="0"/>
              </a:rPr>
              <a:t>Director Technical Support EMEA</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smtClean="0">
              <a:ea typeface="+mn-ea"/>
              <a:cs typeface="+mn-cs"/>
            </a:endParaRPr>
          </a:p>
          <a:p>
            <a:pPr eaLnBrk="1" fontAlgn="auto" hangingPunct="1">
              <a:spcAft>
                <a:spcPts val="0"/>
              </a:spcAft>
              <a:buFont typeface="Arial"/>
              <a:buNone/>
              <a:defRPr/>
            </a:pPr>
            <a:r>
              <a:rPr lang="en-US" dirty="0" smtClean="0">
                <a:ea typeface="+mn-ea"/>
                <a:cs typeface="+mn-cs"/>
              </a:rPr>
              <a:t>May 3-4,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6875" y="136525"/>
            <a:ext cx="7772400" cy="1143000"/>
          </a:xfrm>
        </p:spPr>
        <p:txBody>
          <a:bodyPr anchor="ctr"/>
          <a:lstStyle/>
          <a:p>
            <a:pPr eaLnBrk="1" hangingPunct="1"/>
            <a:r>
              <a:rPr lang="en-US" dirty="0"/>
              <a:t>Contexts Annotate Statements</a:t>
            </a:r>
          </a:p>
        </p:txBody>
      </p:sp>
      <p:sp>
        <p:nvSpPr>
          <p:cNvPr id="29699" name="Rectangle 3"/>
          <p:cNvSpPr>
            <a:spLocks noChangeArrowheads="1"/>
          </p:cNvSpPr>
          <p:nvPr/>
        </p:nvSpPr>
        <p:spPr bwMode="auto">
          <a:xfrm>
            <a:off x="2792413" y="1117600"/>
            <a:ext cx="3576637" cy="5264150"/>
          </a:xfrm>
          <a:prstGeom prst="rect">
            <a:avLst/>
          </a:prstGeom>
          <a:noFill/>
          <a:ln w="9525">
            <a:solidFill>
              <a:srgbClr val="00A0DF"/>
            </a:solidFill>
            <a:miter lim="800000"/>
            <a:headEnd/>
            <a:tailEnd/>
          </a:ln>
        </p:spPr>
        <p:txBody>
          <a:bodyPr wrap="none">
            <a:prstTxWarp prst="textNoShape">
              <a:avLst/>
            </a:prstTxWarp>
          </a:bodyPr>
          <a:lstStyle/>
          <a:p>
            <a:r>
              <a:rPr lang="en-US">
                <a:solidFill>
                  <a:srgbClr val="00A0DF"/>
                </a:solidFill>
                <a:latin typeface="Calibri" charset="0"/>
              </a:rPr>
              <a:t>Source: PMID 1234567</a:t>
            </a:r>
          </a:p>
        </p:txBody>
      </p:sp>
      <p:sp>
        <p:nvSpPr>
          <p:cNvPr id="29700" name="Rectangle 4"/>
          <p:cNvSpPr>
            <a:spLocks noChangeArrowheads="1"/>
          </p:cNvSpPr>
          <p:nvPr/>
        </p:nvSpPr>
        <p:spPr bwMode="auto">
          <a:xfrm>
            <a:off x="3021013" y="1651000"/>
            <a:ext cx="3014662" cy="2566988"/>
          </a:xfrm>
          <a:prstGeom prst="rect">
            <a:avLst/>
          </a:prstGeom>
          <a:noFill/>
          <a:ln w="9525">
            <a:solidFill>
              <a:srgbClr val="00A0DF"/>
            </a:solidFill>
            <a:miter lim="800000"/>
            <a:headEnd/>
            <a:tailEnd/>
          </a:ln>
        </p:spPr>
        <p:txBody>
          <a:bodyPr wrap="none">
            <a:prstTxWarp prst="textNoShape">
              <a:avLst/>
            </a:prstTxWarp>
          </a:bodyPr>
          <a:lstStyle/>
          <a:p>
            <a:r>
              <a:rPr lang="en-US">
                <a:solidFill>
                  <a:srgbClr val="00A0DF"/>
                </a:solidFill>
                <a:latin typeface="Calibri" charset="0"/>
              </a:rPr>
              <a:t>Cell Type: Fibroblast</a:t>
            </a:r>
          </a:p>
        </p:txBody>
      </p:sp>
      <p:sp>
        <p:nvSpPr>
          <p:cNvPr id="29701" name="Rectangle 5"/>
          <p:cNvSpPr>
            <a:spLocks noChangeArrowheads="1"/>
          </p:cNvSpPr>
          <p:nvPr/>
        </p:nvSpPr>
        <p:spPr bwMode="auto">
          <a:xfrm>
            <a:off x="3021013" y="4327525"/>
            <a:ext cx="3014662" cy="1952625"/>
          </a:xfrm>
          <a:prstGeom prst="rect">
            <a:avLst/>
          </a:prstGeom>
          <a:noFill/>
          <a:ln w="9525">
            <a:solidFill>
              <a:srgbClr val="00A0DF"/>
            </a:solidFill>
            <a:miter lim="800000"/>
            <a:headEnd/>
            <a:tailEnd/>
          </a:ln>
        </p:spPr>
        <p:txBody>
          <a:bodyPr wrap="none">
            <a:prstTxWarp prst="textNoShape">
              <a:avLst/>
            </a:prstTxWarp>
          </a:bodyPr>
          <a:lstStyle/>
          <a:p>
            <a:r>
              <a:rPr lang="en-US">
                <a:solidFill>
                  <a:srgbClr val="00A0DF"/>
                </a:solidFill>
                <a:latin typeface="Calibri" charset="0"/>
              </a:rPr>
              <a:t>Cell Type: Endothelial Cell</a:t>
            </a:r>
          </a:p>
        </p:txBody>
      </p:sp>
      <p:sp>
        <p:nvSpPr>
          <p:cNvPr id="29702" name="Rectangle 6"/>
          <p:cNvSpPr>
            <a:spLocks noChangeArrowheads="1"/>
          </p:cNvSpPr>
          <p:nvPr/>
        </p:nvSpPr>
        <p:spPr bwMode="auto">
          <a:xfrm>
            <a:off x="3173413" y="2274888"/>
            <a:ext cx="2613025" cy="1814512"/>
          </a:xfrm>
          <a:prstGeom prst="rect">
            <a:avLst/>
          </a:prstGeom>
          <a:noFill/>
          <a:ln w="9525">
            <a:solidFill>
              <a:srgbClr val="00A0DF"/>
            </a:solidFill>
            <a:miter lim="800000"/>
            <a:headEnd/>
            <a:tailEnd/>
          </a:ln>
        </p:spPr>
        <p:txBody>
          <a:bodyPr wrap="none">
            <a:prstTxWarp prst="textNoShape">
              <a:avLst/>
            </a:prstTxWarp>
          </a:bodyPr>
          <a:lstStyle/>
          <a:p>
            <a:r>
              <a:rPr lang="en-US">
                <a:solidFill>
                  <a:srgbClr val="00A0DF"/>
                </a:solidFill>
                <a:latin typeface="Calibri" charset="0"/>
              </a:rPr>
              <a:t>Tissue: Lung</a:t>
            </a:r>
          </a:p>
        </p:txBody>
      </p:sp>
      <p:sp>
        <p:nvSpPr>
          <p:cNvPr id="29703" name="Rectangle 7"/>
          <p:cNvSpPr>
            <a:spLocks noChangeArrowheads="1"/>
          </p:cNvSpPr>
          <p:nvPr/>
        </p:nvSpPr>
        <p:spPr bwMode="auto">
          <a:xfrm>
            <a:off x="3198813" y="4903788"/>
            <a:ext cx="2613025" cy="1265237"/>
          </a:xfrm>
          <a:prstGeom prst="rect">
            <a:avLst/>
          </a:prstGeom>
          <a:noFill/>
          <a:ln w="9525">
            <a:solidFill>
              <a:srgbClr val="00A0DF"/>
            </a:solidFill>
            <a:miter lim="800000"/>
            <a:headEnd/>
            <a:tailEnd/>
          </a:ln>
        </p:spPr>
        <p:txBody>
          <a:bodyPr wrap="none">
            <a:prstTxWarp prst="textNoShape">
              <a:avLst/>
            </a:prstTxWarp>
          </a:bodyPr>
          <a:lstStyle/>
          <a:p>
            <a:r>
              <a:rPr lang="en-US">
                <a:solidFill>
                  <a:srgbClr val="00A0DF"/>
                </a:solidFill>
                <a:latin typeface="Calibri" charset="0"/>
              </a:rPr>
              <a:t>Tissue: Liver</a:t>
            </a:r>
          </a:p>
        </p:txBody>
      </p:sp>
      <p:sp>
        <p:nvSpPr>
          <p:cNvPr id="29704" name="AutoShape 17"/>
          <p:cNvSpPr>
            <a:spLocks noChangeArrowheads="1"/>
          </p:cNvSpPr>
          <p:nvPr/>
        </p:nvSpPr>
        <p:spPr bwMode="auto">
          <a:xfrm>
            <a:off x="185738" y="2749550"/>
            <a:ext cx="2389187" cy="1177925"/>
          </a:xfrm>
          <a:prstGeom prst="roundRect">
            <a:avLst>
              <a:gd name="adj" fmla="val 16667"/>
            </a:avLst>
          </a:prstGeom>
          <a:noFill/>
          <a:ln w="9525">
            <a:noFill/>
            <a:round/>
            <a:headEnd/>
            <a:tailEnd/>
          </a:ln>
        </p:spPr>
        <p:txBody>
          <a:bodyPr>
            <a:prstTxWarp prst="textNoShape">
              <a:avLst/>
            </a:prstTxWarp>
            <a:spAutoFit/>
          </a:bodyPr>
          <a:lstStyle/>
          <a:p>
            <a:r>
              <a:rPr lang="en-US" sz="1600">
                <a:solidFill>
                  <a:srgbClr val="364B8C"/>
                </a:solidFill>
                <a:latin typeface="Calibri" charset="0"/>
              </a:rPr>
              <a:t>Causal relationships demonstrated in </a:t>
            </a:r>
            <a:r>
              <a:rPr lang="en-US" sz="1600" u="sng">
                <a:solidFill>
                  <a:srgbClr val="364B8C"/>
                </a:solidFill>
                <a:latin typeface="Calibri" charset="0"/>
              </a:rPr>
              <a:t>lung fibroblasts</a:t>
            </a:r>
            <a:r>
              <a:rPr lang="en-US" sz="1600">
                <a:solidFill>
                  <a:srgbClr val="364B8C"/>
                </a:solidFill>
                <a:latin typeface="Calibri" charset="0"/>
              </a:rPr>
              <a:t>, reported in PMID 1234567</a:t>
            </a:r>
          </a:p>
        </p:txBody>
      </p:sp>
      <p:sp>
        <p:nvSpPr>
          <p:cNvPr id="29705" name="AutoShape 18"/>
          <p:cNvSpPr>
            <a:spLocks noChangeArrowheads="1"/>
          </p:cNvSpPr>
          <p:nvPr/>
        </p:nvSpPr>
        <p:spPr bwMode="auto">
          <a:xfrm>
            <a:off x="168275" y="4902200"/>
            <a:ext cx="2376488" cy="1447800"/>
          </a:xfrm>
          <a:prstGeom prst="roundRect">
            <a:avLst>
              <a:gd name="adj" fmla="val 16667"/>
            </a:avLst>
          </a:prstGeom>
          <a:noFill/>
          <a:ln w="9525">
            <a:noFill/>
            <a:round/>
            <a:headEnd/>
            <a:tailEnd/>
          </a:ln>
        </p:spPr>
        <p:txBody>
          <a:bodyPr>
            <a:prstTxWarp prst="textNoShape">
              <a:avLst/>
            </a:prstTxWarp>
            <a:spAutoFit/>
          </a:bodyPr>
          <a:lstStyle/>
          <a:p>
            <a:r>
              <a:rPr lang="en-US" sz="1600">
                <a:solidFill>
                  <a:srgbClr val="364B8C"/>
                </a:solidFill>
                <a:latin typeface="Calibri" charset="0"/>
              </a:rPr>
              <a:t>Causal relationship demonstrated in </a:t>
            </a:r>
            <a:r>
              <a:rPr lang="en-US" sz="1600" u="sng">
                <a:solidFill>
                  <a:srgbClr val="364B8C"/>
                </a:solidFill>
                <a:latin typeface="Calibri" charset="0"/>
              </a:rPr>
              <a:t>liver endothelial cells </a:t>
            </a:r>
            <a:r>
              <a:rPr lang="en-US" sz="1600">
                <a:solidFill>
                  <a:srgbClr val="364B8C"/>
                </a:solidFill>
                <a:latin typeface="Calibri" charset="0"/>
              </a:rPr>
              <a:t>, reported in PMID 1234567</a:t>
            </a:r>
          </a:p>
        </p:txBody>
      </p:sp>
      <p:sp>
        <p:nvSpPr>
          <p:cNvPr id="29706" name="AutoShape 4"/>
          <p:cNvSpPr>
            <a:spLocks noChangeArrowheads="1"/>
          </p:cNvSpPr>
          <p:nvPr/>
        </p:nvSpPr>
        <p:spPr bwMode="auto">
          <a:xfrm>
            <a:off x="3298825" y="3409950"/>
            <a:ext cx="2000250" cy="398463"/>
          </a:xfrm>
          <a:prstGeom prst="roundRect">
            <a:avLst>
              <a:gd name="adj" fmla="val 16667"/>
            </a:avLst>
          </a:prstGeom>
          <a:solidFill>
            <a:schemeClr val="bg1"/>
          </a:solidFill>
          <a:ln w="9525">
            <a:noFill/>
            <a:round/>
            <a:headEnd/>
            <a:tailEnd/>
          </a:ln>
        </p:spPr>
        <p:txBody>
          <a:bodyPr wrap="none" anchor="ctr">
            <a:prstTxWarp prst="textNoShape">
              <a:avLst/>
            </a:prstTxWarp>
            <a:spAutoFit/>
          </a:bodyPr>
          <a:lstStyle/>
          <a:p>
            <a:r>
              <a:rPr lang="en-US" b="1">
                <a:solidFill>
                  <a:srgbClr val="0070C0"/>
                </a:solidFill>
                <a:latin typeface="Calibri" charset="0"/>
              </a:rPr>
              <a:t>p(X) increases r(Y);</a:t>
            </a:r>
          </a:p>
        </p:txBody>
      </p:sp>
      <p:sp>
        <p:nvSpPr>
          <p:cNvPr id="29707" name="AutoShape 4"/>
          <p:cNvSpPr>
            <a:spLocks noChangeArrowheads="1"/>
          </p:cNvSpPr>
          <p:nvPr/>
        </p:nvSpPr>
        <p:spPr bwMode="auto">
          <a:xfrm>
            <a:off x="3298825" y="2813050"/>
            <a:ext cx="2397125" cy="398463"/>
          </a:xfrm>
          <a:prstGeom prst="roundRect">
            <a:avLst>
              <a:gd name="adj" fmla="val 16667"/>
            </a:avLst>
          </a:prstGeom>
          <a:solidFill>
            <a:schemeClr val="bg1"/>
          </a:solidFill>
          <a:ln w="9525">
            <a:noFill/>
            <a:round/>
            <a:headEnd/>
            <a:tailEnd/>
          </a:ln>
        </p:spPr>
        <p:txBody>
          <a:bodyPr wrap="none" anchor="ctr">
            <a:prstTxWarp prst="textNoShape">
              <a:avLst/>
            </a:prstTxWarp>
            <a:spAutoFit/>
          </a:bodyPr>
          <a:lstStyle/>
          <a:p>
            <a:r>
              <a:rPr lang="en-US" b="1">
                <a:solidFill>
                  <a:srgbClr val="0070C0"/>
                </a:solidFill>
                <a:latin typeface="Calibri" charset="0"/>
              </a:rPr>
              <a:t>ka(p(X)) increases p(Z);</a:t>
            </a:r>
          </a:p>
        </p:txBody>
      </p:sp>
      <p:sp>
        <p:nvSpPr>
          <p:cNvPr id="29708" name="AutoShape 4"/>
          <p:cNvSpPr>
            <a:spLocks noChangeArrowheads="1"/>
          </p:cNvSpPr>
          <p:nvPr/>
        </p:nvSpPr>
        <p:spPr bwMode="auto">
          <a:xfrm>
            <a:off x="3298825" y="5435600"/>
            <a:ext cx="2000250" cy="398463"/>
          </a:xfrm>
          <a:prstGeom prst="roundRect">
            <a:avLst>
              <a:gd name="adj" fmla="val 16667"/>
            </a:avLst>
          </a:prstGeom>
          <a:solidFill>
            <a:schemeClr val="bg1"/>
          </a:solidFill>
          <a:ln w="9525">
            <a:noFill/>
            <a:round/>
            <a:headEnd/>
            <a:tailEnd/>
          </a:ln>
        </p:spPr>
        <p:txBody>
          <a:bodyPr wrap="none" anchor="ctr">
            <a:prstTxWarp prst="textNoShape">
              <a:avLst/>
            </a:prstTxWarp>
            <a:spAutoFit/>
          </a:bodyPr>
          <a:lstStyle/>
          <a:p>
            <a:r>
              <a:rPr lang="en-US" b="1">
                <a:solidFill>
                  <a:srgbClr val="0070C0"/>
                </a:solidFill>
                <a:latin typeface="Calibri" charset="0"/>
              </a:rPr>
              <a:t>p(X) increases r(Y);</a:t>
            </a:r>
          </a:p>
        </p:txBody>
      </p:sp>
      <p:sp>
        <p:nvSpPr>
          <p:cNvPr id="29709" name="AutoShape 18"/>
          <p:cNvSpPr>
            <a:spLocks noChangeArrowheads="1"/>
          </p:cNvSpPr>
          <p:nvPr/>
        </p:nvSpPr>
        <p:spPr bwMode="auto">
          <a:xfrm>
            <a:off x="6511925" y="3984625"/>
            <a:ext cx="2573338" cy="904875"/>
          </a:xfrm>
          <a:prstGeom prst="roundRect">
            <a:avLst>
              <a:gd name="adj" fmla="val 16667"/>
            </a:avLst>
          </a:prstGeom>
          <a:noFill/>
          <a:ln w="9525">
            <a:noFill/>
            <a:round/>
            <a:headEnd/>
            <a:tailEnd/>
          </a:ln>
        </p:spPr>
        <p:txBody>
          <a:bodyPr>
            <a:prstTxWarp prst="textNoShape">
              <a:avLst/>
            </a:prstTxWarp>
            <a:spAutoFit/>
          </a:bodyPr>
          <a:lstStyle/>
          <a:p>
            <a:r>
              <a:rPr lang="en-US" sz="1600">
                <a:solidFill>
                  <a:srgbClr val="364B8C"/>
                </a:solidFill>
                <a:latin typeface="Calibri" charset="0"/>
              </a:rPr>
              <a:t>Each Statement is distinct: </a:t>
            </a:r>
          </a:p>
          <a:p>
            <a:r>
              <a:rPr lang="en-US" sz="1600">
                <a:solidFill>
                  <a:srgbClr val="364B8C"/>
                </a:solidFill>
                <a:latin typeface="Calibri" charset="0"/>
              </a:rPr>
              <a:t>These Statements have different sets of contexts</a:t>
            </a:r>
          </a:p>
        </p:txBody>
      </p:sp>
      <p:sp>
        <p:nvSpPr>
          <p:cNvPr id="29710" name="AutoShape 26"/>
          <p:cNvSpPr>
            <a:spLocks/>
          </p:cNvSpPr>
          <p:nvPr/>
        </p:nvSpPr>
        <p:spPr bwMode="auto">
          <a:xfrm>
            <a:off x="2390775" y="2911475"/>
            <a:ext cx="242888" cy="995363"/>
          </a:xfrm>
          <a:prstGeom prst="leftBrace">
            <a:avLst>
              <a:gd name="adj1" fmla="val 34150"/>
              <a:gd name="adj2" fmla="val 50000"/>
            </a:avLst>
          </a:prstGeom>
          <a:noFill/>
          <a:ln w="12700">
            <a:solidFill>
              <a:srgbClr val="364B8C"/>
            </a:solidFill>
            <a:round/>
            <a:headEnd/>
            <a:tailEnd/>
          </a:ln>
        </p:spPr>
        <p:txBody>
          <a:bodyPr wrap="none" anchor="ctr">
            <a:prstTxWarp prst="textNoShape">
              <a:avLst/>
            </a:prstTxWarp>
          </a:bodyPr>
          <a:lstStyle/>
          <a:p>
            <a:endParaRPr lang="en-US"/>
          </a:p>
        </p:txBody>
      </p:sp>
      <p:sp>
        <p:nvSpPr>
          <p:cNvPr id="29711" name="AutoShape 27"/>
          <p:cNvSpPr>
            <a:spLocks/>
          </p:cNvSpPr>
          <p:nvPr/>
        </p:nvSpPr>
        <p:spPr bwMode="auto">
          <a:xfrm>
            <a:off x="2390775" y="5037138"/>
            <a:ext cx="242888" cy="995362"/>
          </a:xfrm>
          <a:prstGeom prst="leftBrace">
            <a:avLst>
              <a:gd name="adj1" fmla="val 34150"/>
              <a:gd name="adj2" fmla="val 50000"/>
            </a:avLst>
          </a:prstGeom>
          <a:noFill/>
          <a:ln w="12700">
            <a:solidFill>
              <a:srgbClr val="364B8C"/>
            </a:solidFill>
            <a:round/>
            <a:headEnd/>
            <a:tailEnd/>
          </a:ln>
        </p:spPr>
        <p:txBody>
          <a:bodyPr wrap="none" anchor="ctr">
            <a:prstTxWarp prst="textNoShape">
              <a:avLst/>
            </a:prstTxWarp>
          </a:bodyPr>
          <a:lstStyle/>
          <a:p>
            <a:endParaRPr lang="en-US"/>
          </a:p>
        </p:txBody>
      </p:sp>
      <p:sp>
        <p:nvSpPr>
          <p:cNvPr id="29712" name="Line 28"/>
          <p:cNvSpPr>
            <a:spLocks noChangeShapeType="1"/>
          </p:cNvSpPr>
          <p:nvPr/>
        </p:nvSpPr>
        <p:spPr bwMode="auto">
          <a:xfrm>
            <a:off x="5299075" y="3808413"/>
            <a:ext cx="1196975" cy="519112"/>
          </a:xfrm>
          <a:prstGeom prst="line">
            <a:avLst/>
          </a:prstGeom>
          <a:noFill/>
          <a:ln w="9525">
            <a:solidFill>
              <a:schemeClr val="tx1"/>
            </a:solidFill>
            <a:round/>
            <a:headEnd/>
            <a:tailEnd/>
          </a:ln>
        </p:spPr>
        <p:txBody>
          <a:bodyPr>
            <a:prstTxWarp prst="textNoShape">
              <a:avLst/>
            </a:prstTxWarp>
          </a:bodyPr>
          <a:lstStyle/>
          <a:p>
            <a:endParaRPr lang="en-US"/>
          </a:p>
        </p:txBody>
      </p:sp>
      <p:sp>
        <p:nvSpPr>
          <p:cNvPr id="29713" name="Line 29"/>
          <p:cNvSpPr>
            <a:spLocks noChangeShapeType="1"/>
          </p:cNvSpPr>
          <p:nvPr/>
        </p:nvSpPr>
        <p:spPr bwMode="auto">
          <a:xfrm flipV="1">
            <a:off x="5299075" y="4691063"/>
            <a:ext cx="1196975" cy="744537"/>
          </a:xfrm>
          <a:prstGeom prst="line">
            <a:avLst/>
          </a:prstGeom>
          <a:noFill/>
          <a:ln w="9525">
            <a:solidFill>
              <a:schemeClr val="tx1"/>
            </a:solidFill>
            <a:round/>
            <a:headEnd/>
            <a:tailEnd/>
          </a:ln>
        </p:spPr>
        <p:txBody>
          <a:bodyPr>
            <a:prstTxWarp prst="textNoShape">
              <a:avLst/>
            </a:prstTxWarp>
          </a:bodyPr>
          <a:lstStyle/>
          <a:p>
            <a:endParaRPr lang="en-US"/>
          </a:p>
        </p:txBody>
      </p:sp>
      <p:sp>
        <p:nvSpPr>
          <p:cNvPr id="18" name="Slide Number Placeholder 17"/>
          <p:cNvSpPr>
            <a:spLocks noGrp="1"/>
          </p:cNvSpPr>
          <p:nvPr>
            <p:ph type="sldNum" sz="quarter" idx="10"/>
          </p:nvPr>
        </p:nvSpPr>
        <p:spPr/>
        <p:txBody>
          <a:bodyPr/>
          <a:lstStyle/>
          <a:p>
            <a:pPr>
              <a:defRPr/>
            </a:pPr>
            <a:fld id="{5BD6797C-10F2-4F7D-B119-8349050AA37A}" type="slidenum">
              <a:rPr lang="en-US" smtClean="0"/>
              <a:pPr>
                <a:defRPr/>
              </a:pPr>
              <a:t>10</a:t>
            </a:fld>
            <a:endParaRPr lang="en-US"/>
          </a:p>
        </p:txBody>
      </p:sp>
    </p:spTree>
    <p:extLst>
      <p:ext uri="{BB962C8B-B14F-4D97-AF65-F5344CB8AC3E}">
        <p14:creationId xmlns:p14="http://schemas.microsoft.com/office/powerpoint/2010/main" val="1579859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t>BEL Framework</a:t>
            </a:r>
          </a:p>
        </p:txBody>
      </p:sp>
      <p:sp>
        <p:nvSpPr>
          <p:cNvPr id="34819" name="Content Placeholder 2"/>
          <p:cNvSpPr>
            <a:spLocks noGrp="1"/>
          </p:cNvSpPr>
          <p:nvPr>
            <p:ph sz="quarter" idx="1"/>
          </p:nvPr>
        </p:nvSpPr>
        <p:spPr/>
        <p:txBody>
          <a:bodyPr/>
          <a:lstStyle/>
          <a:p>
            <a:pPr eaLnBrk="1" hangingPunct="1">
              <a:lnSpc>
                <a:spcPct val="80000"/>
              </a:lnSpc>
            </a:pPr>
            <a:r>
              <a:rPr lang="en-US" sz="2200"/>
              <a:t>Suite of </a:t>
            </a:r>
            <a:r>
              <a:rPr lang="en-US" sz="2200" b="1"/>
              <a:t>software components </a:t>
            </a:r>
            <a:r>
              <a:rPr lang="en-US" sz="2200"/>
              <a:t>which facilitate the interchange of biological scientific facts between user-communities and between applications</a:t>
            </a:r>
          </a:p>
          <a:p>
            <a:pPr eaLnBrk="1" hangingPunct="1">
              <a:lnSpc>
                <a:spcPct val="80000"/>
              </a:lnSpc>
              <a:buFont typeface="Wingdings" charset="2"/>
              <a:buNone/>
            </a:pPr>
            <a:endParaRPr lang="en-US" sz="2200"/>
          </a:p>
          <a:p>
            <a:pPr eaLnBrk="1" hangingPunct="1">
              <a:lnSpc>
                <a:spcPct val="80000"/>
              </a:lnSpc>
            </a:pPr>
            <a:r>
              <a:rPr lang="en-US" sz="2200"/>
              <a:t>Supports 3 types of workflows:</a:t>
            </a:r>
          </a:p>
          <a:p>
            <a:pPr lvl="1" eaLnBrk="1" hangingPunct="1">
              <a:lnSpc>
                <a:spcPct val="80000"/>
              </a:lnSpc>
            </a:pPr>
            <a:r>
              <a:rPr lang="en-US" sz="2000"/>
              <a:t>Knowledge Creation/Management </a:t>
            </a:r>
          </a:p>
          <a:p>
            <a:pPr lvl="2" eaLnBrk="1" hangingPunct="1">
              <a:lnSpc>
                <a:spcPct val="80000"/>
              </a:lnSpc>
            </a:pPr>
            <a:r>
              <a:rPr lang="en-US" sz="1700"/>
              <a:t>Generating and editing knowledge as BEL Documents</a:t>
            </a:r>
          </a:p>
          <a:p>
            <a:pPr lvl="2" eaLnBrk="1" hangingPunct="1">
              <a:lnSpc>
                <a:spcPct val="80000"/>
              </a:lnSpc>
            </a:pPr>
            <a:r>
              <a:rPr lang="en-US" sz="1700"/>
              <a:t>Sharing knowledge</a:t>
            </a:r>
          </a:p>
          <a:p>
            <a:pPr lvl="2" eaLnBrk="1" hangingPunct="1">
              <a:lnSpc>
                <a:spcPct val="80000"/>
              </a:lnSpc>
            </a:pPr>
            <a:r>
              <a:rPr lang="en-US" sz="1700"/>
              <a:t>Moving knowledge between applications or knowledge sources (e.g. NLP methods)</a:t>
            </a:r>
          </a:p>
          <a:p>
            <a:pPr lvl="1" eaLnBrk="1" hangingPunct="1">
              <a:lnSpc>
                <a:spcPct val="80000"/>
              </a:lnSpc>
            </a:pPr>
            <a:r>
              <a:rPr lang="en-US" sz="2000"/>
              <a:t>Knowledge Publishing </a:t>
            </a:r>
          </a:p>
          <a:p>
            <a:pPr lvl="2" eaLnBrk="1" hangingPunct="1">
              <a:lnSpc>
                <a:spcPct val="80000"/>
              </a:lnSpc>
            </a:pPr>
            <a:r>
              <a:rPr lang="en-US" sz="1700"/>
              <a:t>Assembling knowledge by combining BEL Documents into KAMs</a:t>
            </a:r>
          </a:p>
          <a:p>
            <a:pPr lvl="2" eaLnBrk="1" hangingPunct="1">
              <a:lnSpc>
                <a:spcPct val="80000"/>
              </a:lnSpc>
            </a:pPr>
            <a:r>
              <a:rPr lang="en-US" sz="1700"/>
              <a:t>Moving KAMs between BEL-enabled applications</a:t>
            </a:r>
          </a:p>
          <a:p>
            <a:pPr lvl="1" eaLnBrk="1" hangingPunct="1">
              <a:lnSpc>
                <a:spcPct val="80000"/>
              </a:lnSpc>
            </a:pPr>
            <a:r>
              <a:rPr lang="en-US" sz="2000"/>
              <a:t>Knowledge Use By Applications</a:t>
            </a:r>
          </a:p>
          <a:p>
            <a:pPr lvl="2" eaLnBrk="1" hangingPunct="1">
              <a:lnSpc>
                <a:spcPct val="80000"/>
              </a:lnSpc>
            </a:pPr>
            <a:r>
              <a:rPr lang="en-US" sz="1700"/>
              <a:t>Using published knowledge in BEL-enabled applications such as the GTP</a:t>
            </a:r>
          </a:p>
          <a:p>
            <a:pPr eaLnBrk="1" hangingPunct="1">
              <a:lnSpc>
                <a:spcPct val="80000"/>
              </a:lnSpc>
            </a:pPr>
            <a:endParaRPr lang="en-US" sz="2200"/>
          </a:p>
        </p:txBody>
      </p:sp>
      <p:sp>
        <p:nvSpPr>
          <p:cNvPr id="4" name="Slide Number Placeholder 3"/>
          <p:cNvSpPr>
            <a:spLocks noGrp="1"/>
          </p:cNvSpPr>
          <p:nvPr>
            <p:ph type="sldNum" sz="quarter" idx="10"/>
          </p:nvPr>
        </p:nvSpPr>
        <p:spPr/>
        <p:txBody>
          <a:bodyPr/>
          <a:lstStyle/>
          <a:p>
            <a:pPr>
              <a:defRPr/>
            </a:pPr>
            <a:fld id="{7A2B1358-F104-48D6-9A5A-D91A7CE812A0}" type="slidenum">
              <a:rPr lang="en-US" smtClean="0"/>
              <a:pPr>
                <a:defRPr/>
              </a:pPr>
              <a:t>11</a:t>
            </a:fld>
            <a:endParaRPr lang="en-US"/>
          </a:p>
        </p:txBody>
      </p:sp>
    </p:spTree>
    <p:extLst>
      <p:ext uri="{BB962C8B-B14F-4D97-AF65-F5344CB8AC3E}">
        <p14:creationId xmlns:p14="http://schemas.microsoft.com/office/powerpoint/2010/main" val="12133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82600" y="107950"/>
            <a:ext cx="7772400" cy="1143000"/>
          </a:xfrm>
        </p:spPr>
        <p:txBody>
          <a:bodyPr/>
          <a:lstStyle/>
          <a:p>
            <a:pPr eaLnBrk="1" hangingPunct="1"/>
            <a:r>
              <a:rPr lang="en-US" dirty="0"/>
              <a:t>Using BEL Documents</a:t>
            </a:r>
          </a:p>
        </p:txBody>
      </p:sp>
      <p:sp>
        <p:nvSpPr>
          <p:cNvPr id="36867" name="Freeform 35"/>
          <p:cNvSpPr>
            <a:spLocks/>
          </p:cNvSpPr>
          <p:nvPr/>
        </p:nvSpPr>
        <p:spPr bwMode="auto">
          <a:xfrm>
            <a:off x="1828800" y="2017713"/>
            <a:ext cx="3263900" cy="1111250"/>
          </a:xfrm>
          <a:custGeom>
            <a:avLst/>
            <a:gdLst>
              <a:gd name="T0" fmla="*/ 71628000 w 2056"/>
              <a:gd name="T1" fmla="*/ 0 h 700"/>
              <a:gd name="T2" fmla="*/ 808969363 w 2056"/>
              <a:gd name="T3" fmla="*/ 2147483647 h 700"/>
              <a:gd name="T4" fmla="*/ 0 60000 65536"/>
              <a:gd name="T5" fmla="*/ 0 60000 65536"/>
              <a:gd name="T6" fmla="*/ 0 w 2056"/>
              <a:gd name="T7" fmla="*/ 0 h 700"/>
              <a:gd name="T8" fmla="*/ 384 w 2056"/>
              <a:gd name="T9" fmla="*/ 1549 h 700"/>
            </a:gdLst>
            <a:ahLst/>
            <a:cxnLst>
              <a:cxn ang="T4">
                <a:pos x="T0" y="T1"/>
              </a:cxn>
              <a:cxn ang="T5">
                <a:pos x="T2" y="T3"/>
              </a:cxn>
            </a:cxnLst>
            <a:rect l="T6" t="T7" r="T8" b="T9"/>
            <a:pathLst>
              <a:path w="2056" h="700">
                <a:moveTo>
                  <a:pt x="0" y="0"/>
                </a:moveTo>
                <a:cubicBezTo>
                  <a:pt x="377" y="308"/>
                  <a:pt x="1564" y="551"/>
                  <a:pt x="2056" y="700"/>
                </a:cubicBezTo>
              </a:path>
            </a:pathLst>
          </a:custGeom>
          <a:noFill/>
          <a:ln w="76200">
            <a:solidFill>
              <a:srgbClr val="C5D6DF"/>
            </a:solidFill>
            <a:round/>
            <a:headEnd/>
            <a:tailEnd type="triangle" w="med" len="med"/>
          </a:ln>
        </p:spPr>
        <p:txBody>
          <a:bodyPr>
            <a:prstTxWarp prst="textNoShape">
              <a:avLst/>
            </a:prstTxWarp>
            <a:spAutoFit/>
          </a:bodyPr>
          <a:lstStyle/>
          <a:p>
            <a:endParaRPr lang="en-US"/>
          </a:p>
        </p:txBody>
      </p:sp>
      <p:sp>
        <p:nvSpPr>
          <p:cNvPr id="36868" name="Freeform 38"/>
          <p:cNvSpPr>
            <a:spLocks/>
          </p:cNvSpPr>
          <p:nvPr/>
        </p:nvSpPr>
        <p:spPr bwMode="auto">
          <a:xfrm>
            <a:off x="2214563" y="4375150"/>
            <a:ext cx="3224212" cy="1300163"/>
          </a:xfrm>
          <a:custGeom>
            <a:avLst/>
            <a:gdLst>
              <a:gd name="T0" fmla="*/ 0 w 2031"/>
              <a:gd name="T1" fmla="*/ 1740762682 h 819"/>
              <a:gd name="T2" fmla="*/ 2147483647 w 2031"/>
              <a:gd name="T3" fmla="*/ 0 h 819"/>
              <a:gd name="T4" fmla="*/ 0 60000 65536"/>
              <a:gd name="T5" fmla="*/ 0 60000 65536"/>
              <a:gd name="T6" fmla="*/ 0 w 2031"/>
              <a:gd name="T7" fmla="*/ 0 h 819"/>
              <a:gd name="T8" fmla="*/ 2186 w 2031"/>
              <a:gd name="T9" fmla="*/ 1783 h 819"/>
            </a:gdLst>
            <a:ahLst/>
            <a:cxnLst>
              <a:cxn ang="T4">
                <a:pos x="T0" y="T1"/>
              </a:cxn>
              <a:cxn ang="T5">
                <a:pos x="T2" y="T3"/>
              </a:cxn>
            </a:cxnLst>
            <a:rect l="T6" t="T7" r="T8" b="T9"/>
            <a:pathLst>
              <a:path w="2031" h="819">
                <a:moveTo>
                  <a:pt x="0" y="700"/>
                </a:moveTo>
                <a:cubicBezTo>
                  <a:pt x="633" y="819"/>
                  <a:pt x="1947" y="472"/>
                  <a:pt x="2031" y="0"/>
                </a:cubicBezTo>
              </a:path>
            </a:pathLst>
          </a:custGeom>
          <a:noFill/>
          <a:ln w="76200">
            <a:solidFill>
              <a:srgbClr val="C5D6DF"/>
            </a:solidFill>
            <a:round/>
            <a:headEnd/>
            <a:tailEnd type="triangle" w="med" len="med"/>
          </a:ln>
        </p:spPr>
        <p:txBody>
          <a:bodyPr>
            <a:prstTxWarp prst="textNoShape">
              <a:avLst/>
            </a:prstTxWarp>
            <a:spAutoFit/>
          </a:bodyPr>
          <a:lstStyle/>
          <a:p>
            <a:endParaRPr lang="en-US"/>
          </a:p>
        </p:txBody>
      </p:sp>
      <p:sp>
        <p:nvSpPr>
          <p:cNvPr id="36869" name="Text Box 39"/>
          <p:cNvSpPr txBox="1">
            <a:spLocks noChangeArrowheads="1"/>
          </p:cNvSpPr>
          <p:nvPr/>
        </p:nvSpPr>
        <p:spPr bwMode="auto">
          <a:xfrm>
            <a:off x="2254250" y="4295775"/>
            <a:ext cx="3192463" cy="549275"/>
          </a:xfrm>
          <a:prstGeom prst="rect">
            <a:avLst/>
          </a:prstGeom>
          <a:noFill/>
          <a:ln w="9525">
            <a:noFill/>
            <a:miter lim="800000"/>
            <a:headEnd/>
            <a:tailEnd/>
          </a:ln>
        </p:spPr>
        <p:txBody>
          <a:bodyPr>
            <a:prstTxWarp prst="textNoShape">
              <a:avLst/>
            </a:prstTxWarp>
            <a:spAutoFit/>
          </a:bodyPr>
          <a:lstStyle/>
          <a:p>
            <a:r>
              <a:rPr lang="en-US" sz="1000">
                <a:solidFill>
                  <a:srgbClr val="364B8C"/>
                </a:solidFill>
                <a:latin typeface="Calibri" charset="0"/>
              </a:rPr>
              <a:t>Manage public or proprietary findings in a form that abstracts biological relationships while preserving experimental context</a:t>
            </a:r>
          </a:p>
        </p:txBody>
      </p:sp>
      <p:sp>
        <p:nvSpPr>
          <p:cNvPr id="36870" name="Text Box 40"/>
          <p:cNvSpPr txBox="1">
            <a:spLocks noChangeArrowheads="1"/>
          </p:cNvSpPr>
          <p:nvPr/>
        </p:nvSpPr>
        <p:spPr bwMode="auto">
          <a:xfrm>
            <a:off x="6288088" y="4306888"/>
            <a:ext cx="2695575" cy="549275"/>
          </a:xfrm>
          <a:prstGeom prst="rect">
            <a:avLst/>
          </a:prstGeom>
          <a:noFill/>
          <a:ln w="9525">
            <a:noFill/>
            <a:miter lim="800000"/>
            <a:headEnd/>
            <a:tailEnd/>
          </a:ln>
        </p:spPr>
        <p:txBody>
          <a:bodyPr>
            <a:prstTxWarp prst="textNoShape">
              <a:avLst/>
            </a:prstTxWarp>
            <a:spAutoFit/>
          </a:bodyPr>
          <a:lstStyle/>
          <a:p>
            <a:r>
              <a:rPr lang="en-US" sz="1000">
                <a:solidFill>
                  <a:srgbClr val="364B8C"/>
                </a:solidFill>
                <a:latin typeface="Calibri" charset="0"/>
              </a:rPr>
              <a:t>Edit and organize knowledge published in BEL to create new knowledge resources meeting defined quality standards</a:t>
            </a:r>
          </a:p>
        </p:txBody>
      </p:sp>
      <p:grpSp>
        <p:nvGrpSpPr>
          <p:cNvPr id="2" name="Group 27"/>
          <p:cNvGrpSpPr>
            <a:grpSpLocks/>
          </p:cNvGrpSpPr>
          <p:nvPr/>
        </p:nvGrpSpPr>
        <p:grpSpPr bwMode="auto">
          <a:xfrm>
            <a:off x="5330825" y="3067050"/>
            <a:ext cx="654050" cy="871538"/>
            <a:chOff x="721" y="1866"/>
            <a:chExt cx="412" cy="549"/>
          </a:xfrm>
        </p:grpSpPr>
        <p:sp>
          <p:nvSpPr>
            <p:cNvPr id="36893" name="AutoShape 28"/>
            <p:cNvSpPr>
              <a:spLocks noChangeArrowheads="1"/>
            </p:cNvSpPr>
            <p:nvPr/>
          </p:nvSpPr>
          <p:spPr bwMode="auto">
            <a:xfrm rot="10800000">
              <a:off x="721" y="1866"/>
              <a:ext cx="320" cy="457"/>
            </a:xfrm>
            <a:prstGeom prst="foldedCorner">
              <a:avLst>
                <a:gd name="adj" fmla="val 12500"/>
              </a:avLst>
            </a:prstGeom>
            <a:solidFill>
              <a:schemeClr val="bg1"/>
            </a:solidFill>
            <a:ln w="9525">
              <a:solidFill>
                <a:srgbClr val="00A0DF"/>
              </a:solidFill>
              <a:round/>
              <a:headEnd/>
              <a:tailEnd/>
            </a:ln>
          </p:spPr>
          <p:txBody>
            <a:bodyPr rot="10800000" wrap="none" anchor="ctr">
              <a:prstTxWarp prst="textNoShape">
                <a:avLst/>
              </a:prstTxWarp>
            </a:bodyPr>
            <a:lstStyle/>
            <a:p>
              <a:endParaRPr lang="en-US">
                <a:latin typeface="Calibri" charset="0"/>
              </a:endParaRPr>
            </a:p>
          </p:txBody>
        </p:sp>
        <p:sp>
          <p:nvSpPr>
            <p:cNvPr id="36894" name="Rectangle 29" descr="Light horizontal"/>
            <p:cNvSpPr>
              <a:spLocks noChangeArrowheads="1"/>
            </p:cNvSpPr>
            <p:nvPr/>
          </p:nvSpPr>
          <p:spPr bwMode="auto">
            <a:xfrm>
              <a:off x="767" y="1957"/>
              <a:ext cx="228" cy="275"/>
            </a:xfrm>
            <a:prstGeom prst="rect">
              <a:avLst/>
            </a:prstGeom>
            <a:pattFill prst="ltHorz">
              <a:fgClr>
                <a:schemeClr val="accent1"/>
              </a:fgClr>
              <a:bgClr>
                <a:schemeClr val="bg1"/>
              </a:bgClr>
            </a:pattFill>
            <a:ln w="9525">
              <a:solidFill>
                <a:srgbClr val="00A0DF"/>
              </a:solidFill>
              <a:miter lim="800000"/>
              <a:headEnd/>
              <a:tailEnd/>
            </a:ln>
          </p:spPr>
          <p:txBody>
            <a:bodyPr wrap="none" anchor="ctr">
              <a:prstTxWarp prst="textNoShape">
                <a:avLst/>
              </a:prstTxWarp>
            </a:bodyPr>
            <a:lstStyle/>
            <a:p>
              <a:endParaRPr lang="en-US">
                <a:latin typeface="Calibri" charset="0"/>
              </a:endParaRPr>
            </a:p>
          </p:txBody>
        </p:sp>
        <p:sp>
          <p:nvSpPr>
            <p:cNvPr id="36895" name="AutoShape 30"/>
            <p:cNvSpPr>
              <a:spLocks noChangeArrowheads="1"/>
            </p:cNvSpPr>
            <p:nvPr/>
          </p:nvSpPr>
          <p:spPr bwMode="auto">
            <a:xfrm rot="10800000">
              <a:off x="812" y="1957"/>
              <a:ext cx="321" cy="458"/>
            </a:xfrm>
            <a:prstGeom prst="foldedCorner">
              <a:avLst>
                <a:gd name="adj" fmla="val 12500"/>
              </a:avLst>
            </a:prstGeom>
            <a:solidFill>
              <a:schemeClr val="bg1"/>
            </a:solidFill>
            <a:ln w="9525">
              <a:solidFill>
                <a:srgbClr val="00A0DF"/>
              </a:solidFill>
              <a:round/>
              <a:headEnd/>
              <a:tailEnd/>
            </a:ln>
          </p:spPr>
          <p:txBody>
            <a:bodyPr rot="10800000" wrap="none" anchor="ctr">
              <a:prstTxWarp prst="textNoShape">
                <a:avLst/>
              </a:prstTxWarp>
            </a:bodyPr>
            <a:lstStyle/>
            <a:p>
              <a:endParaRPr lang="en-US">
                <a:latin typeface="Calibri" charset="0"/>
              </a:endParaRPr>
            </a:p>
          </p:txBody>
        </p:sp>
        <p:sp>
          <p:nvSpPr>
            <p:cNvPr id="36896" name="Rectangle 31" descr="Light horizontal"/>
            <p:cNvSpPr>
              <a:spLocks noChangeArrowheads="1"/>
            </p:cNvSpPr>
            <p:nvPr/>
          </p:nvSpPr>
          <p:spPr bwMode="auto">
            <a:xfrm>
              <a:off x="858" y="2049"/>
              <a:ext cx="229" cy="274"/>
            </a:xfrm>
            <a:prstGeom prst="rect">
              <a:avLst/>
            </a:prstGeom>
            <a:pattFill prst="ltHorz">
              <a:fgClr>
                <a:schemeClr val="accent1"/>
              </a:fgClr>
              <a:bgClr>
                <a:schemeClr val="bg1"/>
              </a:bgClr>
            </a:pattFill>
            <a:ln w="9525">
              <a:solidFill>
                <a:srgbClr val="00A0DF"/>
              </a:solidFill>
              <a:miter lim="800000"/>
              <a:headEnd/>
              <a:tailEnd/>
            </a:ln>
          </p:spPr>
          <p:txBody>
            <a:bodyPr wrap="none" anchor="ctr">
              <a:prstTxWarp prst="textNoShape">
                <a:avLst/>
              </a:prstTxWarp>
            </a:bodyPr>
            <a:lstStyle/>
            <a:p>
              <a:endParaRPr lang="en-US">
                <a:latin typeface="Calibri" charset="0"/>
              </a:endParaRPr>
            </a:p>
          </p:txBody>
        </p:sp>
      </p:grpSp>
      <p:sp>
        <p:nvSpPr>
          <p:cNvPr id="36872" name="Text Box 39"/>
          <p:cNvSpPr txBox="1">
            <a:spLocks noChangeArrowheads="1"/>
          </p:cNvSpPr>
          <p:nvPr/>
        </p:nvSpPr>
        <p:spPr bwMode="auto">
          <a:xfrm>
            <a:off x="2254250" y="1762125"/>
            <a:ext cx="2663825" cy="396875"/>
          </a:xfrm>
          <a:prstGeom prst="rect">
            <a:avLst/>
          </a:prstGeom>
          <a:noFill/>
          <a:ln w="9525">
            <a:noFill/>
            <a:miter lim="800000"/>
            <a:headEnd/>
            <a:tailEnd/>
          </a:ln>
        </p:spPr>
        <p:txBody>
          <a:bodyPr>
            <a:prstTxWarp prst="textNoShape">
              <a:avLst/>
            </a:prstTxWarp>
            <a:spAutoFit/>
          </a:bodyPr>
          <a:lstStyle/>
          <a:p>
            <a:r>
              <a:rPr lang="en-US" sz="1000">
                <a:solidFill>
                  <a:srgbClr val="364B8C"/>
                </a:solidFill>
                <a:latin typeface="Calibri" charset="0"/>
              </a:rPr>
              <a:t>Capture the results of text-mining algorithms in a portable format</a:t>
            </a:r>
          </a:p>
        </p:txBody>
      </p:sp>
      <p:grpSp>
        <p:nvGrpSpPr>
          <p:cNvPr id="3" name="Group 52"/>
          <p:cNvGrpSpPr>
            <a:grpSpLocks/>
          </p:cNvGrpSpPr>
          <p:nvPr/>
        </p:nvGrpSpPr>
        <p:grpSpPr bwMode="auto">
          <a:xfrm>
            <a:off x="925513" y="1316038"/>
            <a:ext cx="755650" cy="930275"/>
            <a:chOff x="1043" y="1993"/>
            <a:chExt cx="768" cy="977"/>
          </a:xfrm>
        </p:grpSpPr>
        <p:pic>
          <p:nvPicPr>
            <p:cNvPr id="36890" name="Picture 49"/>
            <p:cNvPicPr>
              <a:picLocks noChangeAspect="1" noChangeArrowheads="1"/>
            </p:cNvPicPr>
            <p:nvPr/>
          </p:nvPicPr>
          <p:blipFill>
            <a:blip r:embed="rId2"/>
            <a:srcRect/>
            <a:stretch>
              <a:fillRect/>
            </a:stretch>
          </p:blipFill>
          <p:spPr bwMode="auto">
            <a:xfrm>
              <a:off x="1043" y="1993"/>
              <a:ext cx="500" cy="661"/>
            </a:xfrm>
            <a:prstGeom prst="rect">
              <a:avLst/>
            </a:prstGeom>
            <a:noFill/>
            <a:ln w="57150">
              <a:noFill/>
              <a:miter lim="800000"/>
              <a:headEnd/>
              <a:tailEnd/>
            </a:ln>
          </p:spPr>
        </p:pic>
        <p:pic>
          <p:nvPicPr>
            <p:cNvPr id="36891" name="Picture 51"/>
            <p:cNvPicPr>
              <a:picLocks noChangeAspect="1" noChangeArrowheads="1"/>
            </p:cNvPicPr>
            <p:nvPr/>
          </p:nvPicPr>
          <p:blipFill>
            <a:blip r:embed="rId3"/>
            <a:srcRect/>
            <a:stretch>
              <a:fillRect/>
            </a:stretch>
          </p:blipFill>
          <p:spPr bwMode="auto">
            <a:xfrm>
              <a:off x="1150" y="2151"/>
              <a:ext cx="510" cy="648"/>
            </a:xfrm>
            <a:prstGeom prst="rect">
              <a:avLst/>
            </a:prstGeom>
            <a:noFill/>
            <a:ln w="57150">
              <a:noFill/>
              <a:miter lim="800000"/>
              <a:headEnd/>
              <a:tailEnd/>
            </a:ln>
          </p:spPr>
        </p:pic>
        <p:pic>
          <p:nvPicPr>
            <p:cNvPr id="36892" name="Picture 50"/>
            <p:cNvPicPr>
              <a:picLocks noChangeAspect="1" noChangeArrowheads="1"/>
            </p:cNvPicPr>
            <p:nvPr/>
          </p:nvPicPr>
          <p:blipFill>
            <a:blip r:embed="rId4"/>
            <a:srcRect/>
            <a:stretch>
              <a:fillRect/>
            </a:stretch>
          </p:blipFill>
          <p:spPr bwMode="auto">
            <a:xfrm>
              <a:off x="1290" y="2283"/>
              <a:ext cx="521" cy="687"/>
            </a:xfrm>
            <a:prstGeom prst="rect">
              <a:avLst/>
            </a:prstGeom>
            <a:noFill/>
            <a:ln w="9525">
              <a:solidFill>
                <a:schemeClr val="tx1"/>
              </a:solidFill>
              <a:miter lim="800000"/>
              <a:headEnd/>
              <a:tailEnd/>
            </a:ln>
          </p:spPr>
        </p:pic>
      </p:grpSp>
      <p:sp>
        <p:nvSpPr>
          <p:cNvPr id="36874" name="Freeform 37"/>
          <p:cNvSpPr>
            <a:spLocks/>
          </p:cNvSpPr>
          <p:nvPr/>
        </p:nvSpPr>
        <p:spPr bwMode="auto">
          <a:xfrm>
            <a:off x="1820863" y="1198563"/>
            <a:ext cx="3665537" cy="1520825"/>
          </a:xfrm>
          <a:custGeom>
            <a:avLst/>
            <a:gdLst>
              <a:gd name="T0" fmla="*/ 0 w 2309"/>
              <a:gd name="T1" fmla="*/ 0 h 958"/>
              <a:gd name="T2" fmla="*/ 2147483647 w 2309"/>
              <a:gd name="T3" fmla="*/ 1256753900 h 958"/>
              <a:gd name="T4" fmla="*/ 2147483647 w 2309"/>
              <a:gd name="T5" fmla="*/ 2147483647 h 958"/>
              <a:gd name="T6" fmla="*/ 0 60000 65536"/>
              <a:gd name="T7" fmla="*/ 0 60000 65536"/>
              <a:gd name="T8" fmla="*/ 0 60000 65536"/>
              <a:gd name="T9" fmla="*/ 0 w 2309"/>
              <a:gd name="T10" fmla="*/ 0 h 958"/>
              <a:gd name="T11" fmla="*/ 1352746 w 2309"/>
              <a:gd name="T12" fmla="*/ 1352746 h 958"/>
            </a:gdLst>
            <a:ahLst/>
            <a:cxnLst>
              <a:cxn ang="T6">
                <a:pos x="T0" y="T1"/>
              </a:cxn>
              <a:cxn ang="T7">
                <a:pos x="T2" y="T3"/>
              </a:cxn>
              <a:cxn ang="T8">
                <a:pos x="T4" y="T5"/>
              </a:cxn>
            </a:cxnLst>
            <a:rect l="T9" t="T10" r="T11" b="T12"/>
            <a:pathLst>
              <a:path w="2309" h="958">
                <a:moveTo>
                  <a:pt x="0" y="323"/>
                </a:moveTo>
                <a:cubicBezTo>
                  <a:pt x="664" y="85"/>
                  <a:pt x="1986" y="0"/>
                  <a:pt x="2309" y="958"/>
                </a:cubicBezTo>
              </a:path>
            </a:pathLst>
          </a:custGeom>
          <a:noFill/>
          <a:ln w="76200">
            <a:solidFill>
              <a:srgbClr val="C5D6DF"/>
            </a:solidFill>
            <a:round/>
            <a:headEnd/>
            <a:tailEnd type="triangle" w="med" len="med"/>
          </a:ln>
        </p:spPr>
        <p:txBody>
          <a:bodyPr>
            <a:prstTxWarp prst="textNoShape">
              <a:avLst/>
            </a:prstTxWarp>
            <a:spAutoFit/>
          </a:bodyPr>
          <a:lstStyle/>
          <a:p>
            <a:endParaRPr lang="en-US"/>
          </a:p>
        </p:txBody>
      </p:sp>
      <p:sp>
        <p:nvSpPr>
          <p:cNvPr id="36875" name="AutoShape 16"/>
          <p:cNvSpPr>
            <a:spLocks noChangeArrowheads="1"/>
          </p:cNvSpPr>
          <p:nvPr/>
        </p:nvSpPr>
        <p:spPr bwMode="auto">
          <a:xfrm>
            <a:off x="4933950" y="4013200"/>
            <a:ext cx="1447800" cy="250825"/>
          </a:xfrm>
          <a:prstGeom prst="roundRect">
            <a:avLst>
              <a:gd name="adj" fmla="val 5134"/>
            </a:avLst>
          </a:prstGeom>
          <a:noFill/>
          <a:ln w="6350">
            <a:noFill/>
            <a:round/>
            <a:headEnd/>
            <a:tailEnd/>
          </a:ln>
        </p:spPr>
        <p:txBody>
          <a:bodyPr anchor="ctr">
            <a:prstTxWarp prst="textNoShape">
              <a:avLst/>
            </a:prstTxWarp>
            <a:spAutoFit/>
          </a:bodyPr>
          <a:lstStyle/>
          <a:p>
            <a:pPr algn="ctr"/>
            <a:r>
              <a:rPr lang="en-US" sz="1000">
                <a:solidFill>
                  <a:srgbClr val="00A0DF"/>
                </a:solidFill>
                <a:latin typeface="Calibri" charset="0"/>
              </a:rPr>
              <a:t>BEL Documents</a:t>
            </a:r>
          </a:p>
        </p:txBody>
      </p:sp>
      <p:sp>
        <p:nvSpPr>
          <p:cNvPr id="36877" name="AutoShape 13"/>
          <p:cNvSpPr>
            <a:spLocks noChangeArrowheads="1"/>
          </p:cNvSpPr>
          <p:nvPr/>
        </p:nvSpPr>
        <p:spPr bwMode="auto">
          <a:xfrm>
            <a:off x="7350125" y="3178175"/>
            <a:ext cx="1466850" cy="758825"/>
          </a:xfrm>
          <a:prstGeom prst="roundRect">
            <a:avLst>
              <a:gd name="adj" fmla="val 5134"/>
            </a:avLst>
          </a:prstGeom>
          <a:solidFill>
            <a:schemeClr val="bg1"/>
          </a:solidFill>
          <a:ln w="6350">
            <a:solidFill>
              <a:srgbClr val="00A0DF"/>
            </a:solidFill>
            <a:round/>
            <a:headEnd/>
            <a:tailEnd/>
          </a:ln>
        </p:spPr>
        <p:txBody>
          <a:bodyPr anchor="ctr">
            <a:prstTxWarp prst="textNoShape">
              <a:avLst/>
            </a:prstTxWarp>
            <a:spAutoFit/>
          </a:bodyPr>
          <a:lstStyle/>
          <a:p>
            <a:pPr algn="ctr"/>
            <a:r>
              <a:rPr lang="en-US" sz="1400">
                <a:solidFill>
                  <a:srgbClr val="00A0DF"/>
                </a:solidFill>
                <a:latin typeface="Calibri" charset="0"/>
              </a:rPr>
              <a:t>Review, Edit and Organize Knowledge</a:t>
            </a:r>
          </a:p>
        </p:txBody>
      </p:sp>
      <p:sp>
        <p:nvSpPr>
          <p:cNvPr id="36878" name="AutoShape 13"/>
          <p:cNvSpPr>
            <a:spLocks noChangeArrowheads="1"/>
          </p:cNvSpPr>
          <p:nvPr/>
        </p:nvSpPr>
        <p:spPr bwMode="auto">
          <a:xfrm>
            <a:off x="363538" y="5038725"/>
            <a:ext cx="1660525" cy="887413"/>
          </a:xfrm>
          <a:prstGeom prst="can">
            <a:avLst>
              <a:gd name="adj" fmla="val 25000"/>
            </a:avLst>
          </a:prstGeom>
          <a:solidFill>
            <a:schemeClr val="bg1"/>
          </a:solidFill>
          <a:ln w="6350">
            <a:solidFill>
              <a:srgbClr val="00A0DF"/>
            </a:solidFill>
            <a:round/>
            <a:headEnd/>
            <a:tailEnd/>
          </a:ln>
        </p:spPr>
        <p:txBody>
          <a:bodyPr wrap="none" anchor="ctr">
            <a:prstTxWarp prst="textNoShape">
              <a:avLst/>
            </a:prstTxWarp>
          </a:bodyPr>
          <a:lstStyle/>
          <a:p>
            <a:pPr algn="ctr"/>
            <a:endParaRPr lang="en-US" sz="1400">
              <a:solidFill>
                <a:srgbClr val="00A0DF"/>
              </a:solidFill>
              <a:latin typeface="Calibri" charset="0"/>
            </a:endParaRPr>
          </a:p>
        </p:txBody>
      </p:sp>
      <p:pic>
        <p:nvPicPr>
          <p:cNvPr id="36879" name="Picture 40"/>
          <p:cNvPicPr>
            <a:picLocks noChangeAspect="1" noChangeArrowheads="1"/>
          </p:cNvPicPr>
          <p:nvPr/>
        </p:nvPicPr>
        <p:blipFill>
          <a:blip r:embed="rId5"/>
          <a:srcRect/>
          <a:stretch>
            <a:fillRect/>
          </a:stretch>
        </p:blipFill>
        <p:spPr bwMode="auto">
          <a:xfrm>
            <a:off x="733425" y="2900363"/>
            <a:ext cx="1035050" cy="1176337"/>
          </a:xfrm>
          <a:prstGeom prst="rect">
            <a:avLst/>
          </a:prstGeom>
          <a:noFill/>
          <a:ln w="9525">
            <a:noFill/>
            <a:miter lim="800000"/>
            <a:headEnd/>
            <a:tailEnd/>
          </a:ln>
        </p:spPr>
      </p:pic>
      <p:pic>
        <p:nvPicPr>
          <p:cNvPr id="36880" name="Picture 6"/>
          <p:cNvPicPr>
            <a:picLocks noChangeAspect="1" noChangeArrowheads="1"/>
          </p:cNvPicPr>
          <p:nvPr/>
        </p:nvPicPr>
        <p:blipFill>
          <a:blip r:embed="rId6"/>
          <a:srcRect/>
          <a:stretch>
            <a:fillRect/>
          </a:stretch>
        </p:blipFill>
        <p:spPr bwMode="auto">
          <a:xfrm>
            <a:off x="1466850" y="3178175"/>
            <a:ext cx="412750" cy="1228725"/>
          </a:xfrm>
          <a:prstGeom prst="rect">
            <a:avLst/>
          </a:prstGeom>
          <a:noFill/>
          <a:ln w="9525">
            <a:noFill/>
            <a:miter lim="800000"/>
            <a:headEnd/>
            <a:tailEnd/>
          </a:ln>
        </p:spPr>
      </p:pic>
      <p:sp>
        <p:nvSpPr>
          <p:cNvPr id="36881" name="Freeform 35"/>
          <p:cNvSpPr>
            <a:spLocks/>
          </p:cNvSpPr>
          <p:nvPr/>
        </p:nvSpPr>
        <p:spPr bwMode="auto">
          <a:xfrm>
            <a:off x="2033588" y="3695700"/>
            <a:ext cx="2979737" cy="379413"/>
          </a:xfrm>
          <a:custGeom>
            <a:avLst/>
            <a:gdLst>
              <a:gd name="T0" fmla="*/ 71627988 w 1877"/>
              <a:gd name="T1" fmla="*/ 0 h 239"/>
              <a:gd name="T2" fmla="*/ 808969227 w 1877"/>
              <a:gd name="T3" fmla="*/ 2147483647 h 239"/>
              <a:gd name="T4" fmla="*/ 0 60000 65536"/>
              <a:gd name="T5" fmla="*/ 0 60000 65536"/>
              <a:gd name="T6" fmla="*/ 0 w 1877"/>
              <a:gd name="T7" fmla="*/ 0 h 239"/>
              <a:gd name="T8" fmla="*/ 384 w 1877"/>
              <a:gd name="T9" fmla="*/ 1549 h 239"/>
            </a:gdLst>
            <a:ahLst/>
            <a:cxnLst>
              <a:cxn ang="T4">
                <a:pos x="T0" y="T1"/>
              </a:cxn>
              <a:cxn ang="T5">
                <a:pos x="T2" y="T3"/>
              </a:cxn>
            </a:cxnLst>
            <a:rect l="T6" t="T7" r="T8" b="T9"/>
            <a:pathLst>
              <a:path w="1877" h="239">
                <a:moveTo>
                  <a:pt x="0" y="54"/>
                </a:moveTo>
                <a:cubicBezTo>
                  <a:pt x="661" y="204"/>
                  <a:pt x="1271" y="239"/>
                  <a:pt x="1877" y="0"/>
                </a:cubicBezTo>
              </a:path>
            </a:pathLst>
          </a:custGeom>
          <a:noFill/>
          <a:ln w="76200">
            <a:solidFill>
              <a:srgbClr val="C5D6DF"/>
            </a:solidFill>
            <a:round/>
            <a:headEnd/>
            <a:tailEnd type="triangle" w="med" len="med"/>
          </a:ln>
        </p:spPr>
        <p:txBody>
          <a:bodyPr>
            <a:prstTxWarp prst="textNoShape">
              <a:avLst/>
            </a:prstTxWarp>
            <a:spAutoFit/>
          </a:bodyPr>
          <a:lstStyle/>
          <a:p>
            <a:endParaRPr lang="en-US"/>
          </a:p>
        </p:txBody>
      </p:sp>
      <p:sp>
        <p:nvSpPr>
          <p:cNvPr id="36882" name="Freeform 35"/>
          <p:cNvSpPr>
            <a:spLocks/>
          </p:cNvSpPr>
          <p:nvPr/>
        </p:nvSpPr>
        <p:spPr bwMode="auto">
          <a:xfrm>
            <a:off x="6061075" y="2908300"/>
            <a:ext cx="1222375" cy="236538"/>
          </a:xfrm>
          <a:custGeom>
            <a:avLst/>
            <a:gdLst>
              <a:gd name="T0" fmla="*/ 71628000 w 770"/>
              <a:gd name="T1" fmla="*/ 0 h 149"/>
              <a:gd name="T2" fmla="*/ 808969363 w 770"/>
              <a:gd name="T3" fmla="*/ 2147483647 h 149"/>
              <a:gd name="T4" fmla="*/ 0 60000 65536"/>
              <a:gd name="T5" fmla="*/ 0 60000 65536"/>
              <a:gd name="T6" fmla="*/ 0 w 770"/>
              <a:gd name="T7" fmla="*/ 0 h 149"/>
              <a:gd name="T8" fmla="*/ 384 w 770"/>
              <a:gd name="T9" fmla="*/ 1549 h 149"/>
            </a:gdLst>
            <a:ahLst/>
            <a:cxnLst>
              <a:cxn ang="T4">
                <a:pos x="T0" y="T1"/>
              </a:cxn>
              <a:cxn ang="T5">
                <a:pos x="T2" y="T3"/>
              </a:cxn>
            </a:cxnLst>
            <a:rect l="T6" t="T7" r="T8" b="T9"/>
            <a:pathLst>
              <a:path w="770" h="149">
                <a:moveTo>
                  <a:pt x="0" y="139"/>
                </a:moveTo>
                <a:cubicBezTo>
                  <a:pt x="245" y="10"/>
                  <a:pt x="487" y="0"/>
                  <a:pt x="770" y="149"/>
                </a:cubicBezTo>
              </a:path>
            </a:pathLst>
          </a:custGeom>
          <a:noFill/>
          <a:ln w="76200">
            <a:solidFill>
              <a:srgbClr val="C5D6DF"/>
            </a:solidFill>
            <a:round/>
            <a:headEnd/>
            <a:tailEnd type="triangle" w="med" len="med"/>
          </a:ln>
        </p:spPr>
        <p:txBody>
          <a:bodyPr>
            <a:prstTxWarp prst="textNoShape">
              <a:avLst/>
            </a:prstTxWarp>
            <a:spAutoFit/>
          </a:bodyPr>
          <a:lstStyle/>
          <a:p>
            <a:endParaRPr lang="en-US"/>
          </a:p>
        </p:txBody>
      </p:sp>
      <p:sp>
        <p:nvSpPr>
          <p:cNvPr id="36883" name="Freeform 35"/>
          <p:cNvSpPr>
            <a:spLocks/>
          </p:cNvSpPr>
          <p:nvPr/>
        </p:nvSpPr>
        <p:spPr bwMode="auto">
          <a:xfrm flipH="1" flipV="1">
            <a:off x="6111875" y="4027488"/>
            <a:ext cx="1222375" cy="236537"/>
          </a:xfrm>
          <a:custGeom>
            <a:avLst/>
            <a:gdLst>
              <a:gd name="T0" fmla="*/ 71628000 w 770"/>
              <a:gd name="T1" fmla="*/ 0 h 149"/>
              <a:gd name="T2" fmla="*/ 808969363 w 770"/>
              <a:gd name="T3" fmla="*/ 2147483647 h 149"/>
              <a:gd name="T4" fmla="*/ 0 60000 65536"/>
              <a:gd name="T5" fmla="*/ 0 60000 65536"/>
              <a:gd name="T6" fmla="*/ 0 w 770"/>
              <a:gd name="T7" fmla="*/ 0 h 149"/>
              <a:gd name="T8" fmla="*/ 384 w 770"/>
              <a:gd name="T9" fmla="*/ 1549 h 149"/>
            </a:gdLst>
            <a:ahLst/>
            <a:cxnLst>
              <a:cxn ang="T4">
                <a:pos x="T0" y="T1"/>
              </a:cxn>
              <a:cxn ang="T5">
                <a:pos x="T2" y="T3"/>
              </a:cxn>
            </a:cxnLst>
            <a:rect l="T6" t="T7" r="T8" b="T9"/>
            <a:pathLst>
              <a:path w="770" h="149">
                <a:moveTo>
                  <a:pt x="0" y="139"/>
                </a:moveTo>
                <a:cubicBezTo>
                  <a:pt x="245" y="10"/>
                  <a:pt x="487" y="0"/>
                  <a:pt x="770" y="149"/>
                </a:cubicBezTo>
              </a:path>
            </a:pathLst>
          </a:custGeom>
          <a:noFill/>
          <a:ln w="76200">
            <a:solidFill>
              <a:srgbClr val="C5D6DF"/>
            </a:solidFill>
            <a:round/>
            <a:headEnd/>
            <a:tailEnd type="triangle" w="med" len="med"/>
          </a:ln>
        </p:spPr>
        <p:txBody>
          <a:bodyPr>
            <a:prstTxWarp prst="textNoShape">
              <a:avLst/>
            </a:prstTxWarp>
            <a:spAutoFit/>
          </a:bodyPr>
          <a:lstStyle/>
          <a:p>
            <a:endParaRPr lang="en-US"/>
          </a:p>
        </p:txBody>
      </p:sp>
      <p:sp>
        <p:nvSpPr>
          <p:cNvPr id="36884" name="AutoShape 13"/>
          <p:cNvSpPr>
            <a:spLocks noChangeArrowheads="1"/>
          </p:cNvSpPr>
          <p:nvPr/>
        </p:nvSpPr>
        <p:spPr bwMode="auto">
          <a:xfrm>
            <a:off x="2628900" y="5013325"/>
            <a:ext cx="1898650" cy="758825"/>
          </a:xfrm>
          <a:prstGeom prst="roundRect">
            <a:avLst>
              <a:gd name="adj" fmla="val 5134"/>
            </a:avLst>
          </a:prstGeom>
          <a:solidFill>
            <a:schemeClr val="bg1"/>
          </a:solidFill>
          <a:ln w="6350">
            <a:solidFill>
              <a:srgbClr val="00A0DF"/>
            </a:solidFill>
            <a:round/>
            <a:headEnd/>
            <a:tailEnd/>
          </a:ln>
        </p:spPr>
        <p:txBody>
          <a:bodyPr anchor="ctr">
            <a:prstTxWarp prst="textNoShape">
              <a:avLst/>
            </a:prstTxWarp>
            <a:spAutoFit/>
          </a:bodyPr>
          <a:lstStyle/>
          <a:p>
            <a:pPr algn="ctr"/>
            <a:r>
              <a:rPr lang="en-US" sz="1400">
                <a:solidFill>
                  <a:srgbClr val="00A0DF"/>
                </a:solidFill>
                <a:latin typeface="Calibri" charset="0"/>
              </a:rPr>
              <a:t>Transform Database, Pathway or Other Structured Content</a:t>
            </a:r>
          </a:p>
        </p:txBody>
      </p:sp>
      <p:sp>
        <p:nvSpPr>
          <p:cNvPr id="36885" name="AutoShape 13"/>
          <p:cNvSpPr>
            <a:spLocks noChangeArrowheads="1"/>
          </p:cNvSpPr>
          <p:nvPr/>
        </p:nvSpPr>
        <p:spPr bwMode="auto">
          <a:xfrm>
            <a:off x="2628900" y="1223963"/>
            <a:ext cx="1898650" cy="539750"/>
          </a:xfrm>
          <a:prstGeom prst="roundRect">
            <a:avLst>
              <a:gd name="adj" fmla="val 5134"/>
            </a:avLst>
          </a:prstGeom>
          <a:solidFill>
            <a:schemeClr val="bg1"/>
          </a:solidFill>
          <a:ln w="6350">
            <a:solidFill>
              <a:srgbClr val="00A0DF"/>
            </a:solidFill>
            <a:round/>
            <a:headEnd/>
            <a:tailEnd/>
          </a:ln>
        </p:spPr>
        <p:txBody>
          <a:bodyPr anchor="ctr">
            <a:prstTxWarp prst="textNoShape">
              <a:avLst/>
            </a:prstTxWarp>
            <a:spAutoFit/>
          </a:bodyPr>
          <a:lstStyle/>
          <a:p>
            <a:pPr algn="ctr"/>
            <a:r>
              <a:rPr lang="en-US" sz="1400">
                <a:solidFill>
                  <a:srgbClr val="00A0DF"/>
                </a:solidFill>
                <a:latin typeface="Calibri" charset="0"/>
              </a:rPr>
              <a:t>Text Mine Public or Proprietary Sources</a:t>
            </a:r>
          </a:p>
        </p:txBody>
      </p:sp>
      <p:sp>
        <p:nvSpPr>
          <p:cNvPr id="36886" name="AutoShape 13"/>
          <p:cNvSpPr>
            <a:spLocks noChangeArrowheads="1"/>
          </p:cNvSpPr>
          <p:nvPr/>
        </p:nvSpPr>
        <p:spPr bwMode="auto">
          <a:xfrm>
            <a:off x="2633663" y="2486025"/>
            <a:ext cx="1890712" cy="539750"/>
          </a:xfrm>
          <a:prstGeom prst="roundRect">
            <a:avLst>
              <a:gd name="adj" fmla="val 5134"/>
            </a:avLst>
          </a:prstGeom>
          <a:solidFill>
            <a:schemeClr val="bg1"/>
          </a:solidFill>
          <a:ln w="6350">
            <a:solidFill>
              <a:srgbClr val="00A0DF"/>
            </a:solidFill>
            <a:round/>
            <a:headEnd/>
            <a:tailEnd/>
          </a:ln>
        </p:spPr>
        <p:txBody>
          <a:bodyPr anchor="ctr">
            <a:prstTxWarp prst="textNoShape">
              <a:avLst/>
            </a:prstTxWarp>
            <a:spAutoFit/>
          </a:bodyPr>
          <a:lstStyle/>
          <a:p>
            <a:pPr algn="ctr"/>
            <a:r>
              <a:rPr lang="en-US" sz="1400">
                <a:solidFill>
                  <a:srgbClr val="00A0DF"/>
                </a:solidFill>
                <a:latin typeface="Calibri" charset="0"/>
              </a:rPr>
              <a:t>Publish Key Findings in an Area of Biology</a:t>
            </a:r>
          </a:p>
        </p:txBody>
      </p:sp>
      <p:sp>
        <p:nvSpPr>
          <p:cNvPr id="36887" name="AutoShape 13"/>
          <p:cNvSpPr>
            <a:spLocks noChangeArrowheads="1"/>
          </p:cNvSpPr>
          <p:nvPr/>
        </p:nvSpPr>
        <p:spPr bwMode="auto">
          <a:xfrm>
            <a:off x="2633663" y="3749675"/>
            <a:ext cx="1890712" cy="539750"/>
          </a:xfrm>
          <a:prstGeom prst="roundRect">
            <a:avLst>
              <a:gd name="adj" fmla="val 5134"/>
            </a:avLst>
          </a:prstGeom>
          <a:solidFill>
            <a:schemeClr val="bg1"/>
          </a:solidFill>
          <a:ln w="6350">
            <a:solidFill>
              <a:srgbClr val="00A0DF"/>
            </a:solidFill>
            <a:round/>
            <a:headEnd/>
            <a:tailEnd/>
          </a:ln>
        </p:spPr>
        <p:txBody>
          <a:bodyPr anchor="ctr">
            <a:prstTxWarp prst="textNoShape">
              <a:avLst/>
            </a:prstTxWarp>
            <a:spAutoFit/>
          </a:bodyPr>
          <a:lstStyle/>
          <a:p>
            <a:pPr algn="ctr"/>
            <a:r>
              <a:rPr lang="en-US" sz="1400">
                <a:solidFill>
                  <a:srgbClr val="00A0DF"/>
                </a:solidFill>
                <a:latin typeface="Calibri" charset="0"/>
              </a:rPr>
              <a:t>Capture Experimental Results</a:t>
            </a:r>
          </a:p>
        </p:txBody>
      </p:sp>
      <p:sp>
        <p:nvSpPr>
          <p:cNvPr id="36888" name="Text Box 40"/>
          <p:cNvSpPr txBox="1">
            <a:spLocks noChangeArrowheads="1"/>
          </p:cNvSpPr>
          <p:nvPr/>
        </p:nvSpPr>
        <p:spPr bwMode="auto">
          <a:xfrm>
            <a:off x="2254250" y="5773738"/>
            <a:ext cx="2751138" cy="549275"/>
          </a:xfrm>
          <a:prstGeom prst="rect">
            <a:avLst/>
          </a:prstGeom>
          <a:noFill/>
          <a:ln w="9525">
            <a:noFill/>
            <a:miter lim="800000"/>
            <a:headEnd/>
            <a:tailEnd/>
          </a:ln>
        </p:spPr>
        <p:txBody>
          <a:bodyPr>
            <a:prstTxWarp prst="textNoShape">
              <a:avLst/>
            </a:prstTxWarp>
            <a:spAutoFit/>
          </a:bodyPr>
          <a:lstStyle/>
          <a:p>
            <a:r>
              <a:rPr lang="en-US" sz="1000">
                <a:solidFill>
                  <a:srgbClr val="364B8C"/>
                </a:solidFill>
                <a:latin typeface="Calibri" charset="0"/>
              </a:rPr>
              <a:t>Integrate knowledge derived from databases, pathway knowledge bases and other structured sources using BEL</a:t>
            </a:r>
          </a:p>
        </p:txBody>
      </p:sp>
      <p:sp>
        <p:nvSpPr>
          <p:cNvPr id="36889" name="Text Box 39"/>
          <p:cNvSpPr txBox="1">
            <a:spLocks noChangeArrowheads="1"/>
          </p:cNvSpPr>
          <p:nvPr/>
        </p:nvSpPr>
        <p:spPr bwMode="auto">
          <a:xfrm>
            <a:off x="2254250" y="3025775"/>
            <a:ext cx="2782888" cy="396875"/>
          </a:xfrm>
          <a:prstGeom prst="rect">
            <a:avLst/>
          </a:prstGeom>
          <a:noFill/>
          <a:ln w="9525">
            <a:noFill/>
            <a:miter lim="800000"/>
            <a:headEnd/>
            <a:tailEnd/>
          </a:ln>
        </p:spPr>
        <p:txBody>
          <a:bodyPr>
            <a:prstTxWarp prst="textNoShape">
              <a:avLst/>
            </a:prstTxWarp>
            <a:spAutoFit/>
          </a:bodyPr>
          <a:lstStyle/>
          <a:p>
            <a:r>
              <a:rPr lang="en-US" sz="1000">
                <a:solidFill>
                  <a:srgbClr val="364B8C"/>
                </a:solidFill>
                <a:latin typeface="Calibri" charset="0"/>
              </a:rPr>
              <a:t>Create comprehensive documents that capture the critical findings for an area of research</a:t>
            </a:r>
          </a:p>
        </p:txBody>
      </p:sp>
      <p:sp>
        <p:nvSpPr>
          <p:cNvPr id="33" name="Slide Number Placeholder 32"/>
          <p:cNvSpPr>
            <a:spLocks noGrp="1"/>
          </p:cNvSpPr>
          <p:nvPr>
            <p:ph type="sldNum" sz="quarter" idx="10"/>
          </p:nvPr>
        </p:nvSpPr>
        <p:spPr/>
        <p:txBody>
          <a:bodyPr/>
          <a:lstStyle/>
          <a:p>
            <a:pPr>
              <a:defRPr/>
            </a:pPr>
            <a:fld id="{7EB03DFC-B333-4C50-AF7F-CE0ED5AAC38B}" type="slidenum">
              <a:rPr lang="en-US" smtClean="0"/>
              <a:pPr>
                <a:defRPr/>
              </a:pPr>
              <a:t>12</a:t>
            </a:fld>
            <a:endParaRPr lang="en-US"/>
          </a:p>
        </p:txBody>
      </p:sp>
    </p:spTree>
    <p:extLst>
      <p:ext uri="{BB962C8B-B14F-4D97-AF65-F5344CB8AC3E}">
        <p14:creationId xmlns:p14="http://schemas.microsoft.com/office/powerpoint/2010/main" val="1488858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t>Knowledge Assembly Model</a:t>
            </a:r>
          </a:p>
        </p:txBody>
      </p:sp>
      <p:sp>
        <p:nvSpPr>
          <p:cNvPr id="43011" name="Content Placeholder 2"/>
          <p:cNvSpPr>
            <a:spLocks noGrp="1"/>
          </p:cNvSpPr>
          <p:nvPr>
            <p:ph sz="quarter" idx="1"/>
          </p:nvPr>
        </p:nvSpPr>
        <p:spPr/>
        <p:txBody>
          <a:bodyPr/>
          <a:lstStyle/>
          <a:p>
            <a:pPr eaLnBrk="1" hangingPunct="1">
              <a:lnSpc>
                <a:spcPct val="80000"/>
              </a:lnSpc>
            </a:pPr>
            <a:r>
              <a:rPr lang="en-US" sz="1800"/>
              <a:t>Directed network of biological facts assembled by the BEL Compiler derived from one or more BEL Documents</a:t>
            </a:r>
          </a:p>
          <a:p>
            <a:pPr eaLnBrk="1" hangingPunct="1">
              <a:lnSpc>
                <a:spcPct val="80000"/>
              </a:lnSpc>
              <a:buFont typeface="Wingdings" charset="2"/>
              <a:buNone/>
            </a:pPr>
            <a:endParaRPr lang="en-US" sz="1800"/>
          </a:p>
          <a:p>
            <a:pPr eaLnBrk="1" hangingPunct="1">
              <a:lnSpc>
                <a:spcPct val="80000"/>
              </a:lnSpc>
            </a:pPr>
            <a:r>
              <a:rPr lang="en-US" sz="1800"/>
              <a:t>Network is composed of KamElements</a:t>
            </a:r>
          </a:p>
          <a:p>
            <a:pPr lvl="1" eaLnBrk="1" hangingPunct="1">
              <a:lnSpc>
                <a:spcPct val="80000"/>
              </a:lnSpc>
            </a:pPr>
            <a:r>
              <a:rPr lang="en-US" sz="1700"/>
              <a:t>KamVertex – references a biological entity defined in a BEL Document</a:t>
            </a:r>
          </a:p>
          <a:p>
            <a:pPr lvl="1" eaLnBrk="1" hangingPunct="1">
              <a:lnSpc>
                <a:spcPct val="80000"/>
              </a:lnSpc>
            </a:pPr>
            <a:r>
              <a:rPr lang="en-US" sz="1700"/>
              <a:t>KamEdge – asserts a biological relationship between two biological entities evidenced by one or more BEL Statements defined in a BEL Document</a:t>
            </a:r>
          </a:p>
          <a:p>
            <a:pPr lvl="1" eaLnBrk="1" hangingPunct="1">
              <a:lnSpc>
                <a:spcPct val="80000"/>
              </a:lnSpc>
              <a:buFont typeface="Wingdings" charset="2"/>
              <a:buNone/>
            </a:pPr>
            <a:endParaRPr lang="en-US" sz="1700"/>
          </a:p>
          <a:p>
            <a:pPr eaLnBrk="1" hangingPunct="1">
              <a:lnSpc>
                <a:spcPct val="80000"/>
              </a:lnSpc>
            </a:pPr>
            <a:r>
              <a:rPr lang="en-US" sz="1800"/>
              <a:t>Each KamEdge references one or more BEL Statements and associated provenance and contexts</a:t>
            </a:r>
          </a:p>
          <a:p>
            <a:pPr eaLnBrk="1" hangingPunct="1">
              <a:lnSpc>
                <a:spcPct val="80000"/>
              </a:lnSpc>
              <a:buFont typeface="Wingdings" charset="2"/>
              <a:buNone/>
            </a:pPr>
            <a:endParaRPr lang="en-US" sz="1800"/>
          </a:p>
          <a:p>
            <a:pPr eaLnBrk="1" hangingPunct="1">
              <a:lnSpc>
                <a:spcPct val="80000"/>
              </a:lnSpc>
            </a:pPr>
            <a:r>
              <a:rPr lang="en-US" sz="1800"/>
              <a:t>Can be exported into an encrypted, portable format which can be imported into another KAM Store</a:t>
            </a:r>
          </a:p>
          <a:p>
            <a:pPr eaLnBrk="1" hangingPunct="1">
              <a:lnSpc>
                <a:spcPct val="80000"/>
              </a:lnSpc>
              <a:buFont typeface="Wingdings" charset="2"/>
              <a:buNone/>
            </a:pPr>
            <a:endParaRPr lang="en-US" sz="1800"/>
          </a:p>
          <a:p>
            <a:pPr eaLnBrk="1" hangingPunct="1">
              <a:lnSpc>
                <a:spcPct val="80000"/>
              </a:lnSpc>
            </a:pPr>
            <a:r>
              <a:rPr lang="en-US" sz="1800"/>
              <a:t>KAMs are stored using internal references for biological entities which map to an encrypted symbol table which can only be decrypted by the BEL Framework API</a:t>
            </a:r>
          </a:p>
        </p:txBody>
      </p:sp>
      <p:sp>
        <p:nvSpPr>
          <p:cNvPr id="4" name="Slide Number Placeholder 3"/>
          <p:cNvSpPr>
            <a:spLocks noGrp="1"/>
          </p:cNvSpPr>
          <p:nvPr>
            <p:ph type="sldNum" sz="quarter" idx="10"/>
          </p:nvPr>
        </p:nvSpPr>
        <p:spPr/>
        <p:txBody>
          <a:bodyPr/>
          <a:lstStyle/>
          <a:p>
            <a:pPr>
              <a:defRPr/>
            </a:pPr>
            <a:fld id="{7A2B1358-F104-48D6-9A5A-D91A7CE812A0}" type="slidenum">
              <a:rPr lang="en-US" smtClean="0"/>
              <a:pPr>
                <a:defRPr/>
              </a:pPr>
              <a:t>13</a:t>
            </a:fld>
            <a:endParaRPr lang="en-US"/>
          </a:p>
        </p:txBody>
      </p:sp>
    </p:spTree>
    <p:extLst>
      <p:ext uri="{BB962C8B-B14F-4D97-AF65-F5344CB8AC3E}">
        <p14:creationId xmlns:p14="http://schemas.microsoft.com/office/powerpoint/2010/main" val="2636371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3600">
                <a:ea typeface="+mj-ea"/>
                <a:cs typeface="+mj-cs"/>
              </a:rPr>
              <a:t>Knowledge User Workflow</a:t>
            </a:r>
            <a:br>
              <a:rPr lang="en-US" sz="3600">
                <a:ea typeface="+mj-ea"/>
                <a:cs typeface="+mj-cs"/>
              </a:rPr>
            </a:br>
            <a:r>
              <a:rPr lang="en-US" sz="3600">
                <a:ea typeface="+mj-ea"/>
                <a:cs typeface="+mj-cs"/>
              </a:rPr>
              <a:t>BEL Framework and Applications</a:t>
            </a:r>
            <a:endParaRPr lang="en-US" sz="3600" smtClean="0">
              <a:ea typeface="+mj-ea"/>
              <a:cs typeface="+mj-cs"/>
            </a:endParaRPr>
          </a:p>
        </p:txBody>
      </p:sp>
      <p:sp>
        <p:nvSpPr>
          <p:cNvPr id="44035" name="TextBox 3"/>
          <p:cNvSpPr txBox="1">
            <a:spLocks noChangeArrowheads="1"/>
          </p:cNvSpPr>
          <p:nvPr/>
        </p:nvSpPr>
        <p:spPr bwMode="auto">
          <a:xfrm>
            <a:off x="5511800" y="3262313"/>
            <a:ext cx="2439988" cy="915987"/>
          </a:xfrm>
          <a:prstGeom prst="rect">
            <a:avLst/>
          </a:prstGeom>
          <a:noFill/>
          <a:ln w="9525">
            <a:noFill/>
            <a:miter lim="800000"/>
            <a:headEnd/>
            <a:tailEnd/>
          </a:ln>
        </p:spPr>
        <p:txBody>
          <a:bodyPr>
            <a:prstTxWarp prst="textNoShape">
              <a:avLst/>
            </a:prstTxWarp>
            <a:spAutoFit/>
          </a:bodyPr>
          <a:lstStyle/>
          <a:p>
            <a:r>
              <a:rPr lang="en-US">
                <a:solidFill>
                  <a:srgbClr val="364B8C"/>
                </a:solidFill>
                <a:latin typeface="Calibri" charset="0"/>
              </a:rPr>
              <a:t>Multiple KAMs can be imported for use by the application</a:t>
            </a:r>
          </a:p>
        </p:txBody>
      </p:sp>
      <p:sp>
        <p:nvSpPr>
          <p:cNvPr id="44036" name="AutoShape 16"/>
          <p:cNvSpPr>
            <a:spLocks noChangeArrowheads="1"/>
          </p:cNvSpPr>
          <p:nvPr/>
        </p:nvSpPr>
        <p:spPr bwMode="auto">
          <a:xfrm>
            <a:off x="1335088" y="4719638"/>
            <a:ext cx="1447800" cy="317500"/>
          </a:xfrm>
          <a:prstGeom prst="roundRect">
            <a:avLst>
              <a:gd name="adj" fmla="val 5134"/>
            </a:avLst>
          </a:prstGeom>
          <a:solidFill>
            <a:schemeClr val="bg1"/>
          </a:solidFill>
          <a:ln w="6350">
            <a:solidFill>
              <a:srgbClr val="00A0DF"/>
            </a:solidFill>
            <a:round/>
            <a:headEnd/>
            <a:tailEnd/>
          </a:ln>
        </p:spPr>
        <p:txBody>
          <a:bodyPr anchor="ctr">
            <a:prstTxWarp prst="textNoShape">
              <a:avLst/>
            </a:prstTxWarp>
            <a:spAutoFit/>
          </a:bodyPr>
          <a:lstStyle/>
          <a:p>
            <a:pPr algn="ctr"/>
            <a:r>
              <a:rPr lang="en-US" sz="1400">
                <a:solidFill>
                  <a:srgbClr val="00A0DF"/>
                </a:solidFill>
                <a:latin typeface="Calibri" charset="0"/>
              </a:rPr>
              <a:t>BEL Compiler</a:t>
            </a:r>
          </a:p>
        </p:txBody>
      </p:sp>
      <p:grpSp>
        <p:nvGrpSpPr>
          <p:cNvPr id="3" name="Group 27"/>
          <p:cNvGrpSpPr>
            <a:grpSpLocks/>
          </p:cNvGrpSpPr>
          <p:nvPr/>
        </p:nvGrpSpPr>
        <p:grpSpPr bwMode="auto">
          <a:xfrm>
            <a:off x="1643063" y="5548313"/>
            <a:ext cx="654050" cy="871537"/>
            <a:chOff x="721" y="1866"/>
            <a:chExt cx="412" cy="549"/>
          </a:xfrm>
        </p:grpSpPr>
        <p:sp>
          <p:nvSpPr>
            <p:cNvPr id="44052" name="AutoShape 28"/>
            <p:cNvSpPr>
              <a:spLocks noChangeArrowheads="1"/>
            </p:cNvSpPr>
            <p:nvPr/>
          </p:nvSpPr>
          <p:spPr bwMode="auto">
            <a:xfrm rot="10800000">
              <a:off x="721" y="1866"/>
              <a:ext cx="320" cy="457"/>
            </a:xfrm>
            <a:prstGeom prst="foldedCorner">
              <a:avLst>
                <a:gd name="adj" fmla="val 12500"/>
              </a:avLst>
            </a:prstGeom>
            <a:solidFill>
              <a:schemeClr val="bg1"/>
            </a:solidFill>
            <a:ln w="9525">
              <a:solidFill>
                <a:srgbClr val="00A0DF"/>
              </a:solidFill>
              <a:round/>
              <a:headEnd/>
              <a:tailEnd/>
            </a:ln>
          </p:spPr>
          <p:txBody>
            <a:bodyPr rot="10800000" wrap="none" anchor="ctr">
              <a:prstTxWarp prst="textNoShape">
                <a:avLst/>
              </a:prstTxWarp>
            </a:bodyPr>
            <a:lstStyle/>
            <a:p>
              <a:endParaRPr lang="en-US">
                <a:latin typeface="Calibri" charset="0"/>
              </a:endParaRPr>
            </a:p>
          </p:txBody>
        </p:sp>
        <p:sp>
          <p:nvSpPr>
            <p:cNvPr id="44053" name="Rectangle 29" descr="Light horizontal"/>
            <p:cNvSpPr>
              <a:spLocks noChangeArrowheads="1"/>
            </p:cNvSpPr>
            <p:nvPr/>
          </p:nvSpPr>
          <p:spPr bwMode="auto">
            <a:xfrm>
              <a:off x="767" y="1957"/>
              <a:ext cx="228" cy="275"/>
            </a:xfrm>
            <a:prstGeom prst="rect">
              <a:avLst/>
            </a:prstGeom>
            <a:pattFill prst="ltHorz">
              <a:fgClr>
                <a:schemeClr val="accent1"/>
              </a:fgClr>
              <a:bgClr>
                <a:schemeClr val="bg1"/>
              </a:bgClr>
            </a:pattFill>
            <a:ln w="9525">
              <a:solidFill>
                <a:srgbClr val="00A0DF"/>
              </a:solidFill>
              <a:miter lim="800000"/>
              <a:headEnd/>
              <a:tailEnd/>
            </a:ln>
          </p:spPr>
          <p:txBody>
            <a:bodyPr wrap="none" anchor="ctr">
              <a:prstTxWarp prst="textNoShape">
                <a:avLst/>
              </a:prstTxWarp>
            </a:bodyPr>
            <a:lstStyle/>
            <a:p>
              <a:endParaRPr lang="en-US">
                <a:latin typeface="Calibri" charset="0"/>
              </a:endParaRPr>
            </a:p>
          </p:txBody>
        </p:sp>
        <p:sp>
          <p:nvSpPr>
            <p:cNvPr id="44054" name="AutoShape 30"/>
            <p:cNvSpPr>
              <a:spLocks noChangeArrowheads="1"/>
            </p:cNvSpPr>
            <p:nvPr/>
          </p:nvSpPr>
          <p:spPr bwMode="auto">
            <a:xfrm rot="10800000">
              <a:off x="812" y="1957"/>
              <a:ext cx="321" cy="458"/>
            </a:xfrm>
            <a:prstGeom prst="foldedCorner">
              <a:avLst>
                <a:gd name="adj" fmla="val 12500"/>
              </a:avLst>
            </a:prstGeom>
            <a:solidFill>
              <a:schemeClr val="bg1"/>
            </a:solidFill>
            <a:ln w="9525">
              <a:solidFill>
                <a:srgbClr val="00A0DF"/>
              </a:solidFill>
              <a:round/>
              <a:headEnd/>
              <a:tailEnd/>
            </a:ln>
          </p:spPr>
          <p:txBody>
            <a:bodyPr rot="10800000" wrap="none" anchor="ctr">
              <a:prstTxWarp prst="textNoShape">
                <a:avLst/>
              </a:prstTxWarp>
            </a:bodyPr>
            <a:lstStyle/>
            <a:p>
              <a:endParaRPr lang="en-US">
                <a:latin typeface="Calibri" charset="0"/>
              </a:endParaRPr>
            </a:p>
          </p:txBody>
        </p:sp>
        <p:sp>
          <p:nvSpPr>
            <p:cNvPr id="44055" name="Rectangle 31" descr="Light horizontal"/>
            <p:cNvSpPr>
              <a:spLocks noChangeArrowheads="1"/>
            </p:cNvSpPr>
            <p:nvPr/>
          </p:nvSpPr>
          <p:spPr bwMode="auto">
            <a:xfrm>
              <a:off x="858" y="2049"/>
              <a:ext cx="229" cy="274"/>
            </a:xfrm>
            <a:prstGeom prst="rect">
              <a:avLst/>
            </a:prstGeom>
            <a:pattFill prst="ltHorz">
              <a:fgClr>
                <a:schemeClr val="accent1"/>
              </a:fgClr>
              <a:bgClr>
                <a:schemeClr val="bg1"/>
              </a:bgClr>
            </a:pattFill>
            <a:ln w="9525">
              <a:solidFill>
                <a:srgbClr val="00A0DF"/>
              </a:solidFill>
              <a:miter lim="800000"/>
              <a:headEnd/>
              <a:tailEnd/>
            </a:ln>
          </p:spPr>
          <p:txBody>
            <a:bodyPr wrap="none" anchor="ctr">
              <a:prstTxWarp prst="textNoShape">
                <a:avLst/>
              </a:prstTxWarp>
            </a:bodyPr>
            <a:lstStyle/>
            <a:p>
              <a:endParaRPr lang="en-US">
                <a:latin typeface="Calibri" charset="0"/>
              </a:endParaRPr>
            </a:p>
          </p:txBody>
        </p:sp>
      </p:grpSp>
      <p:sp>
        <p:nvSpPr>
          <p:cNvPr id="44038" name="Text Box 45"/>
          <p:cNvSpPr txBox="1">
            <a:spLocks noChangeArrowheads="1"/>
          </p:cNvSpPr>
          <p:nvPr/>
        </p:nvSpPr>
        <p:spPr bwMode="auto">
          <a:xfrm>
            <a:off x="6280150" y="5543550"/>
            <a:ext cx="1273175" cy="517525"/>
          </a:xfrm>
          <a:prstGeom prst="rect">
            <a:avLst/>
          </a:prstGeom>
          <a:noFill/>
          <a:ln w="9525">
            <a:noFill/>
            <a:miter lim="800000"/>
            <a:headEnd/>
            <a:tailEnd/>
          </a:ln>
        </p:spPr>
        <p:txBody>
          <a:bodyPr>
            <a:prstTxWarp prst="textNoShape">
              <a:avLst/>
            </a:prstTxWarp>
            <a:spAutoFit/>
          </a:bodyPr>
          <a:lstStyle/>
          <a:p>
            <a:r>
              <a:rPr lang="en-US" sz="1400">
                <a:solidFill>
                  <a:srgbClr val="364B8C"/>
                </a:solidFill>
                <a:latin typeface="Calibri" charset="0"/>
              </a:rPr>
              <a:t>Encrypted portable KAM</a:t>
            </a:r>
          </a:p>
        </p:txBody>
      </p:sp>
      <p:pic>
        <p:nvPicPr>
          <p:cNvPr id="44039" name="Picture 24"/>
          <p:cNvPicPr>
            <a:picLocks noChangeAspect="1" noChangeArrowheads="1"/>
          </p:cNvPicPr>
          <p:nvPr/>
        </p:nvPicPr>
        <p:blipFill>
          <a:blip r:embed="rId2"/>
          <a:srcRect/>
          <a:stretch>
            <a:fillRect/>
          </a:stretch>
        </p:blipFill>
        <p:spPr bwMode="auto">
          <a:xfrm>
            <a:off x="5062538" y="5473700"/>
            <a:ext cx="866775" cy="800100"/>
          </a:xfrm>
          <a:prstGeom prst="rect">
            <a:avLst/>
          </a:prstGeom>
          <a:noFill/>
          <a:ln w="9525">
            <a:noFill/>
            <a:miter lim="800000"/>
            <a:headEnd/>
            <a:tailEnd/>
          </a:ln>
        </p:spPr>
      </p:pic>
      <p:cxnSp>
        <p:nvCxnSpPr>
          <p:cNvPr id="44040" name="Straight Arrow Connector 30"/>
          <p:cNvCxnSpPr>
            <a:cxnSpLocks noChangeShapeType="1"/>
          </p:cNvCxnSpPr>
          <p:nvPr/>
        </p:nvCxnSpPr>
        <p:spPr bwMode="auto">
          <a:xfrm flipV="1">
            <a:off x="3848100" y="2960688"/>
            <a:ext cx="0" cy="417512"/>
          </a:xfrm>
          <a:prstGeom prst="straightConnector1">
            <a:avLst/>
          </a:prstGeom>
          <a:noFill/>
          <a:ln w="76200">
            <a:solidFill>
              <a:srgbClr val="C5D6DF"/>
            </a:solidFill>
            <a:round/>
            <a:headEnd/>
            <a:tailEnd type="triangle" w="med" len="med"/>
          </a:ln>
        </p:spPr>
      </p:cxnSp>
      <p:sp>
        <p:nvSpPr>
          <p:cNvPr id="44041" name="AutoShape 16"/>
          <p:cNvSpPr>
            <a:spLocks noChangeArrowheads="1"/>
          </p:cNvSpPr>
          <p:nvPr/>
        </p:nvSpPr>
        <p:spPr bwMode="auto">
          <a:xfrm>
            <a:off x="620713" y="2441575"/>
            <a:ext cx="7945437" cy="2816225"/>
          </a:xfrm>
          <a:prstGeom prst="roundRect">
            <a:avLst>
              <a:gd name="adj" fmla="val 5134"/>
            </a:avLst>
          </a:prstGeom>
          <a:noFill/>
          <a:ln w="6350">
            <a:solidFill>
              <a:srgbClr val="00A0DF"/>
            </a:solidFill>
            <a:round/>
            <a:headEnd/>
            <a:tailEnd/>
          </a:ln>
        </p:spPr>
        <p:txBody>
          <a:bodyPr wrap="none">
            <a:prstTxWarp prst="textNoShape">
              <a:avLst/>
            </a:prstTxWarp>
          </a:bodyPr>
          <a:lstStyle/>
          <a:p>
            <a:r>
              <a:rPr lang="en-US" sz="1400">
                <a:solidFill>
                  <a:srgbClr val="00A0DF"/>
                </a:solidFill>
                <a:latin typeface="Calibri" charset="0"/>
              </a:rPr>
              <a:t>BEL Framework</a:t>
            </a:r>
          </a:p>
        </p:txBody>
      </p:sp>
      <p:sp>
        <p:nvSpPr>
          <p:cNvPr id="44042" name="AutoShape 16"/>
          <p:cNvSpPr>
            <a:spLocks noChangeArrowheads="1"/>
          </p:cNvSpPr>
          <p:nvPr/>
        </p:nvSpPr>
        <p:spPr bwMode="auto">
          <a:xfrm>
            <a:off x="2782888" y="2555875"/>
            <a:ext cx="2128837" cy="320675"/>
          </a:xfrm>
          <a:prstGeom prst="roundRect">
            <a:avLst>
              <a:gd name="adj" fmla="val 5134"/>
            </a:avLst>
          </a:prstGeom>
          <a:solidFill>
            <a:schemeClr val="bg1"/>
          </a:solidFill>
          <a:ln w="6350">
            <a:solidFill>
              <a:srgbClr val="00A0DF"/>
            </a:solidFill>
            <a:round/>
            <a:headEnd/>
            <a:tailEnd/>
          </a:ln>
        </p:spPr>
        <p:txBody>
          <a:bodyPr anchor="ctr">
            <a:prstTxWarp prst="textNoShape">
              <a:avLst/>
            </a:prstTxWarp>
            <a:spAutoFit/>
          </a:bodyPr>
          <a:lstStyle/>
          <a:p>
            <a:pPr algn="ctr"/>
            <a:r>
              <a:rPr lang="en-US" sz="1400">
                <a:solidFill>
                  <a:srgbClr val="00A0DF"/>
                </a:solidFill>
                <a:latin typeface="Calibri" charset="0"/>
              </a:rPr>
              <a:t>BEL Framework API</a:t>
            </a:r>
          </a:p>
        </p:txBody>
      </p:sp>
      <p:sp>
        <p:nvSpPr>
          <p:cNvPr id="44043" name="AutoShape 36"/>
          <p:cNvSpPr>
            <a:spLocks noChangeArrowheads="1"/>
          </p:cNvSpPr>
          <p:nvPr/>
        </p:nvSpPr>
        <p:spPr bwMode="auto">
          <a:xfrm>
            <a:off x="2484438" y="3292475"/>
            <a:ext cx="2727325" cy="885825"/>
          </a:xfrm>
          <a:prstGeom prst="can">
            <a:avLst>
              <a:gd name="adj" fmla="val 25000"/>
            </a:avLst>
          </a:prstGeom>
          <a:noFill/>
          <a:ln w="9525">
            <a:solidFill>
              <a:srgbClr val="00A0DF"/>
            </a:solidFill>
            <a:round/>
            <a:headEnd/>
            <a:tailEnd/>
          </a:ln>
        </p:spPr>
        <p:txBody>
          <a:bodyPr wrap="none" anchor="ctr">
            <a:prstTxWarp prst="textNoShape">
              <a:avLst/>
            </a:prstTxWarp>
          </a:bodyPr>
          <a:lstStyle/>
          <a:p>
            <a:pPr algn="ctr" defTabSz="914400"/>
            <a:r>
              <a:rPr lang="en-US" sz="1400">
                <a:solidFill>
                  <a:srgbClr val="00A0DF"/>
                </a:solidFill>
                <a:latin typeface="Calibri" charset="0"/>
              </a:rPr>
              <a:t>KAM Store</a:t>
            </a:r>
          </a:p>
        </p:txBody>
      </p:sp>
      <p:sp>
        <p:nvSpPr>
          <p:cNvPr id="44044" name="AutoShape 16"/>
          <p:cNvSpPr>
            <a:spLocks noChangeArrowheads="1"/>
          </p:cNvSpPr>
          <p:nvPr/>
        </p:nvSpPr>
        <p:spPr bwMode="auto">
          <a:xfrm>
            <a:off x="2782888" y="1698625"/>
            <a:ext cx="2128837" cy="365125"/>
          </a:xfrm>
          <a:prstGeom prst="roundRect">
            <a:avLst>
              <a:gd name="adj" fmla="val 33662"/>
            </a:avLst>
          </a:prstGeom>
          <a:solidFill>
            <a:schemeClr val="bg1"/>
          </a:solidFill>
          <a:ln w="6350">
            <a:solidFill>
              <a:srgbClr val="00A0DF"/>
            </a:solidFill>
            <a:round/>
            <a:headEnd/>
            <a:tailEnd/>
          </a:ln>
        </p:spPr>
        <p:txBody>
          <a:bodyPr anchor="ctr">
            <a:prstTxWarp prst="textNoShape">
              <a:avLst/>
            </a:prstTxWarp>
            <a:spAutoFit/>
          </a:bodyPr>
          <a:lstStyle/>
          <a:p>
            <a:pPr algn="ctr"/>
            <a:r>
              <a:rPr lang="en-US" sz="1400">
                <a:solidFill>
                  <a:srgbClr val="00A0DF"/>
                </a:solidFill>
                <a:latin typeface="Calibri" charset="0"/>
              </a:rPr>
              <a:t>Application</a:t>
            </a:r>
          </a:p>
        </p:txBody>
      </p:sp>
      <p:pic>
        <p:nvPicPr>
          <p:cNvPr id="44045" name="Picture 24"/>
          <p:cNvPicPr>
            <a:picLocks noChangeAspect="1" noChangeArrowheads="1"/>
          </p:cNvPicPr>
          <p:nvPr/>
        </p:nvPicPr>
        <p:blipFill>
          <a:blip r:embed="rId2"/>
          <a:srcRect/>
          <a:stretch>
            <a:fillRect/>
          </a:stretch>
        </p:blipFill>
        <p:spPr bwMode="auto">
          <a:xfrm>
            <a:off x="4348163" y="3378200"/>
            <a:ext cx="866775" cy="800100"/>
          </a:xfrm>
          <a:prstGeom prst="rect">
            <a:avLst/>
          </a:prstGeom>
          <a:noFill/>
          <a:ln w="9525">
            <a:noFill/>
            <a:miter lim="800000"/>
            <a:headEnd/>
            <a:tailEnd/>
          </a:ln>
        </p:spPr>
      </p:pic>
      <p:sp>
        <p:nvSpPr>
          <p:cNvPr id="44046" name="Line 40"/>
          <p:cNvSpPr>
            <a:spLocks noChangeShapeType="1"/>
          </p:cNvSpPr>
          <p:nvPr/>
        </p:nvSpPr>
        <p:spPr bwMode="auto">
          <a:xfrm flipV="1">
            <a:off x="1963738" y="5151438"/>
            <a:ext cx="0" cy="322262"/>
          </a:xfrm>
          <a:prstGeom prst="line">
            <a:avLst/>
          </a:prstGeom>
          <a:noFill/>
          <a:ln w="76200">
            <a:solidFill>
              <a:srgbClr val="C5D6DF"/>
            </a:solidFill>
            <a:round/>
            <a:headEnd/>
            <a:tailEnd type="triangle" w="med" len="med"/>
          </a:ln>
        </p:spPr>
        <p:txBody>
          <a:bodyPr>
            <a:prstTxWarp prst="textNoShape">
              <a:avLst/>
            </a:prstTxWarp>
          </a:bodyPr>
          <a:lstStyle/>
          <a:p>
            <a:endParaRPr lang="en-US"/>
          </a:p>
        </p:txBody>
      </p:sp>
      <p:sp>
        <p:nvSpPr>
          <p:cNvPr id="44047" name="Freeform 41"/>
          <p:cNvSpPr>
            <a:spLocks/>
          </p:cNvSpPr>
          <p:nvPr/>
        </p:nvSpPr>
        <p:spPr bwMode="auto">
          <a:xfrm>
            <a:off x="2046288" y="4260850"/>
            <a:ext cx="1368425" cy="420688"/>
          </a:xfrm>
          <a:custGeom>
            <a:avLst/>
            <a:gdLst>
              <a:gd name="T0" fmla="*/ 0 w 862"/>
              <a:gd name="T1" fmla="*/ 259 h 265"/>
              <a:gd name="T2" fmla="*/ 862 w 862"/>
              <a:gd name="T3" fmla="*/ 0 h 265"/>
              <a:gd name="T4" fmla="*/ 0 60000 65536"/>
              <a:gd name="T5" fmla="*/ 0 60000 65536"/>
              <a:gd name="T6" fmla="*/ 0 w 862"/>
              <a:gd name="T7" fmla="*/ 0 h 265"/>
              <a:gd name="T8" fmla="*/ 862 w 862"/>
              <a:gd name="T9" fmla="*/ 265 h 265"/>
            </a:gdLst>
            <a:ahLst/>
            <a:cxnLst>
              <a:cxn ang="T4">
                <a:pos x="T0" y="T1"/>
              </a:cxn>
              <a:cxn ang="T5">
                <a:pos x="T2" y="T3"/>
              </a:cxn>
            </a:cxnLst>
            <a:rect l="T6" t="T7" r="T8" b="T9"/>
            <a:pathLst>
              <a:path w="862" h="265">
                <a:moveTo>
                  <a:pt x="0" y="259"/>
                </a:moveTo>
                <a:cubicBezTo>
                  <a:pt x="24" y="28"/>
                  <a:pt x="693" y="265"/>
                  <a:pt x="862" y="0"/>
                </a:cubicBezTo>
              </a:path>
            </a:pathLst>
          </a:custGeom>
          <a:noFill/>
          <a:ln w="76200">
            <a:solidFill>
              <a:srgbClr val="C5D6DF"/>
            </a:solidFill>
            <a:round/>
            <a:headEnd/>
            <a:tailEnd type="triangle" w="med" len="med"/>
          </a:ln>
        </p:spPr>
        <p:txBody>
          <a:bodyPr>
            <a:prstTxWarp prst="textNoShape">
              <a:avLst/>
            </a:prstTxWarp>
          </a:bodyPr>
          <a:lstStyle/>
          <a:p>
            <a:endParaRPr lang="en-US"/>
          </a:p>
        </p:txBody>
      </p:sp>
      <p:sp>
        <p:nvSpPr>
          <p:cNvPr id="44048" name="Text Box 45"/>
          <p:cNvSpPr txBox="1">
            <a:spLocks noChangeArrowheads="1"/>
          </p:cNvSpPr>
          <p:nvPr/>
        </p:nvSpPr>
        <p:spPr bwMode="auto">
          <a:xfrm>
            <a:off x="247650" y="5824538"/>
            <a:ext cx="1395413" cy="304800"/>
          </a:xfrm>
          <a:prstGeom prst="rect">
            <a:avLst/>
          </a:prstGeom>
          <a:noFill/>
          <a:ln w="9525">
            <a:noFill/>
            <a:miter lim="800000"/>
            <a:headEnd/>
            <a:tailEnd/>
          </a:ln>
        </p:spPr>
        <p:txBody>
          <a:bodyPr>
            <a:prstTxWarp prst="textNoShape">
              <a:avLst/>
            </a:prstTxWarp>
            <a:spAutoFit/>
          </a:bodyPr>
          <a:lstStyle/>
          <a:p>
            <a:r>
              <a:rPr lang="en-US" sz="1400">
                <a:solidFill>
                  <a:srgbClr val="364B8C"/>
                </a:solidFill>
                <a:latin typeface="Calibri" charset="0"/>
              </a:rPr>
              <a:t>BEL Documents</a:t>
            </a:r>
          </a:p>
        </p:txBody>
      </p:sp>
      <p:sp>
        <p:nvSpPr>
          <p:cNvPr id="44049" name="Freeform 43"/>
          <p:cNvSpPr>
            <a:spLocks/>
          </p:cNvSpPr>
          <p:nvPr/>
        </p:nvSpPr>
        <p:spPr bwMode="auto">
          <a:xfrm>
            <a:off x="4622800" y="4329113"/>
            <a:ext cx="889000" cy="1106487"/>
          </a:xfrm>
          <a:custGeom>
            <a:avLst/>
            <a:gdLst>
              <a:gd name="T0" fmla="*/ 560 w 560"/>
              <a:gd name="T1" fmla="*/ 697 h 697"/>
              <a:gd name="T2" fmla="*/ 0 w 560"/>
              <a:gd name="T3" fmla="*/ 0 h 697"/>
              <a:gd name="T4" fmla="*/ 0 60000 65536"/>
              <a:gd name="T5" fmla="*/ 0 60000 65536"/>
              <a:gd name="T6" fmla="*/ 0 w 560"/>
              <a:gd name="T7" fmla="*/ 0 h 697"/>
              <a:gd name="T8" fmla="*/ 560 w 560"/>
              <a:gd name="T9" fmla="*/ 697 h 697"/>
            </a:gdLst>
            <a:ahLst/>
            <a:cxnLst>
              <a:cxn ang="T4">
                <a:pos x="T0" y="T1"/>
              </a:cxn>
              <a:cxn ang="T5">
                <a:pos x="T2" y="T3"/>
              </a:cxn>
            </a:cxnLst>
            <a:rect l="T6" t="T7" r="T8" b="T9"/>
            <a:pathLst>
              <a:path w="560" h="697">
                <a:moveTo>
                  <a:pt x="560" y="697"/>
                </a:moveTo>
                <a:cubicBezTo>
                  <a:pt x="557" y="454"/>
                  <a:pt x="5" y="623"/>
                  <a:pt x="0" y="0"/>
                </a:cubicBezTo>
              </a:path>
            </a:pathLst>
          </a:custGeom>
          <a:noFill/>
          <a:ln w="76200">
            <a:solidFill>
              <a:srgbClr val="C5D6DF"/>
            </a:solidFill>
            <a:round/>
            <a:headEnd/>
            <a:tailEnd type="triangle" w="med" len="med"/>
          </a:ln>
        </p:spPr>
        <p:txBody>
          <a:bodyPr>
            <a:prstTxWarp prst="textNoShape">
              <a:avLst/>
            </a:prstTxWarp>
          </a:bodyPr>
          <a:lstStyle/>
          <a:p>
            <a:endParaRPr lang="en-US"/>
          </a:p>
        </p:txBody>
      </p:sp>
      <p:pic>
        <p:nvPicPr>
          <p:cNvPr id="44050" name="Picture 24"/>
          <p:cNvPicPr>
            <a:picLocks noChangeAspect="1" noChangeArrowheads="1"/>
          </p:cNvPicPr>
          <p:nvPr/>
        </p:nvPicPr>
        <p:blipFill>
          <a:blip r:embed="rId2"/>
          <a:srcRect/>
          <a:stretch>
            <a:fillRect/>
          </a:stretch>
        </p:blipFill>
        <p:spPr bwMode="auto">
          <a:xfrm rot="-3745258">
            <a:off x="2456656" y="3405982"/>
            <a:ext cx="715963" cy="660400"/>
          </a:xfrm>
          <a:prstGeom prst="rect">
            <a:avLst/>
          </a:prstGeom>
          <a:noFill/>
          <a:ln w="9525">
            <a:noFill/>
            <a:miter lim="800000"/>
            <a:headEnd/>
            <a:tailEnd/>
          </a:ln>
        </p:spPr>
      </p:pic>
      <p:sp>
        <p:nvSpPr>
          <p:cNvPr id="44051" name="Line 45"/>
          <p:cNvSpPr>
            <a:spLocks noChangeShapeType="1"/>
          </p:cNvSpPr>
          <p:nvPr/>
        </p:nvSpPr>
        <p:spPr bwMode="auto">
          <a:xfrm flipV="1">
            <a:off x="3848100" y="2087563"/>
            <a:ext cx="0" cy="433387"/>
          </a:xfrm>
          <a:prstGeom prst="line">
            <a:avLst/>
          </a:prstGeom>
          <a:noFill/>
          <a:ln w="76200">
            <a:solidFill>
              <a:srgbClr val="C5D6DF"/>
            </a:solidFill>
            <a:round/>
            <a:headEnd/>
            <a:tailEnd type="triangle" w="med" len="med"/>
          </a:ln>
        </p:spPr>
        <p:txBody>
          <a:bodyPr>
            <a:prstTxWarp prst="textNoShape">
              <a:avLst/>
            </a:prstTxWarp>
          </a:bodyPr>
          <a:lstStyle/>
          <a:p>
            <a:endParaRPr lang="en-US"/>
          </a:p>
        </p:txBody>
      </p:sp>
      <p:sp>
        <p:nvSpPr>
          <p:cNvPr id="24" name="Slide Number Placeholder 23"/>
          <p:cNvSpPr>
            <a:spLocks noGrp="1"/>
          </p:cNvSpPr>
          <p:nvPr>
            <p:ph type="sldNum" sz="quarter" idx="10"/>
          </p:nvPr>
        </p:nvSpPr>
        <p:spPr/>
        <p:txBody>
          <a:bodyPr/>
          <a:lstStyle/>
          <a:p>
            <a:pPr>
              <a:defRPr/>
            </a:pPr>
            <a:fld id="{7EB03DFC-B333-4C50-AF7F-CE0ED5AAC38B}" type="slidenum">
              <a:rPr lang="en-US" smtClean="0"/>
              <a:pPr>
                <a:defRPr/>
              </a:pPr>
              <a:t>14</a:t>
            </a:fld>
            <a:endParaRPr lang="en-US"/>
          </a:p>
        </p:txBody>
      </p:sp>
    </p:spTree>
    <p:extLst>
      <p:ext uri="{BB962C8B-B14F-4D97-AF65-F5344CB8AC3E}">
        <p14:creationId xmlns:p14="http://schemas.microsoft.com/office/powerpoint/2010/main" val="428198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t>BEL Framework API</a:t>
            </a:r>
          </a:p>
        </p:txBody>
      </p:sp>
      <p:sp>
        <p:nvSpPr>
          <p:cNvPr id="47107" name="Content Placeholder 2"/>
          <p:cNvSpPr>
            <a:spLocks noGrp="1"/>
          </p:cNvSpPr>
          <p:nvPr>
            <p:ph sz="quarter" idx="1"/>
          </p:nvPr>
        </p:nvSpPr>
        <p:spPr/>
        <p:txBody>
          <a:bodyPr/>
          <a:lstStyle/>
          <a:p>
            <a:pPr eaLnBrk="1" hangingPunct="1">
              <a:lnSpc>
                <a:spcPct val="80000"/>
              </a:lnSpc>
            </a:pPr>
            <a:r>
              <a:rPr lang="en-US" sz="2000"/>
              <a:t>Java API providing access to KAMs in a KAM Store</a:t>
            </a:r>
          </a:p>
          <a:p>
            <a:pPr eaLnBrk="1" hangingPunct="1">
              <a:lnSpc>
                <a:spcPct val="80000"/>
              </a:lnSpc>
            </a:pPr>
            <a:endParaRPr lang="en-US" sz="2000"/>
          </a:p>
          <a:p>
            <a:pPr eaLnBrk="1" hangingPunct="1">
              <a:lnSpc>
                <a:spcPct val="80000"/>
              </a:lnSpc>
            </a:pPr>
            <a:r>
              <a:rPr lang="en-US" sz="2000"/>
              <a:t>SPARQL API providing access to a RDF representation of the KAM</a:t>
            </a:r>
          </a:p>
          <a:p>
            <a:pPr eaLnBrk="1" hangingPunct="1">
              <a:lnSpc>
                <a:spcPct val="80000"/>
              </a:lnSpc>
              <a:buFont typeface="Wingdings" charset="2"/>
              <a:buNone/>
            </a:pPr>
            <a:endParaRPr lang="en-US" sz="2000"/>
          </a:p>
          <a:p>
            <a:pPr eaLnBrk="1" hangingPunct="1">
              <a:lnSpc>
                <a:spcPct val="80000"/>
              </a:lnSpc>
            </a:pPr>
            <a:r>
              <a:rPr lang="en-US" sz="2000"/>
              <a:t>Allows users to dynamically filter a KAM by specifying a set of include/exclude filters:</a:t>
            </a:r>
          </a:p>
          <a:p>
            <a:pPr lvl="1" eaLnBrk="1" hangingPunct="1">
              <a:lnSpc>
                <a:spcPct val="80000"/>
              </a:lnSpc>
            </a:pPr>
            <a:r>
              <a:rPr lang="en-US" sz="1900"/>
              <a:t>Provenance filters</a:t>
            </a:r>
          </a:p>
          <a:p>
            <a:pPr lvl="1" eaLnBrk="1" hangingPunct="1">
              <a:lnSpc>
                <a:spcPct val="80000"/>
              </a:lnSpc>
            </a:pPr>
            <a:r>
              <a:rPr lang="en-US" sz="1900"/>
              <a:t>Context filters</a:t>
            </a:r>
          </a:p>
          <a:p>
            <a:pPr lvl="1" eaLnBrk="1" hangingPunct="1">
              <a:lnSpc>
                <a:spcPct val="80000"/>
              </a:lnSpc>
            </a:pPr>
            <a:r>
              <a:rPr lang="en-US" sz="1900"/>
              <a:t>KamVertex filters</a:t>
            </a:r>
          </a:p>
          <a:p>
            <a:pPr lvl="1" eaLnBrk="1" hangingPunct="1">
              <a:lnSpc>
                <a:spcPct val="80000"/>
              </a:lnSpc>
            </a:pPr>
            <a:r>
              <a:rPr lang="en-US" sz="1900"/>
              <a:t>KamEdge filters</a:t>
            </a:r>
          </a:p>
          <a:p>
            <a:pPr lvl="1" eaLnBrk="1" hangingPunct="1">
              <a:lnSpc>
                <a:spcPct val="80000"/>
              </a:lnSpc>
              <a:buFont typeface="Wingdings" charset="2"/>
              <a:buNone/>
            </a:pPr>
            <a:endParaRPr lang="en-US" sz="1900"/>
          </a:p>
          <a:p>
            <a:pPr eaLnBrk="1" hangingPunct="1">
              <a:lnSpc>
                <a:spcPct val="80000"/>
              </a:lnSpc>
            </a:pPr>
            <a:r>
              <a:rPr lang="en-US" sz="2000"/>
              <a:t>Allows access to underlying evidence support for KamEdges</a:t>
            </a:r>
          </a:p>
          <a:p>
            <a:pPr lvl="1" eaLnBrk="1" hangingPunct="1">
              <a:lnSpc>
                <a:spcPct val="80000"/>
              </a:lnSpc>
            </a:pPr>
            <a:r>
              <a:rPr lang="en-US" sz="1900"/>
              <a:t>Statements and contexts</a:t>
            </a:r>
          </a:p>
          <a:p>
            <a:pPr lvl="1" eaLnBrk="1" hangingPunct="1">
              <a:lnSpc>
                <a:spcPct val="80000"/>
              </a:lnSpc>
            </a:pPr>
            <a:r>
              <a:rPr lang="en-US" sz="1900"/>
              <a:t>Information derived from the BEL Document headers</a:t>
            </a:r>
          </a:p>
          <a:p>
            <a:pPr eaLnBrk="1" hangingPunct="1">
              <a:lnSpc>
                <a:spcPct val="80000"/>
              </a:lnSpc>
              <a:buFont typeface="Wingdings" charset="2"/>
              <a:buNone/>
            </a:pPr>
            <a:endParaRPr lang="en-US" sz="2000"/>
          </a:p>
        </p:txBody>
      </p:sp>
      <p:sp>
        <p:nvSpPr>
          <p:cNvPr id="4" name="Slide Number Placeholder 3"/>
          <p:cNvSpPr>
            <a:spLocks noGrp="1"/>
          </p:cNvSpPr>
          <p:nvPr>
            <p:ph type="sldNum" sz="quarter" idx="10"/>
          </p:nvPr>
        </p:nvSpPr>
        <p:spPr/>
        <p:txBody>
          <a:bodyPr/>
          <a:lstStyle/>
          <a:p>
            <a:pPr>
              <a:defRPr/>
            </a:pPr>
            <a:fld id="{7A2B1358-F104-48D6-9A5A-D91A7CE812A0}" type="slidenum">
              <a:rPr lang="en-US" smtClean="0"/>
              <a:pPr>
                <a:defRPr/>
              </a:pPr>
              <a:t>15</a:t>
            </a:fld>
            <a:endParaRPr lang="en-US"/>
          </a:p>
        </p:txBody>
      </p:sp>
    </p:spTree>
    <p:extLst>
      <p:ext uri="{BB962C8B-B14F-4D97-AF65-F5344CB8AC3E}">
        <p14:creationId xmlns:p14="http://schemas.microsoft.com/office/powerpoint/2010/main" val="2766037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t>BEL Framework Web Service API</a:t>
            </a:r>
          </a:p>
        </p:txBody>
      </p:sp>
      <p:sp>
        <p:nvSpPr>
          <p:cNvPr id="48131" name="Content Placeholder 2"/>
          <p:cNvSpPr>
            <a:spLocks noGrp="1"/>
          </p:cNvSpPr>
          <p:nvPr>
            <p:ph sz="quarter" idx="1"/>
          </p:nvPr>
        </p:nvSpPr>
        <p:spPr/>
        <p:txBody>
          <a:bodyPr/>
          <a:lstStyle/>
          <a:p>
            <a:pPr eaLnBrk="1" hangingPunct="1"/>
            <a:r>
              <a:rPr lang="en-US"/>
              <a:t>Extends the BEL Framework API to the web</a:t>
            </a:r>
          </a:p>
          <a:p>
            <a:pPr eaLnBrk="1" hangingPunct="1">
              <a:buFont typeface="Wingdings" charset="2"/>
              <a:buNone/>
            </a:pPr>
            <a:endParaRPr lang="en-US"/>
          </a:p>
          <a:p>
            <a:pPr eaLnBrk="1" hangingPunct="1"/>
            <a:r>
              <a:rPr lang="en-US"/>
              <a:t>Provides a SOAP-based and RESTful Web Service API to allow non-java based applications to access and query KAMs stored in a KAM Store</a:t>
            </a:r>
          </a:p>
          <a:p>
            <a:pPr eaLnBrk="1" hangingPunct="1"/>
            <a:endParaRPr lang="en-US"/>
          </a:p>
          <a:p>
            <a:pPr eaLnBrk="1" hangingPunct="1"/>
            <a:r>
              <a:rPr lang="en-US"/>
              <a:t>Includes a self-contained web server</a:t>
            </a:r>
          </a:p>
          <a:p>
            <a:pPr eaLnBrk="1" hangingPunct="1">
              <a:buFont typeface="Wingdings" charset="2"/>
              <a:buNone/>
            </a:pPr>
            <a:endParaRPr lang="en-US"/>
          </a:p>
          <a:p>
            <a:pPr eaLnBrk="1" hangingPunct="1"/>
            <a:r>
              <a:rPr lang="en-US"/>
              <a:t>Can be deployed on a server and configured to work with http/https and configurable ports</a:t>
            </a:r>
          </a:p>
          <a:p>
            <a:pPr eaLnBrk="1" hangingPunct="1"/>
            <a:endParaRPr lang="en-US"/>
          </a:p>
        </p:txBody>
      </p:sp>
      <p:sp>
        <p:nvSpPr>
          <p:cNvPr id="4" name="Slide Number Placeholder 3"/>
          <p:cNvSpPr>
            <a:spLocks noGrp="1"/>
          </p:cNvSpPr>
          <p:nvPr>
            <p:ph type="sldNum" sz="quarter" idx="10"/>
          </p:nvPr>
        </p:nvSpPr>
        <p:spPr/>
        <p:txBody>
          <a:bodyPr/>
          <a:lstStyle/>
          <a:p>
            <a:pPr>
              <a:defRPr/>
            </a:pPr>
            <a:fld id="{7A2B1358-F104-48D6-9A5A-D91A7CE812A0}" type="slidenum">
              <a:rPr lang="en-US" smtClean="0"/>
              <a:pPr>
                <a:defRPr/>
              </a:pPr>
              <a:t>16</a:t>
            </a:fld>
            <a:endParaRPr lang="en-US"/>
          </a:p>
        </p:txBody>
      </p:sp>
    </p:spTree>
    <p:extLst>
      <p:ext uri="{BB962C8B-B14F-4D97-AF65-F5344CB8AC3E}">
        <p14:creationId xmlns:p14="http://schemas.microsoft.com/office/powerpoint/2010/main" val="3214421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z="3600" smtClean="0"/>
              <a:t>Comparing BEL with BioPAX</a:t>
            </a:r>
          </a:p>
        </p:txBody>
      </p:sp>
      <p:sp>
        <p:nvSpPr>
          <p:cNvPr id="31747" name="Rectangle 8"/>
          <p:cNvSpPr>
            <a:spLocks noGrp="1" noChangeArrowheads="1"/>
          </p:cNvSpPr>
          <p:nvPr>
            <p:ph type="body" sz="half" idx="4294967295"/>
          </p:nvPr>
        </p:nvSpPr>
        <p:spPr>
          <a:xfrm>
            <a:off x="5003800" y="965200"/>
            <a:ext cx="2860675" cy="490538"/>
          </a:xfrm>
        </p:spPr>
        <p:txBody>
          <a:bodyPr/>
          <a:lstStyle/>
          <a:p>
            <a:pPr eaLnBrk="1" hangingPunct="1">
              <a:lnSpc>
                <a:spcPct val="80000"/>
              </a:lnSpc>
            </a:pPr>
            <a:r>
              <a:rPr lang="en-US" sz="2800" smtClean="0"/>
              <a:t>BioPAX</a:t>
            </a:r>
          </a:p>
          <a:p>
            <a:pPr eaLnBrk="1" hangingPunct="1">
              <a:lnSpc>
                <a:spcPct val="80000"/>
              </a:lnSpc>
            </a:pPr>
            <a:endParaRPr lang="en-US" sz="2800" smtClean="0"/>
          </a:p>
        </p:txBody>
      </p:sp>
      <p:sp>
        <p:nvSpPr>
          <p:cNvPr id="31748" name="AutoShape 13"/>
          <p:cNvSpPr>
            <a:spLocks noChangeArrowheads="1"/>
          </p:cNvSpPr>
          <p:nvPr/>
        </p:nvSpPr>
        <p:spPr bwMode="auto">
          <a:xfrm>
            <a:off x="1030288" y="1539875"/>
            <a:ext cx="3627437"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Represents scientific findings in molecular biology in a form which is both computable and intuitive for life scientists</a:t>
            </a:r>
          </a:p>
        </p:txBody>
      </p:sp>
      <p:sp>
        <p:nvSpPr>
          <p:cNvPr id="31749" name="AutoShape 13"/>
          <p:cNvSpPr>
            <a:spLocks noChangeArrowheads="1"/>
          </p:cNvSpPr>
          <p:nvPr/>
        </p:nvSpPr>
        <p:spPr bwMode="auto">
          <a:xfrm>
            <a:off x="5321300" y="1539875"/>
            <a:ext cx="3627438"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Represents biological pathways at the molecular and cellular level and to facilitate the exchange of pathway data</a:t>
            </a:r>
          </a:p>
        </p:txBody>
      </p:sp>
      <p:sp>
        <p:nvSpPr>
          <p:cNvPr id="31750" name="AutoShape 13"/>
          <p:cNvSpPr>
            <a:spLocks noChangeArrowheads="1"/>
          </p:cNvSpPr>
          <p:nvPr/>
        </p:nvSpPr>
        <p:spPr bwMode="auto">
          <a:xfrm>
            <a:off x="1025525" y="3073400"/>
            <a:ext cx="3621088" cy="539750"/>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Can flexibly annotate each represented finding with rich contextual information </a:t>
            </a:r>
          </a:p>
        </p:txBody>
      </p:sp>
      <p:sp>
        <p:nvSpPr>
          <p:cNvPr id="31751" name="AutoShape 13"/>
          <p:cNvSpPr>
            <a:spLocks noChangeArrowheads="1"/>
          </p:cNvSpPr>
          <p:nvPr/>
        </p:nvSpPr>
        <p:spPr bwMode="auto">
          <a:xfrm>
            <a:off x="1022350" y="3730625"/>
            <a:ext cx="3627438"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Facilitates representation of incomplete knowledge, where findings may demonstrate causality but not mechanism</a:t>
            </a:r>
          </a:p>
        </p:txBody>
      </p:sp>
      <p:sp>
        <p:nvSpPr>
          <p:cNvPr id="31752" name="AutoShape 13"/>
          <p:cNvSpPr>
            <a:spLocks noChangeArrowheads="1"/>
          </p:cNvSpPr>
          <p:nvPr/>
        </p:nvSpPr>
        <p:spPr bwMode="auto">
          <a:xfrm>
            <a:off x="1025525" y="4606925"/>
            <a:ext cx="3627438"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Designed with a simple structure to empower a broad range of biologists to effectively curate and review knowledge</a:t>
            </a:r>
          </a:p>
        </p:txBody>
      </p:sp>
      <p:sp>
        <p:nvSpPr>
          <p:cNvPr id="31753" name="AutoShape 13"/>
          <p:cNvSpPr>
            <a:spLocks noChangeArrowheads="1"/>
          </p:cNvSpPr>
          <p:nvPr/>
        </p:nvSpPr>
        <p:spPr bwMode="auto">
          <a:xfrm>
            <a:off x="1027113" y="5715000"/>
            <a:ext cx="3627437"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Enables the creation of use-neutral knowledge resources which can subsequently be assembled to create specific models</a:t>
            </a:r>
          </a:p>
        </p:txBody>
      </p:sp>
      <p:sp>
        <p:nvSpPr>
          <p:cNvPr id="31754" name="Rectangle 8"/>
          <p:cNvSpPr>
            <a:spLocks noChangeArrowheads="1"/>
          </p:cNvSpPr>
          <p:nvPr/>
        </p:nvSpPr>
        <p:spPr bwMode="auto">
          <a:xfrm>
            <a:off x="711200" y="965200"/>
            <a:ext cx="2860675" cy="490538"/>
          </a:xfrm>
          <a:prstGeom prst="rect">
            <a:avLst/>
          </a:prstGeom>
          <a:noFill/>
          <a:ln w="9525">
            <a:noFill/>
            <a:miter lim="800000"/>
            <a:headEnd/>
            <a:tailEnd/>
          </a:ln>
        </p:spPr>
        <p:txBody>
          <a:bodyPr>
            <a:prstTxWarp prst="textNoShape">
              <a:avLst/>
            </a:prstTxWarp>
          </a:bodyPr>
          <a:lstStyle/>
          <a:p>
            <a:pPr marL="273050" indent="-273050" defTabSz="914400">
              <a:lnSpc>
                <a:spcPct val="80000"/>
              </a:lnSpc>
              <a:spcBef>
                <a:spcPts val="575"/>
              </a:spcBef>
              <a:buClr>
                <a:srgbClr val="1C7576"/>
              </a:buClr>
              <a:buSzPct val="85000"/>
              <a:buFont typeface="Wingdings" charset="2"/>
              <a:buChar char="v"/>
            </a:pPr>
            <a:r>
              <a:rPr lang="en-US" sz="2800">
                <a:solidFill>
                  <a:srgbClr val="382D73"/>
                </a:solidFill>
                <a:latin typeface="Calibri" charset="0"/>
              </a:rPr>
              <a:t>BEL</a:t>
            </a:r>
          </a:p>
          <a:p>
            <a:pPr marL="273050" indent="-273050" defTabSz="914400">
              <a:lnSpc>
                <a:spcPct val="80000"/>
              </a:lnSpc>
              <a:spcBef>
                <a:spcPts val="575"/>
              </a:spcBef>
              <a:buClr>
                <a:srgbClr val="1C7576"/>
              </a:buClr>
              <a:buSzPct val="85000"/>
              <a:buFont typeface="Wingdings" charset="2"/>
              <a:buChar char="v"/>
            </a:pPr>
            <a:endParaRPr lang="en-US" sz="2800">
              <a:solidFill>
                <a:srgbClr val="382D73"/>
              </a:solidFill>
              <a:latin typeface="Calibri" charset="0"/>
            </a:endParaRPr>
          </a:p>
        </p:txBody>
      </p:sp>
      <p:sp>
        <p:nvSpPr>
          <p:cNvPr id="31755" name="AutoShape 13"/>
          <p:cNvSpPr>
            <a:spLocks noChangeArrowheads="1"/>
          </p:cNvSpPr>
          <p:nvPr/>
        </p:nvSpPr>
        <p:spPr bwMode="auto">
          <a:xfrm>
            <a:off x="1031875" y="2416175"/>
            <a:ext cx="3627438" cy="539750"/>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Focus: capture of causal relationships to ultimately enable inference by applications </a:t>
            </a:r>
          </a:p>
        </p:txBody>
      </p:sp>
      <p:sp>
        <p:nvSpPr>
          <p:cNvPr id="31756" name="AutoShape 13"/>
          <p:cNvSpPr>
            <a:spLocks noChangeArrowheads="1"/>
          </p:cNvSpPr>
          <p:nvPr/>
        </p:nvSpPr>
        <p:spPr bwMode="auto">
          <a:xfrm>
            <a:off x="5321300" y="2416175"/>
            <a:ext cx="3627438" cy="539750"/>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Focus: represent detailed molecular interactions and abstraction to pathways</a:t>
            </a:r>
          </a:p>
        </p:txBody>
      </p:sp>
      <p:sp>
        <p:nvSpPr>
          <p:cNvPr id="31757" name="AutoShape 13"/>
          <p:cNvSpPr>
            <a:spLocks noChangeArrowheads="1"/>
          </p:cNvSpPr>
          <p:nvPr/>
        </p:nvSpPr>
        <p:spPr bwMode="auto">
          <a:xfrm>
            <a:off x="5316538" y="3073400"/>
            <a:ext cx="3627437" cy="539750"/>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Elements in a pathway can be supported with evidence codes from external vocabularies</a:t>
            </a:r>
          </a:p>
        </p:txBody>
      </p:sp>
      <p:sp>
        <p:nvSpPr>
          <p:cNvPr id="31758" name="AutoShape 13"/>
          <p:cNvSpPr>
            <a:spLocks noChangeArrowheads="1"/>
          </p:cNvSpPr>
          <p:nvPr/>
        </p:nvSpPr>
        <p:spPr bwMode="auto">
          <a:xfrm>
            <a:off x="5319713" y="3733800"/>
            <a:ext cx="3621087" cy="539750"/>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Oriented towards precise representation of interactions and reactions</a:t>
            </a:r>
          </a:p>
        </p:txBody>
      </p:sp>
      <p:sp>
        <p:nvSpPr>
          <p:cNvPr id="31759" name="AutoShape 13"/>
          <p:cNvSpPr>
            <a:spLocks noChangeArrowheads="1"/>
          </p:cNvSpPr>
          <p:nvPr/>
        </p:nvSpPr>
        <p:spPr bwMode="auto">
          <a:xfrm>
            <a:off x="5326063" y="4610100"/>
            <a:ext cx="3614737" cy="977900"/>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Designed to provide a data exchange format for pathway data that will represent the key elements of the data models from a wide range of popular pathway databases.</a:t>
            </a:r>
          </a:p>
        </p:txBody>
      </p:sp>
      <p:sp>
        <p:nvSpPr>
          <p:cNvPr id="31760" name="AutoShape 13"/>
          <p:cNvSpPr>
            <a:spLocks noChangeArrowheads="1"/>
          </p:cNvSpPr>
          <p:nvPr/>
        </p:nvSpPr>
        <p:spPr bwMode="auto">
          <a:xfrm>
            <a:off x="5321300" y="5715000"/>
            <a:ext cx="3627438"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Pathways are specific models; it would be feasible to assemble BioPAX pathways starting with BEL documents</a:t>
            </a:r>
          </a:p>
        </p:txBody>
      </p:sp>
    </p:spTree>
    <p:extLst>
      <p:ext uri="{BB962C8B-B14F-4D97-AF65-F5344CB8AC3E}">
        <p14:creationId xmlns:p14="http://schemas.microsoft.com/office/powerpoint/2010/main" val="728416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sz="3600" smtClean="0"/>
              <a:t>Comparing BEL with SBML</a:t>
            </a:r>
          </a:p>
        </p:txBody>
      </p:sp>
      <p:sp>
        <p:nvSpPr>
          <p:cNvPr id="32771" name="Rectangle 8"/>
          <p:cNvSpPr>
            <a:spLocks noGrp="1" noChangeArrowheads="1"/>
          </p:cNvSpPr>
          <p:nvPr>
            <p:ph type="body" sz="half" idx="4294967295"/>
          </p:nvPr>
        </p:nvSpPr>
        <p:spPr>
          <a:xfrm>
            <a:off x="5003800" y="965200"/>
            <a:ext cx="2860675" cy="490538"/>
          </a:xfrm>
        </p:spPr>
        <p:txBody>
          <a:bodyPr/>
          <a:lstStyle/>
          <a:p>
            <a:pPr eaLnBrk="1" hangingPunct="1">
              <a:lnSpc>
                <a:spcPct val="80000"/>
              </a:lnSpc>
            </a:pPr>
            <a:r>
              <a:rPr lang="en-US" sz="2800" smtClean="0"/>
              <a:t>SBML</a:t>
            </a:r>
          </a:p>
          <a:p>
            <a:pPr eaLnBrk="1" hangingPunct="1">
              <a:lnSpc>
                <a:spcPct val="80000"/>
              </a:lnSpc>
            </a:pPr>
            <a:endParaRPr lang="en-US" sz="2800" smtClean="0"/>
          </a:p>
        </p:txBody>
      </p:sp>
      <p:sp>
        <p:nvSpPr>
          <p:cNvPr id="32772" name="AutoShape 13"/>
          <p:cNvSpPr>
            <a:spLocks noChangeArrowheads="1"/>
          </p:cNvSpPr>
          <p:nvPr/>
        </p:nvSpPr>
        <p:spPr bwMode="auto">
          <a:xfrm>
            <a:off x="1030288" y="1539875"/>
            <a:ext cx="3627437"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Represents scientific findings in molecular biology in a form which is both computable and intuitive for life scientists</a:t>
            </a:r>
          </a:p>
        </p:txBody>
      </p:sp>
      <p:sp>
        <p:nvSpPr>
          <p:cNvPr id="32773" name="AutoShape 13"/>
          <p:cNvSpPr>
            <a:spLocks noChangeArrowheads="1"/>
          </p:cNvSpPr>
          <p:nvPr/>
        </p:nvSpPr>
        <p:spPr bwMode="auto">
          <a:xfrm>
            <a:off x="5324475" y="1543050"/>
            <a:ext cx="3621088" cy="539750"/>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A machine-readable format for representing biological models.</a:t>
            </a:r>
          </a:p>
        </p:txBody>
      </p:sp>
      <p:sp>
        <p:nvSpPr>
          <p:cNvPr id="32774" name="AutoShape 13"/>
          <p:cNvSpPr>
            <a:spLocks noChangeArrowheads="1"/>
          </p:cNvSpPr>
          <p:nvPr/>
        </p:nvSpPr>
        <p:spPr bwMode="auto">
          <a:xfrm>
            <a:off x="1004888" y="3279775"/>
            <a:ext cx="3671887" cy="2292350"/>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Enables the creation of use-neutral knowledge resources which can subsequently be assembled to create specific models</a:t>
            </a:r>
          </a:p>
          <a:p>
            <a:endParaRPr lang="en-US" sz="1400">
              <a:solidFill>
                <a:srgbClr val="00A0DF"/>
              </a:solidFill>
              <a:latin typeface="Calibri" charset="0"/>
            </a:endParaRPr>
          </a:p>
          <a:p>
            <a:r>
              <a:rPr lang="en-US" sz="1400">
                <a:solidFill>
                  <a:srgbClr val="00A0DF"/>
                </a:solidFill>
                <a:latin typeface="Calibri" charset="0"/>
              </a:rPr>
              <a:t>A potential avenue for future BEL extensions would be to enable the capture of additional quantitative information associated with scientific findings, facilitating the assembly of SBML models from information in BEL documents.</a:t>
            </a:r>
          </a:p>
        </p:txBody>
      </p:sp>
      <p:sp>
        <p:nvSpPr>
          <p:cNvPr id="32775" name="Rectangle 8"/>
          <p:cNvSpPr>
            <a:spLocks noChangeArrowheads="1"/>
          </p:cNvSpPr>
          <p:nvPr/>
        </p:nvSpPr>
        <p:spPr bwMode="auto">
          <a:xfrm>
            <a:off x="711200" y="965200"/>
            <a:ext cx="2860675" cy="490538"/>
          </a:xfrm>
          <a:prstGeom prst="rect">
            <a:avLst/>
          </a:prstGeom>
          <a:noFill/>
          <a:ln w="9525">
            <a:noFill/>
            <a:miter lim="800000"/>
            <a:headEnd/>
            <a:tailEnd/>
          </a:ln>
        </p:spPr>
        <p:txBody>
          <a:bodyPr>
            <a:prstTxWarp prst="textNoShape">
              <a:avLst/>
            </a:prstTxWarp>
          </a:bodyPr>
          <a:lstStyle/>
          <a:p>
            <a:pPr marL="273050" indent="-273050" defTabSz="914400">
              <a:lnSpc>
                <a:spcPct val="80000"/>
              </a:lnSpc>
              <a:spcBef>
                <a:spcPts val="575"/>
              </a:spcBef>
              <a:buClr>
                <a:srgbClr val="1C7576"/>
              </a:buClr>
              <a:buSzPct val="85000"/>
              <a:buFont typeface="Wingdings" charset="2"/>
              <a:buChar char="v"/>
            </a:pPr>
            <a:r>
              <a:rPr lang="en-US" sz="2800">
                <a:solidFill>
                  <a:srgbClr val="382D73"/>
                </a:solidFill>
                <a:latin typeface="Calibri" charset="0"/>
              </a:rPr>
              <a:t>BEL</a:t>
            </a:r>
          </a:p>
          <a:p>
            <a:pPr marL="273050" indent="-273050" defTabSz="914400">
              <a:lnSpc>
                <a:spcPct val="80000"/>
              </a:lnSpc>
              <a:spcBef>
                <a:spcPts val="575"/>
              </a:spcBef>
              <a:buClr>
                <a:srgbClr val="1C7576"/>
              </a:buClr>
              <a:buSzPct val="85000"/>
              <a:buFont typeface="Wingdings" charset="2"/>
              <a:buChar char="v"/>
            </a:pPr>
            <a:endParaRPr lang="en-US" sz="2800">
              <a:solidFill>
                <a:srgbClr val="382D73"/>
              </a:solidFill>
              <a:latin typeface="Calibri" charset="0"/>
            </a:endParaRPr>
          </a:p>
        </p:txBody>
      </p:sp>
      <p:sp>
        <p:nvSpPr>
          <p:cNvPr id="32776" name="AutoShape 13"/>
          <p:cNvSpPr>
            <a:spLocks noChangeArrowheads="1"/>
          </p:cNvSpPr>
          <p:nvPr/>
        </p:nvSpPr>
        <p:spPr bwMode="auto">
          <a:xfrm>
            <a:off x="1028700" y="2413000"/>
            <a:ext cx="3633788"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Focus: capture of </a:t>
            </a:r>
            <a:r>
              <a:rPr lang="en-US" sz="1400" b="1" i="1">
                <a:solidFill>
                  <a:srgbClr val="00A0DF"/>
                </a:solidFill>
                <a:latin typeface="Calibri" charset="0"/>
              </a:rPr>
              <a:t>qualitative</a:t>
            </a:r>
            <a:r>
              <a:rPr lang="en-US" sz="1400">
                <a:solidFill>
                  <a:srgbClr val="00A0DF"/>
                </a:solidFill>
                <a:latin typeface="Calibri" charset="0"/>
              </a:rPr>
              <a:t> causal relationships to ultimately enable inference by applications </a:t>
            </a:r>
          </a:p>
        </p:txBody>
      </p:sp>
      <p:sp>
        <p:nvSpPr>
          <p:cNvPr id="32777" name="AutoShape 13"/>
          <p:cNvSpPr>
            <a:spLocks noChangeArrowheads="1"/>
          </p:cNvSpPr>
          <p:nvPr/>
        </p:nvSpPr>
        <p:spPr bwMode="auto">
          <a:xfrm>
            <a:off x="5318125" y="2413000"/>
            <a:ext cx="3633788" cy="75882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Focus: describing systems where biological entities are involved in, and modified by, processes that occur over time</a:t>
            </a:r>
          </a:p>
        </p:txBody>
      </p:sp>
      <p:sp>
        <p:nvSpPr>
          <p:cNvPr id="32778" name="AutoShape 13"/>
          <p:cNvSpPr>
            <a:spLocks noChangeArrowheads="1"/>
          </p:cNvSpPr>
          <p:nvPr/>
        </p:nvSpPr>
        <p:spPr bwMode="auto">
          <a:xfrm>
            <a:off x="5311775" y="3308350"/>
            <a:ext cx="3646488" cy="320675"/>
          </a:xfrm>
          <a:prstGeom prst="roundRect">
            <a:avLst>
              <a:gd name="adj" fmla="val 5134"/>
            </a:avLst>
          </a:prstGeom>
          <a:solidFill>
            <a:schemeClr val="bg1"/>
          </a:solidFill>
          <a:ln w="6350">
            <a:solidFill>
              <a:srgbClr val="00A0DF"/>
            </a:solidFill>
            <a:round/>
            <a:headEnd/>
            <a:tailEnd/>
          </a:ln>
        </p:spPr>
        <p:txBody>
          <a:bodyPr>
            <a:prstTxWarp prst="textNoShape">
              <a:avLst/>
            </a:prstTxWarp>
            <a:spAutoFit/>
          </a:bodyPr>
          <a:lstStyle/>
          <a:p>
            <a:r>
              <a:rPr lang="en-US" sz="1400">
                <a:solidFill>
                  <a:srgbClr val="00A0DF"/>
                </a:solidFill>
                <a:latin typeface="Calibri" charset="0"/>
              </a:rPr>
              <a:t>SBML describes specific models. </a:t>
            </a:r>
          </a:p>
        </p:txBody>
      </p:sp>
    </p:spTree>
    <p:extLst>
      <p:ext uri="{BB962C8B-B14F-4D97-AF65-F5344CB8AC3E}">
        <p14:creationId xmlns:p14="http://schemas.microsoft.com/office/powerpoint/2010/main" val="509103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Sel_divider_alt1.jpg"/>
          <p:cNvPicPr>
            <a:picLocks noChangeAspect="1"/>
          </p:cNvPicPr>
          <p:nvPr/>
        </p:nvPicPr>
        <p:blipFill>
          <a:blip r:embed="rId2"/>
          <a:srcRect/>
          <a:stretch>
            <a:fillRect/>
          </a:stretch>
        </p:blipFill>
        <p:spPr bwMode="auto">
          <a:xfrm>
            <a:off x="0" y="1820863"/>
            <a:ext cx="9144000" cy="2400300"/>
          </a:xfrm>
          <a:prstGeom prst="rect">
            <a:avLst/>
          </a:prstGeom>
          <a:noFill/>
          <a:ln w="9525">
            <a:noFill/>
            <a:miter lim="800000"/>
            <a:headEnd/>
            <a:tailEnd/>
          </a:ln>
        </p:spPr>
      </p:pic>
      <p:sp>
        <p:nvSpPr>
          <p:cNvPr id="30723" name="Title 1"/>
          <p:cNvSpPr>
            <a:spLocks noGrp="1"/>
          </p:cNvSpPr>
          <p:nvPr>
            <p:ph type="title"/>
          </p:nvPr>
        </p:nvSpPr>
        <p:spPr>
          <a:xfrm>
            <a:off x="457200" y="2720975"/>
            <a:ext cx="8001000" cy="1362075"/>
          </a:xfrm>
        </p:spPr>
        <p:txBody>
          <a:bodyPr/>
          <a:lstStyle/>
          <a:p>
            <a:pPr eaLnBrk="1" hangingPunct="1"/>
            <a:r>
              <a:rPr lang="en-US" smtClean="0">
                <a:ea typeface="Geneva" charset="0"/>
                <a:cs typeface="Geneva" charset="0"/>
              </a:rPr>
              <a:t>Example of Portfolio Design through Stratification of Patients</a:t>
            </a:r>
          </a:p>
        </p:txBody>
      </p:sp>
      <p:sp>
        <p:nvSpPr>
          <p:cNvPr id="30724" name="Subtitle 2"/>
          <p:cNvSpPr txBox="1">
            <a:spLocks/>
          </p:cNvSpPr>
          <p:nvPr/>
        </p:nvSpPr>
        <p:spPr bwMode="auto">
          <a:xfrm>
            <a:off x="463550" y="4398963"/>
            <a:ext cx="7994650" cy="1549400"/>
          </a:xfrm>
          <a:prstGeom prst="rect">
            <a:avLst/>
          </a:prstGeom>
          <a:noFill/>
          <a:ln w="9525">
            <a:noFill/>
            <a:miter lim="800000"/>
            <a:headEnd/>
            <a:tailEnd/>
          </a:ln>
        </p:spPr>
        <p:txBody>
          <a:bodyPr/>
          <a:lstStyle/>
          <a:p>
            <a:pPr>
              <a:spcBef>
                <a:spcPct val="20000"/>
              </a:spcBef>
              <a:buClr>
                <a:srgbClr val="382D73"/>
              </a:buClr>
              <a:buFont typeface="Arial" charset="0"/>
              <a:buNone/>
            </a:pPr>
            <a:r>
              <a:rPr lang="en-US" sz="2400" dirty="0">
                <a:solidFill>
                  <a:srgbClr val="7F7F7F"/>
                </a:solidFill>
                <a:latin typeface="Calibri" charset="0"/>
              </a:rPr>
              <a:t>Identifying Disease Driving Mechanisms Resulting in </a:t>
            </a:r>
            <a:r>
              <a:rPr lang="en-US" sz="2400" dirty="0" err="1">
                <a:solidFill>
                  <a:srgbClr val="7F7F7F"/>
                </a:solidFill>
                <a:latin typeface="Calibri" charset="0"/>
              </a:rPr>
              <a:t>Infliximab</a:t>
            </a:r>
            <a:r>
              <a:rPr lang="en-US" sz="2400" dirty="0">
                <a:solidFill>
                  <a:srgbClr val="7F7F7F"/>
                </a:solidFill>
                <a:latin typeface="Calibri" charset="0"/>
              </a:rPr>
              <a:t> Non-response in Ulcerative Colitis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title"/>
          </p:nvPr>
        </p:nvSpPr>
        <p:spPr>
          <a:xfrm>
            <a:off x="552450" y="198438"/>
            <a:ext cx="7086600" cy="1096962"/>
          </a:xfrm>
        </p:spPr>
        <p:txBody>
          <a:bodyPr/>
          <a:lstStyle/>
          <a:p>
            <a:r>
              <a:rPr lang="en-US" smtClean="0">
                <a:ea typeface="ＭＳ Ｐゴシック" charset="-128"/>
              </a:rPr>
              <a:t>Corporate Overview</a:t>
            </a:r>
          </a:p>
        </p:txBody>
      </p:sp>
      <p:sp>
        <p:nvSpPr>
          <p:cNvPr id="19459" name="Content Placeholder 9"/>
          <p:cNvSpPr>
            <a:spLocks noGrp="1"/>
          </p:cNvSpPr>
          <p:nvPr>
            <p:ph idx="1"/>
          </p:nvPr>
        </p:nvSpPr>
        <p:spPr>
          <a:xfrm>
            <a:off x="457200" y="1438275"/>
            <a:ext cx="8382000" cy="4927600"/>
          </a:xfrm>
        </p:spPr>
        <p:txBody>
          <a:bodyPr/>
          <a:lstStyle/>
          <a:p>
            <a:r>
              <a:rPr lang="en-US" sz="2000" smtClean="0">
                <a:ea typeface="ＭＳ Ｐゴシック" charset="-128"/>
                <a:cs typeface="Geneva" charset="0"/>
              </a:rPr>
              <a:t>Company founded in 2002; corporate headquarters in Cambridge, MA</a:t>
            </a:r>
          </a:p>
          <a:p>
            <a:r>
              <a:rPr lang="en-US" sz="2000" smtClean="0">
                <a:ea typeface="ＭＳ Ｐゴシック" charset="-128"/>
                <a:cs typeface="Geneva" charset="0"/>
              </a:rPr>
              <a:t>Updated corporate strategy</a:t>
            </a:r>
          </a:p>
          <a:p>
            <a:pPr lvl="1"/>
            <a:r>
              <a:rPr lang="en-US" sz="1800" smtClean="0"/>
              <a:t>Rebranded end of November 2010</a:t>
            </a:r>
          </a:p>
          <a:p>
            <a:pPr lvl="1"/>
            <a:r>
              <a:rPr lang="en-US" sz="1800" smtClean="0"/>
              <a:t>Refocusing the company to capture strategic value (Personalized Medicine)	</a:t>
            </a:r>
            <a:endParaRPr lang="en-US" smtClean="0"/>
          </a:p>
          <a:p>
            <a:pPr lvl="1"/>
            <a:r>
              <a:rPr lang="en-US" sz="1800" smtClean="0"/>
              <a:t>8 commercial partners to date</a:t>
            </a:r>
          </a:p>
          <a:p>
            <a:r>
              <a:rPr lang="en-US" sz="2000" smtClean="0">
                <a:ea typeface="ＭＳ Ｐゴシック" charset="-128"/>
                <a:cs typeface="Geneva" charset="0"/>
              </a:rPr>
              <a:t>Privately held: Series A, Flagship ventures, Pappas ventures</a:t>
            </a:r>
          </a:p>
          <a:p>
            <a:r>
              <a:rPr lang="en-US" sz="2000" smtClean="0">
                <a:ea typeface="ＭＳ Ｐゴシック" charset="-128"/>
                <a:cs typeface="Geneva" charset="0"/>
              </a:rPr>
              <a:t>Experienced leadership team:</a:t>
            </a:r>
          </a:p>
          <a:p>
            <a:pPr lvl="1"/>
            <a:r>
              <a:rPr lang="en-US" sz="1800" smtClean="0"/>
              <a:t>David de Graaf, Ph.D., President and Chief Executive Officer</a:t>
            </a:r>
          </a:p>
          <a:p>
            <a:pPr lvl="1"/>
            <a:r>
              <a:rPr lang="en-US" sz="1800" smtClean="0"/>
              <a:t>Louis Latino, Executive Vice President, Sales &amp; Marketing </a:t>
            </a:r>
          </a:p>
          <a:p>
            <a:pPr lvl="1"/>
            <a:r>
              <a:rPr lang="en-US" sz="1800" smtClean="0"/>
              <a:t>Julian Ray, Ph.D., Senior Vice President, Technology &amp; Engineering</a:t>
            </a:r>
          </a:p>
          <a:p>
            <a:pPr lvl="1"/>
            <a:r>
              <a:rPr lang="en-US" sz="1800" smtClean="0"/>
              <a:t>David Fryburg, M.D., Chief Medical Officer</a:t>
            </a:r>
          </a:p>
          <a:p>
            <a:pPr lvl="1"/>
            <a:r>
              <a:rPr lang="en-US" sz="1800" smtClean="0"/>
              <a:t>John Tagliamonte, Senior Vice President, Corporate Development</a:t>
            </a:r>
          </a:p>
          <a:p>
            <a:pPr lvl="1"/>
            <a:r>
              <a:rPr lang="en-US" sz="1800" smtClean="0"/>
              <a:t>Chris Thomajan, Chief Financial Officer</a:t>
            </a:r>
            <a:endParaRPr lang="en-US" smtClean="0"/>
          </a:p>
          <a:p>
            <a:endParaRPr lang="en-US" sz="2000" smtClean="0">
              <a:ea typeface="ＭＳ Ｐゴシック" charset="-128"/>
              <a:cs typeface="Geneva" charset="0"/>
            </a:endParaRPr>
          </a:p>
        </p:txBody>
      </p:sp>
      <p:pic>
        <p:nvPicPr>
          <p:cNvPr id="19460" name="Picture 7"/>
          <p:cNvPicPr>
            <a:picLocks noChangeAspect="1" noChangeArrowheads="1"/>
          </p:cNvPicPr>
          <p:nvPr/>
        </p:nvPicPr>
        <p:blipFill>
          <a:blip r:embed="rId2"/>
          <a:srcRect l="25150" t="6073" r="25630" b="55884"/>
          <a:stretch>
            <a:fillRect/>
          </a:stretch>
        </p:blipFill>
        <p:spPr bwMode="auto">
          <a:xfrm>
            <a:off x="7250113" y="2844800"/>
            <a:ext cx="1870075" cy="895350"/>
          </a:xfrm>
          <a:prstGeom prst="rect">
            <a:avLst/>
          </a:prstGeom>
          <a:noFill/>
          <a:ln w="9525">
            <a:noFill/>
            <a:miter lim="800000"/>
            <a:headEnd/>
            <a:tailEnd/>
          </a:ln>
        </p:spPr>
      </p:pic>
      <p:pic>
        <p:nvPicPr>
          <p:cNvPr id="19461" name="Picture 8"/>
          <p:cNvPicPr>
            <a:picLocks noChangeAspect="1" noChangeArrowheads="1"/>
          </p:cNvPicPr>
          <p:nvPr/>
        </p:nvPicPr>
        <p:blipFill>
          <a:blip r:embed="rId3"/>
          <a:srcRect/>
          <a:stretch>
            <a:fillRect/>
          </a:stretch>
        </p:blipFill>
        <p:spPr bwMode="auto">
          <a:xfrm>
            <a:off x="7788275" y="4005263"/>
            <a:ext cx="1285875" cy="762000"/>
          </a:xfrm>
          <a:prstGeom prst="rect">
            <a:avLst/>
          </a:prstGeom>
          <a:noFill/>
          <a:ln w="9525">
            <a:noFill/>
            <a:miter lim="800000"/>
            <a:headEnd/>
            <a:tailEnd/>
          </a:ln>
        </p:spPr>
      </p:pic>
      <p:sp>
        <p:nvSpPr>
          <p:cNvPr id="19462" name="Slide Number Placeholder 9"/>
          <p:cNvSpPr>
            <a:spLocks noGrp="1"/>
          </p:cNvSpPr>
          <p:nvPr>
            <p:ph type="sldNum" sz="quarter" idx="10"/>
          </p:nvPr>
        </p:nvSpPr>
        <p:spPr bwMode="auto">
          <a:noFill/>
          <a:ln>
            <a:miter lim="800000"/>
            <a:headEnd/>
            <a:tailEnd/>
          </a:ln>
        </p:spPr>
        <p:txBody>
          <a:bodyPr/>
          <a:lstStyle/>
          <a:p>
            <a:fld id="{A0D0386B-F56D-4015-8565-2A6C7BB29C07}"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AutoShape 5"/>
          <p:cNvSpPr>
            <a:spLocks noChangeArrowheads="1"/>
          </p:cNvSpPr>
          <p:nvPr/>
        </p:nvSpPr>
        <p:spPr bwMode="auto">
          <a:xfrm>
            <a:off x="420688" y="2159000"/>
            <a:ext cx="2405062" cy="1712913"/>
          </a:xfrm>
          <a:prstGeom prst="roundRect">
            <a:avLst>
              <a:gd name="adj" fmla="val 16667"/>
            </a:avLst>
          </a:prstGeom>
          <a:gradFill rotWithShape="1">
            <a:gsLst>
              <a:gs pos="0">
                <a:schemeClr val="bg1"/>
              </a:gs>
              <a:gs pos="100000">
                <a:srgbClr val="F9F9F9"/>
              </a:gs>
            </a:gsLst>
            <a:path path="shape">
              <a:fillToRect l="50000" t="50000" r="50000" b="50000"/>
            </a:path>
          </a:gradFill>
          <a:ln w="12700">
            <a:noFill/>
            <a:round/>
            <a:headEnd/>
            <a:tailEnd/>
          </a:ln>
          <a:effectLst>
            <a:outerShdw dist="35921" dir="2700000" algn="ctr" rotWithShape="0">
              <a:srgbClr val="808080">
                <a:alpha val="74997"/>
              </a:srgbClr>
            </a:outerShdw>
          </a:effectLst>
        </p:spPr>
        <p:txBody>
          <a:bodyPr wrap="none" anchor="ctr"/>
          <a:lstStyle/>
          <a:p>
            <a:pPr>
              <a:defRPr/>
            </a:pPr>
            <a:endParaRPr lang="en-US">
              <a:latin typeface="+mn-lt"/>
              <a:ea typeface="ＭＳ Ｐゴシック" pitchFamily="1" charset="-128"/>
            </a:endParaRPr>
          </a:p>
        </p:txBody>
      </p:sp>
      <p:sp>
        <p:nvSpPr>
          <p:cNvPr id="31747" name="Rectangle 6"/>
          <p:cNvSpPr>
            <a:spLocks noGrp="1" noChangeArrowheads="1"/>
          </p:cNvSpPr>
          <p:nvPr>
            <p:ph type="title"/>
          </p:nvPr>
        </p:nvSpPr>
        <p:spPr>
          <a:xfrm>
            <a:off x="382588" y="274638"/>
            <a:ext cx="8229600" cy="963612"/>
          </a:xfrm>
        </p:spPr>
        <p:txBody>
          <a:bodyPr/>
          <a:lstStyle/>
          <a:p>
            <a:r>
              <a:rPr lang="en-US" smtClean="0">
                <a:ea typeface="ＭＳ Ｐゴシック" charset="-128"/>
              </a:rPr>
              <a:t>Identification of Optimal Treatments for the Right Patients</a:t>
            </a:r>
          </a:p>
        </p:txBody>
      </p:sp>
      <p:sp>
        <p:nvSpPr>
          <p:cNvPr id="74759" name="AutoShape 7"/>
          <p:cNvSpPr>
            <a:spLocks noChangeArrowheads="1"/>
          </p:cNvSpPr>
          <p:nvPr/>
        </p:nvSpPr>
        <p:spPr bwMode="auto">
          <a:xfrm>
            <a:off x="417513" y="1528763"/>
            <a:ext cx="2411412" cy="817562"/>
          </a:xfrm>
          <a:prstGeom prst="flowChartAlternateProcess">
            <a:avLst/>
          </a:prstGeom>
          <a:solidFill>
            <a:srgbClr val="DCE6F2"/>
          </a:solidFill>
          <a:ln w="9525">
            <a:noFill/>
            <a:miter lim="800000"/>
            <a:headEnd/>
            <a:tailEnd/>
          </a:ln>
          <a:effectLst>
            <a:outerShdw dist="35921" dir="2700000" algn="ctr" rotWithShape="0">
              <a:schemeClr val="bg2">
                <a:alpha val="74997"/>
              </a:schemeClr>
            </a:outerShdw>
          </a:effectLst>
        </p:spPr>
        <p:txBody>
          <a:bodyPr lIns="45720" rIns="45720" anchor="ctr">
            <a:spAutoFit/>
          </a:bodyPr>
          <a:lstStyle/>
          <a:p>
            <a:r>
              <a:rPr lang="en-US" sz="1400" b="1">
                <a:latin typeface="Calibri" charset="0"/>
              </a:rPr>
              <a:t>Calculate strength of molecular processes in a patient population</a:t>
            </a:r>
            <a:endParaRPr lang="en-US" sz="1400">
              <a:latin typeface="Calibri" charset="0"/>
            </a:endParaRPr>
          </a:p>
        </p:txBody>
      </p:sp>
      <p:sp>
        <p:nvSpPr>
          <p:cNvPr id="6162" name="Oval 28"/>
          <p:cNvSpPr>
            <a:spLocks noChangeArrowheads="1"/>
          </p:cNvSpPr>
          <p:nvPr/>
        </p:nvSpPr>
        <p:spPr bwMode="auto">
          <a:xfrm>
            <a:off x="290513" y="1362075"/>
            <a:ext cx="269875" cy="325438"/>
          </a:xfrm>
          <a:prstGeom prst="ellipse">
            <a:avLst/>
          </a:prstGeom>
          <a:solidFill>
            <a:srgbClr val="382D73"/>
          </a:solidFill>
          <a:ln w="9525">
            <a:solidFill>
              <a:schemeClr val="tx1"/>
            </a:solidFill>
            <a:round/>
            <a:headEnd/>
            <a:tailEnd/>
          </a:ln>
        </p:spPr>
        <p:txBody>
          <a:bodyPr wrap="none" anchor="ctr"/>
          <a:lstStyle/>
          <a:p>
            <a:pPr algn="ctr">
              <a:defRPr/>
            </a:pPr>
            <a:r>
              <a:rPr lang="en-US" sz="1600">
                <a:solidFill>
                  <a:schemeClr val="bg1"/>
                </a:solidFill>
                <a:latin typeface="+mn-lt"/>
                <a:ea typeface="Geneva" charset="-128"/>
              </a:rPr>
              <a:t>1</a:t>
            </a:r>
          </a:p>
        </p:txBody>
      </p:sp>
      <p:pic>
        <p:nvPicPr>
          <p:cNvPr id="31750" name="Picture 28"/>
          <p:cNvPicPr>
            <a:picLocks noChangeAspect="1" noChangeArrowheads="1"/>
          </p:cNvPicPr>
          <p:nvPr/>
        </p:nvPicPr>
        <p:blipFill>
          <a:blip r:embed="rId2"/>
          <a:srcRect/>
          <a:stretch>
            <a:fillRect/>
          </a:stretch>
        </p:blipFill>
        <p:spPr bwMode="auto">
          <a:xfrm>
            <a:off x="636588" y="2422525"/>
            <a:ext cx="1916112" cy="1239838"/>
          </a:xfrm>
          <a:prstGeom prst="rect">
            <a:avLst/>
          </a:prstGeom>
          <a:noFill/>
          <a:ln w="9525">
            <a:noFill/>
            <a:miter lim="800000"/>
            <a:headEnd/>
            <a:tailEnd/>
          </a:ln>
        </p:spPr>
      </p:pic>
      <p:grpSp>
        <p:nvGrpSpPr>
          <p:cNvPr id="2" name="Group 29"/>
          <p:cNvGrpSpPr>
            <a:grpSpLocks/>
          </p:cNvGrpSpPr>
          <p:nvPr/>
        </p:nvGrpSpPr>
        <p:grpSpPr bwMode="auto">
          <a:xfrm>
            <a:off x="3165475" y="1362075"/>
            <a:ext cx="2532063" cy="2520950"/>
            <a:chOff x="3165475" y="1362075"/>
            <a:chExt cx="2532063" cy="2520950"/>
          </a:xfrm>
        </p:grpSpPr>
        <p:sp>
          <p:nvSpPr>
            <p:cNvPr id="74774" name="AutoShape 22"/>
            <p:cNvSpPr>
              <a:spLocks noChangeArrowheads="1"/>
            </p:cNvSpPr>
            <p:nvPr/>
          </p:nvSpPr>
          <p:spPr bwMode="auto">
            <a:xfrm>
              <a:off x="3290888" y="2230438"/>
              <a:ext cx="2406650" cy="1652587"/>
            </a:xfrm>
            <a:prstGeom prst="roundRect">
              <a:avLst>
                <a:gd name="adj" fmla="val 16667"/>
              </a:avLst>
            </a:prstGeom>
            <a:gradFill rotWithShape="1">
              <a:gsLst>
                <a:gs pos="0">
                  <a:schemeClr val="bg1"/>
                </a:gs>
                <a:gs pos="100000">
                  <a:srgbClr val="F9F9F9"/>
                </a:gs>
              </a:gsLst>
              <a:path path="shape">
                <a:fillToRect l="50000" t="50000" r="50000" b="50000"/>
              </a:path>
            </a:gradFill>
            <a:ln w="12700">
              <a:noFill/>
              <a:round/>
              <a:headEnd/>
              <a:tailEnd/>
            </a:ln>
            <a:effectLst>
              <a:outerShdw dist="35921" dir="2700000" algn="ctr" rotWithShape="0">
                <a:srgbClr val="808080">
                  <a:alpha val="74997"/>
                </a:srgbClr>
              </a:outerShdw>
            </a:effectLst>
          </p:spPr>
          <p:txBody>
            <a:bodyPr wrap="none" anchor="ctr"/>
            <a:lstStyle/>
            <a:p>
              <a:pPr>
                <a:defRPr/>
              </a:pPr>
              <a:endParaRPr lang="en-US">
                <a:latin typeface="+mn-lt"/>
                <a:ea typeface="ＭＳ Ｐゴシック" pitchFamily="1" charset="-128"/>
              </a:endParaRPr>
            </a:p>
          </p:txBody>
        </p:sp>
        <p:sp>
          <p:nvSpPr>
            <p:cNvPr id="3" name="AutoShape 21"/>
            <p:cNvSpPr>
              <a:spLocks noChangeArrowheads="1"/>
            </p:cNvSpPr>
            <p:nvPr/>
          </p:nvSpPr>
          <p:spPr bwMode="auto">
            <a:xfrm>
              <a:off x="3313113" y="1528763"/>
              <a:ext cx="2362200" cy="817562"/>
            </a:xfrm>
            <a:prstGeom prst="flowChartAlternateProcess">
              <a:avLst/>
            </a:prstGeom>
            <a:solidFill>
              <a:srgbClr val="DCE6F2"/>
            </a:solidFill>
            <a:ln w="9525">
              <a:noFill/>
              <a:miter lim="800000"/>
              <a:headEnd/>
              <a:tailEnd/>
            </a:ln>
            <a:effectLst>
              <a:outerShdw dist="35921" dir="2700000" algn="ctr" rotWithShape="0">
                <a:schemeClr val="bg2">
                  <a:alpha val="74997"/>
                </a:schemeClr>
              </a:outerShdw>
            </a:effectLst>
          </p:spPr>
          <p:txBody>
            <a:bodyPr lIns="45720" rIns="45720" anchor="ctr">
              <a:spAutoFit/>
            </a:bodyPr>
            <a:lstStyle/>
            <a:p>
              <a:r>
                <a:rPr lang="en-US" sz="1400" b="1">
                  <a:latin typeface="Calibri" charset="0"/>
                </a:rPr>
                <a:t>Identify disease-driving mechanisms in non-responders</a:t>
              </a:r>
              <a:endParaRPr lang="en-US" sz="1400">
                <a:latin typeface="Calibri" charset="0"/>
              </a:endParaRPr>
            </a:p>
          </p:txBody>
        </p:sp>
        <p:sp>
          <p:nvSpPr>
            <p:cNvPr id="6170" name="Oval 29"/>
            <p:cNvSpPr>
              <a:spLocks noChangeArrowheads="1"/>
            </p:cNvSpPr>
            <p:nvPr/>
          </p:nvSpPr>
          <p:spPr bwMode="auto">
            <a:xfrm>
              <a:off x="3165475" y="1362075"/>
              <a:ext cx="269875" cy="325438"/>
            </a:xfrm>
            <a:prstGeom prst="ellipse">
              <a:avLst/>
            </a:prstGeom>
            <a:solidFill>
              <a:srgbClr val="382D73"/>
            </a:solidFill>
            <a:ln w="9525">
              <a:solidFill>
                <a:schemeClr val="tx1"/>
              </a:solidFill>
              <a:round/>
              <a:headEnd/>
              <a:tailEnd/>
            </a:ln>
          </p:spPr>
          <p:txBody>
            <a:bodyPr wrap="none" anchor="ctr"/>
            <a:lstStyle/>
            <a:p>
              <a:pPr algn="ctr">
                <a:defRPr/>
              </a:pPr>
              <a:r>
                <a:rPr lang="en-US" sz="1600">
                  <a:solidFill>
                    <a:schemeClr val="bg1"/>
                  </a:solidFill>
                  <a:latin typeface="+mn-lt"/>
                  <a:ea typeface="Geneva" charset="-128"/>
                </a:rPr>
                <a:t>2</a:t>
              </a:r>
            </a:p>
          </p:txBody>
        </p:sp>
        <p:pic>
          <p:nvPicPr>
            <p:cNvPr id="31778" name="Picture 35"/>
            <p:cNvPicPr>
              <a:picLocks noChangeAspect="1" noChangeArrowheads="1"/>
            </p:cNvPicPr>
            <p:nvPr/>
          </p:nvPicPr>
          <p:blipFill>
            <a:blip r:embed="rId3"/>
            <a:srcRect/>
            <a:stretch>
              <a:fillRect/>
            </a:stretch>
          </p:blipFill>
          <p:spPr bwMode="auto">
            <a:xfrm>
              <a:off x="3351213" y="2471738"/>
              <a:ext cx="2286000" cy="1028700"/>
            </a:xfrm>
            <a:prstGeom prst="rect">
              <a:avLst/>
            </a:prstGeom>
            <a:noFill/>
            <a:ln w="38100">
              <a:noFill/>
              <a:miter lim="800000"/>
              <a:headEnd/>
              <a:tailEnd/>
            </a:ln>
          </p:spPr>
        </p:pic>
      </p:grpSp>
      <p:grpSp>
        <p:nvGrpSpPr>
          <p:cNvPr id="4" name="Group 35"/>
          <p:cNvGrpSpPr>
            <a:grpSpLocks/>
          </p:cNvGrpSpPr>
          <p:nvPr/>
        </p:nvGrpSpPr>
        <p:grpSpPr bwMode="auto">
          <a:xfrm>
            <a:off x="3127375" y="4000500"/>
            <a:ext cx="3387725" cy="2614613"/>
            <a:chOff x="3127375" y="4000500"/>
            <a:chExt cx="3387725" cy="2614613"/>
          </a:xfrm>
        </p:grpSpPr>
        <p:sp>
          <p:nvSpPr>
            <p:cNvPr id="43" name="AutoShape 23"/>
            <p:cNvSpPr>
              <a:spLocks noChangeArrowheads="1"/>
            </p:cNvSpPr>
            <p:nvPr/>
          </p:nvSpPr>
          <p:spPr bwMode="auto">
            <a:xfrm>
              <a:off x="3135313" y="5146675"/>
              <a:ext cx="3379787" cy="1468438"/>
            </a:xfrm>
            <a:prstGeom prst="roundRect">
              <a:avLst>
                <a:gd name="adj" fmla="val 16667"/>
              </a:avLst>
            </a:prstGeom>
            <a:gradFill rotWithShape="1">
              <a:gsLst>
                <a:gs pos="0">
                  <a:schemeClr val="bg1"/>
                </a:gs>
                <a:gs pos="100000">
                  <a:srgbClr val="F9F9F9"/>
                </a:gs>
              </a:gsLst>
              <a:path path="shape">
                <a:fillToRect l="50000" t="50000" r="50000" b="50000"/>
              </a:path>
            </a:gradFill>
            <a:ln w="12700">
              <a:noFill/>
              <a:round/>
              <a:headEnd/>
              <a:tailEnd/>
            </a:ln>
            <a:effectLst>
              <a:outerShdw dist="35921" dir="2700000" algn="ctr" rotWithShape="0">
                <a:srgbClr val="808080">
                  <a:alpha val="74997"/>
                </a:srgbClr>
              </a:outerShdw>
            </a:effectLst>
          </p:spPr>
          <p:txBody>
            <a:bodyPr wrap="none" anchor="ctr"/>
            <a:lstStyle/>
            <a:p>
              <a:pPr>
                <a:defRPr/>
              </a:pPr>
              <a:endParaRPr lang="en-US">
                <a:latin typeface="Arial" pitchFamily="34" charset="0"/>
                <a:ea typeface="ＭＳ Ｐゴシック" pitchFamily="1" charset="-128"/>
              </a:endParaRPr>
            </a:p>
          </p:txBody>
        </p:sp>
        <p:pic>
          <p:nvPicPr>
            <p:cNvPr id="31770" name="Picture 26"/>
            <p:cNvPicPr>
              <a:picLocks noChangeAspect="1" noChangeArrowheads="1"/>
            </p:cNvPicPr>
            <p:nvPr/>
          </p:nvPicPr>
          <p:blipFill>
            <a:blip r:embed="rId4"/>
            <a:srcRect/>
            <a:stretch>
              <a:fillRect/>
            </a:stretch>
          </p:blipFill>
          <p:spPr bwMode="auto">
            <a:xfrm>
              <a:off x="3249613" y="5299075"/>
              <a:ext cx="1336675" cy="1150938"/>
            </a:xfrm>
            <a:prstGeom prst="rect">
              <a:avLst/>
            </a:prstGeom>
            <a:noFill/>
            <a:ln w="12700">
              <a:noFill/>
              <a:miter lim="800000"/>
              <a:headEnd/>
              <a:tailEnd/>
            </a:ln>
          </p:spPr>
        </p:pic>
        <p:sp>
          <p:nvSpPr>
            <p:cNvPr id="45" name="AutoShape 8"/>
            <p:cNvSpPr>
              <a:spLocks noChangeArrowheads="1"/>
            </p:cNvSpPr>
            <p:nvPr/>
          </p:nvSpPr>
          <p:spPr bwMode="auto">
            <a:xfrm>
              <a:off x="3192463" y="4162425"/>
              <a:ext cx="3322637" cy="1011238"/>
            </a:xfrm>
            <a:prstGeom prst="flowChartAlternateProcess">
              <a:avLst/>
            </a:prstGeom>
            <a:solidFill>
              <a:srgbClr val="DCE6F2"/>
            </a:solidFill>
            <a:ln w="9525">
              <a:noFill/>
              <a:miter lim="800000"/>
              <a:headEnd/>
              <a:tailEnd/>
            </a:ln>
            <a:effectLst>
              <a:outerShdw dist="35921" dir="2700000" algn="ctr" rotWithShape="0">
                <a:schemeClr val="bg2">
                  <a:alpha val="74997"/>
                </a:schemeClr>
              </a:outerShdw>
            </a:effectLst>
          </p:spPr>
          <p:txBody>
            <a:bodyPr lIns="45720" rIns="45720" anchor="ctr"/>
            <a:lstStyle/>
            <a:p>
              <a:r>
                <a:rPr lang="en-US" sz="1400" b="1">
                  <a:latin typeface="Calibri" charset="0"/>
                </a:rPr>
                <a:t>Assess classifier performance in an independent test set</a:t>
              </a:r>
              <a:endParaRPr lang="en-US" sz="1400">
                <a:latin typeface="Calibri" charset="0"/>
              </a:endParaRPr>
            </a:p>
          </p:txBody>
        </p:sp>
        <p:sp>
          <p:nvSpPr>
            <p:cNvPr id="46" name="Oval 32"/>
            <p:cNvSpPr>
              <a:spLocks noChangeArrowheads="1"/>
            </p:cNvSpPr>
            <p:nvPr/>
          </p:nvSpPr>
          <p:spPr bwMode="auto">
            <a:xfrm>
              <a:off x="3127375" y="4000500"/>
              <a:ext cx="269875" cy="325438"/>
            </a:xfrm>
            <a:prstGeom prst="ellipse">
              <a:avLst/>
            </a:prstGeom>
            <a:solidFill>
              <a:srgbClr val="382D73"/>
            </a:solidFill>
            <a:ln w="9525">
              <a:solidFill>
                <a:schemeClr val="tx1"/>
              </a:solidFill>
              <a:round/>
              <a:headEnd/>
              <a:tailEnd/>
            </a:ln>
          </p:spPr>
          <p:txBody>
            <a:bodyPr wrap="none" anchor="ctr"/>
            <a:lstStyle/>
            <a:p>
              <a:pPr algn="ctr">
                <a:defRPr/>
              </a:pPr>
              <a:r>
                <a:rPr lang="en-US" sz="1600" dirty="0">
                  <a:solidFill>
                    <a:schemeClr val="bg1"/>
                  </a:solidFill>
                  <a:latin typeface="+mn-lt"/>
                  <a:ea typeface="Geneva" charset="-128"/>
                </a:rPr>
                <a:t>5</a:t>
              </a:r>
            </a:p>
          </p:txBody>
        </p:sp>
        <p:pic>
          <p:nvPicPr>
            <p:cNvPr id="31773" name="Picture 2" descr="Viz1"/>
            <p:cNvPicPr>
              <a:picLocks noChangeAspect="1" noChangeArrowheads="1"/>
            </p:cNvPicPr>
            <p:nvPr/>
          </p:nvPicPr>
          <p:blipFill>
            <a:blip r:embed="rId5"/>
            <a:srcRect l="3572" b="4306"/>
            <a:stretch>
              <a:fillRect/>
            </a:stretch>
          </p:blipFill>
          <p:spPr bwMode="auto">
            <a:xfrm>
              <a:off x="4622800" y="5434013"/>
              <a:ext cx="1758950" cy="1111250"/>
            </a:xfrm>
            <a:prstGeom prst="rect">
              <a:avLst/>
            </a:prstGeom>
            <a:noFill/>
            <a:ln w="38100">
              <a:noFill/>
              <a:miter lim="800000"/>
              <a:headEnd/>
              <a:tailEnd/>
            </a:ln>
          </p:spPr>
        </p:pic>
        <p:sp>
          <p:nvSpPr>
            <p:cNvPr id="48" name="TextBox 47"/>
            <p:cNvSpPr txBox="1"/>
            <p:nvPr/>
          </p:nvSpPr>
          <p:spPr>
            <a:xfrm>
              <a:off x="3775075" y="5200650"/>
              <a:ext cx="746125" cy="260350"/>
            </a:xfrm>
            <a:prstGeom prst="rect">
              <a:avLst/>
            </a:prstGeom>
            <a:solidFill>
              <a:srgbClr val="F7F7F7"/>
            </a:solidFill>
          </p:spPr>
          <p:txBody>
            <a:bodyPr wrap="none">
              <a:spAutoFit/>
            </a:bodyPr>
            <a:lstStyle/>
            <a:p>
              <a:pPr>
                <a:defRPr/>
              </a:pPr>
              <a:r>
                <a:rPr lang="en-US" sz="1050" b="1" dirty="0">
                  <a:latin typeface="+mn-lt"/>
                  <a:ea typeface="Geneva" charset="-128"/>
                </a:rPr>
                <a:t>% AUROC</a:t>
              </a:r>
            </a:p>
          </p:txBody>
        </p:sp>
      </p:grpSp>
      <p:sp>
        <p:nvSpPr>
          <p:cNvPr id="31753" name="Slide Number Placeholder 122"/>
          <p:cNvSpPr>
            <a:spLocks noGrp="1"/>
          </p:cNvSpPr>
          <p:nvPr>
            <p:ph type="sldNum" sz="quarter" idx="10"/>
          </p:nvPr>
        </p:nvSpPr>
        <p:spPr bwMode="auto">
          <a:noFill/>
          <a:ln>
            <a:miter lim="800000"/>
            <a:headEnd/>
            <a:tailEnd/>
          </a:ln>
        </p:spPr>
        <p:txBody>
          <a:bodyPr/>
          <a:lstStyle/>
          <a:p>
            <a:fld id="{C03FD679-B1AE-4D77-A93B-D81D6B1DD8F4}" type="slidenum">
              <a:rPr lang="en-US"/>
              <a:pPr/>
              <a:t>20</a:t>
            </a:fld>
            <a:endParaRPr lang="en-US"/>
          </a:p>
        </p:txBody>
      </p:sp>
      <p:grpSp>
        <p:nvGrpSpPr>
          <p:cNvPr id="5" name="Group 41"/>
          <p:cNvGrpSpPr>
            <a:grpSpLocks/>
          </p:cNvGrpSpPr>
          <p:nvPr/>
        </p:nvGrpSpPr>
        <p:grpSpPr bwMode="auto">
          <a:xfrm>
            <a:off x="6721475" y="3976688"/>
            <a:ext cx="2041525" cy="1195387"/>
            <a:chOff x="6721475" y="3976688"/>
            <a:chExt cx="2041525" cy="1195387"/>
          </a:xfrm>
        </p:grpSpPr>
        <p:sp>
          <p:nvSpPr>
            <p:cNvPr id="29" name="AutoShape 8"/>
            <p:cNvSpPr>
              <a:spLocks noChangeArrowheads="1"/>
            </p:cNvSpPr>
            <p:nvPr/>
          </p:nvSpPr>
          <p:spPr bwMode="auto">
            <a:xfrm>
              <a:off x="6805613" y="4162425"/>
              <a:ext cx="1957387" cy="1009650"/>
            </a:xfrm>
            <a:prstGeom prst="flowChartAlternateProcess">
              <a:avLst/>
            </a:prstGeom>
            <a:solidFill>
              <a:srgbClr val="DCE6F2"/>
            </a:solidFill>
            <a:ln w="9525">
              <a:noFill/>
              <a:miter lim="800000"/>
              <a:headEnd/>
              <a:tailEnd/>
            </a:ln>
            <a:effectLst>
              <a:outerShdw dist="35921" dir="2700000" algn="ctr" rotWithShape="0">
                <a:schemeClr val="bg2">
                  <a:alpha val="74997"/>
                </a:schemeClr>
              </a:outerShdw>
            </a:effectLst>
          </p:spPr>
          <p:txBody>
            <a:bodyPr lIns="45720" rIns="45720" anchor="ctr"/>
            <a:lstStyle/>
            <a:p>
              <a:r>
                <a:rPr lang="en-US" sz="1400" b="1">
                  <a:latin typeface="Calibri" charset="0"/>
                </a:rPr>
                <a:t>Portfolio design based on identified mechanisms</a:t>
              </a:r>
              <a:endParaRPr lang="en-US" sz="1400">
                <a:latin typeface="Calibri" charset="0"/>
              </a:endParaRPr>
            </a:p>
          </p:txBody>
        </p:sp>
        <p:sp>
          <p:nvSpPr>
            <p:cNvPr id="28" name="Oval 32"/>
            <p:cNvSpPr>
              <a:spLocks noChangeArrowheads="1"/>
            </p:cNvSpPr>
            <p:nvPr/>
          </p:nvSpPr>
          <p:spPr bwMode="auto">
            <a:xfrm>
              <a:off x="6721475" y="3976688"/>
              <a:ext cx="269875" cy="327025"/>
            </a:xfrm>
            <a:prstGeom prst="ellipse">
              <a:avLst/>
            </a:prstGeom>
            <a:solidFill>
              <a:srgbClr val="382D73"/>
            </a:solidFill>
            <a:ln w="9525">
              <a:solidFill>
                <a:schemeClr val="tx1"/>
              </a:solidFill>
              <a:round/>
              <a:headEnd/>
              <a:tailEnd/>
            </a:ln>
          </p:spPr>
          <p:txBody>
            <a:bodyPr wrap="none" anchor="ctr"/>
            <a:lstStyle/>
            <a:p>
              <a:pPr algn="ctr">
                <a:defRPr/>
              </a:pPr>
              <a:r>
                <a:rPr lang="en-US" sz="1600" dirty="0">
                  <a:solidFill>
                    <a:schemeClr val="bg1"/>
                  </a:solidFill>
                  <a:latin typeface="+mn-lt"/>
                  <a:ea typeface="Geneva" charset="-128"/>
                </a:rPr>
                <a:t>6</a:t>
              </a:r>
            </a:p>
          </p:txBody>
        </p:sp>
      </p:grpSp>
      <p:grpSp>
        <p:nvGrpSpPr>
          <p:cNvPr id="6" name="Group 43"/>
          <p:cNvGrpSpPr>
            <a:grpSpLocks/>
          </p:cNvGrpSpPr>
          <p:nvPr/>
        </p:nvGrpSpPr>
        <p:grpSpPr bwMode="auto">
          <a:xfrm>
            <a:off x="6202363" y="1362075"/>
            <a:ext cx="2479675" cy="2505075"/>
            <a:chOff x="6202363" y="1362075"/>
            <a:chExt cx="2479675" cy="2505075"/>
          </a:xfrm>
        </p:grpSpPr>
        <p:grpSp>
          <p:nvGrpSpPr>
            <p:cNvPr id="7" name="Group 30"/>
            <p:cNvGrpSpPr>
              <a:grpSpLocks/>
            </p:cNvGrpSpPr>
            <p:nvPr/>
          </p:nvGrpSpPr>
          <p:grpSpPr bwMode="auto">
            <a:xfrm>
              <a:off x="6202363" y="1362075"/>
              <a:ext cx="2479675" cy="2505075"/>
              <a:chOff x="6202363" y="1362075"/>
              <a:chExt cx="2479675" cy="2505075"/>
            </a:xfrm>
          </p:grpSpPr>
          <p:sp>
            <p:nvSpPr>
              <p:cNvPr id="33" name="AutoShape 22"/>
              <p:cNvSpPr>
                <a:spLocks noChangeArrowheads="1"/>
              </p:cNvSpPr>
              <p:nvPr/>
            </p:nvSpPr>
            <p:spPr bwMode="auto">
              <a:xfrm>
                <a:off x="6275388" y="2214563"/>
                <a:ext cx="2406650" cy="1652587"/>
              </a:xfrm>
              <a:prstGeom prst="roundRect">
                <a:avLst>
                  <a:gd name="adj" fmla="val 16667"/>
                </a:avLst>
              </a:prstGeom>
              <a:gradFill rotWithShape="1">
                <a:gsLst>
                  <a:gs pos="0">
                    <a:schemeClr val="bg1"/>
                  </a:gs>
                  <a:gs pos="100000">
                    <a:srgbClr val="F9F9F9"/>
                  </a:gs>
                </a:gsLst>
                <a:path path="shape">
                  <a:fillToRect l="50000" t="50000" r="50000" b="50000"/>
                </a:path>
              </a:gradFill>
              <a:ln w="12700">
                <a:noFill/>
                <a:round/>
                <a:headEnd/>
                <a:tailEnd/>
              </a:ln>
              <a:effectLst>
                <a:outerShdw dist="35921" dir="2700000" algn="ctr" rotWithShape="0">
                  <a:srgbClr val="808080">
                    <a:alpha val="74997"/>
                  </a:srgbClr>
                </a:outerShdw>
              </a:effectLst>
            </p:spPr>
            <p:txBody>
              <a:bodyPr wrap="none" anchor="ctr"/>
              <a:lstStyle/>
              <a:p>
                <a:pPr>
                  <a:defRPr/>
                </a:pPr>
                <a:endParaRPr lang="en-US">
                  <a:latin typeface="+mn-lt"/>
                  <a:ea typeface="ＭＳ Ｐゴシック" pitchFamily="1" charset="-128"/>
                </a:endParaRPr>
              </a:p>
            </p:txBody>
          </p:sp>
          <p:sp>
            <p:nvSpPr>
              <p:cNvPr id="34" name="AutoShape 21"/>
              <p:cNvSpPr>
                <a:spLocks noChangeArrowheads="1"/>
              </p:cNvSpPr>
              <p:nvPr/>
            </p:nvSpPr>
            <p:spPr bwMode="auto">
              <a:xfrm>
                <a:off x="6286500" y="1528763"/>
                <a:ext cx="2362200" cy="817562"/>
              </a:xfrm>
              <a:prstGeom prst="flowChartAlternateProcess">
                <a:avLst/>
              </a:prstGeom>
              <a:solidFill>
                <a:srgbClr val="DCE6F2"/>
              </a:solidFill>
              <a:ln w="9525">
                <a:noFill/>
                <a:miter lim="800000"/>
                <a:headEnd/>
                <a:tailEnd/>
              </a:ln>
              <a:effectLst>
                <a:outerShdw dist="35921" dir="2700000" algn="ctr" rotWithShape="0">
                  <a:schemeClr val="bg2">
                    <a:alpha val="74997"/>
                  </a:schemeClr>
                </a:outerShdw>
              </a:effectLst>
            </p:spPr>
            <p:txBody>
              <a:bodyPr lIns="45720" rIns="45720" anchor="ctr"/>
              <a:lstStyle/>
              <a:p>
                <a:r>
                  <a:rPr lang="en-US" sz="1400" b="1">
                    <a:latin typeface="Calibri" charset="0"/>
                  </a:rPr>
                  <a:t>Assess Strength of Disease Driving Mechanism in Individual Patients </a:t>
                </a:r>
                <a:endParaRPr lang="en-US" sz="1400">
                  <a:latin typeface="Calibri" charset="0"/>
                </a:endParaRPr>
              </a:p>
            </p:txBody>
          </p:sp>
          <p:sp>
            <p:nvSpPr>
              <p:cNvPr id="35" name="Oval 29"/>
              <p:cNvSpPr>
                <a:spLocks noChangeArrowheads="1"/>
              </p:cNvSpPr>
              <p:nvPr/>
            </p:nvSpPr>
            <p:spPr bwMode="auto">
              <a:xfrm>
                <a:off x="6202363" y="1362075"/>
                <a:ext cx="269875" cy="325438"/>
              </a:xfrm>
              <a:prstGeom prst="ellipse">
                <a:avLst/>
              </a:prstGeom>
              <a:solidFill>
                <a:srgbClr val="382D73"/>
              </a:solidFill>
              <a:ln w="9525">
                <a:solidFill>
                  <a:schemeClr val="tx1"/>
                </a:solidFill>
                <a:round/>
                <a:headEnd/>
                <a:tailEnd/>
              </a:ln>
            </p:spPr>
            <p:txBody>
              <a:bodyPr wrap="none" anchor="ctr"/>
              <a:lstStyle/>
              <a:p>
                <a:pPr algn="ctr">
                  <a:defRPr/>
                </a:pPr>
                <a:r>
                  <a:rPr lang="en-US" sz="1600">
                    <a:solidFill>
                      <a:schemeClr val="bg1"/>
                    </a:solidFill>
                    <a:latin typeface="+mn-lt"/>
                    <a:ea typeface="Geneva" charset="-128"/>
                  </a:rPr>
                  <a:t>3</a:t>
                </a:r>
              </a:p>
            </p:txBody>
          </p:sp>
        </p:grpSp>
        <p:pic>
          <p:nvPicPr>
            <p:cNvPr id="31763" name="Picture 30"/>
            <p:cNvPicPr>
              <a:picLocks noChangeAspect="1" noChangeArrowheads="1"/>
            </p:cNvPicPr>
            <p:nvPr/>
          </p:nvPicPr>
          <p:blipFill>
            <a:blip r:embed="rId6"/>
            <a:srcRect/>
            <a:stretch>
              <a:fillRect/>
            </a:stretch>
          </p:blipFill>
          <p:spPr bwMode="auto">
            <a:xfrm>
              <a:off x="6426140" y="2418470"/>
              <a:ext cx="2078669" cy="1341906"/>
            </a:xfrm>
            <a:prstGeom prst="rect">
              <a:avLst/>
            </a:prstGeom>
            <a:noFill/>
            <a:ln w="9525">
              <a:noFill/>
              <a:miter lim="800000"/>
              <a:headEnd/>
              <a:tailEnd/>
            </a:ln>
          </p:spPr>
        </p:pic>
      </p:grpSp>
      <p:grpSp>
        <p:nvGrpSpPr>
          <p:cNvPr id="8" name="Group 37"/>
          <p:cNvGrpSpPr>
            <a:grpSpLocks/>
          </p:cNvGrpSpPr>
          <p:nvPr/>
        </p:nvGrpSpPr>
        <p:grpSpPr bwMode="auto">
          <a:xfrm>
            <a:off x="307975" y="4000500"/>
            <a:ext cx="2486025" cy="2587625"/>
            <a:chOff x="307975" y="4000500"/>
            <a:chExt cx="2486025" cy="2587625"/>
          </a:xfrm>
        </p:grpSpPr>
        <p:grpSp>
          <p:nvGrpSpPr>
            <p:cNvPr id="9" name="Group 31"/>
            <p:cNvGrpSpPr>
              <a:grpSpLocks/>
            </p:cNvGrpSpPr>
            <p:nvPr/>
          </p:nvGrpSpPr>
          <p:grpSpPr bwMode="auto">
            <a:xfrm>
              <a:off x="307975" y="4000500"/>
              <a:ext cx="2486025" cy="2587625"/>
              <a:chOff x="307975" y="4000500"/>
              <a:chExt cx="2486025" cy="2587625"/>
            </a:xfrm>
          </p:grpSpPr>
          <p:sp>
            <p:nvSpPr>
              <p:cNvPr id="39" name="AutoShape 2"/>
              <p:cNvSpPr>
                <a:spLocks noChangeArrowheads="1"/>
              </p:cNvSpPr>
              <p:nvPr/>
            </p:nvSpPr>
            <p:spPr bwMode="auto">
              <a:xfrm>
                <a:off x="422275" y="5162550"/>
                <a:ext cx="2366963" cy="1425575"/>
              </a:xfrm>
              <a:prstGeom prst="roundRect">
                <a:avLst>
                  <a:gd name="adj" fmla="val 16667"/>
                </a:avLst>
              </a:prstGeom>
              <a:gradFill rotWithShape="1">
                <a:gsLst>
                  <a:gs pos="0">
                    <a:schemeClr val="bg1"/>
                  </a:gs>
                  <a:gs pos="100000">
                    <a:srgbClr val="F9F9F9"/>
                  </a:gs>
                </a:gsLst>
                <a:path path="shape">
                  <a:fillToRect l="50000" t="50000" r="50000" b="50000"/>
                </a:path>
              </a:gradFill>
              <a:ln w="12700">
                <a:noFill/>
                <a:round/>
                <a:headEnd/>
                <a:tailEnd/>
              </a:ln>
              <a:effectLst>
                <a:outerShdw dist="35921" dir="2700000" algn="ctr" rotWithShape="0">
                  <a:srgbClr val="808080">
                    <a:alpha val="74997"/>
                  </a:srgbClr>
                </a:outerShdw>
              </a:effectLst>
            </p:spPr>
            <p:txBody>
              <a:bodyPr wrap="none" anchor="ctr"/>
              <a:lstStyle/>
              <a:p>
                <a:pPr>
                  <a:defRPr/>
                </a:pPr>
                <a:endParaRPr lang="en-US">
                  <a:latin typeface="Arial" pitchFamily="34" charset="0"/>
                  <a:ea typeface="ＭＳ Ｐゴシック" pitchFamily="1" charset="-128"/>
                </a:endParaRPr>
              </a:p>
            </p:txBody>
          </p:sp>
          <p:sp>
            <p:nvSpPr>
              <p:cNvPr id="40" name="AutoShape 10"/>
              <p:cNvSpPr>
                <a:spLocks noChangeArrowheads="1"/>
              </p:cNvSpPr>
              <p:nvPr/>
            </p:nvSpPr>
            <p:spPr bwMode="auto">
              <a:xfrm>
                <a:off x="458788" y="4132263"/>
                <a:ext cx="2335212" cy="1055687"/>
              </a:xfrm>
              <a:prstGeom prst="flowChartAlternateProcess">
                <a:avLst/>
              </a:prstGeom>
              <a:solidFill>
                <a:srgbClr val="DCE6F2"/>
              </a:solidFill>
              <a:ln w="9525">
                <a:noFill/>
                <a:miter lim="800000"/>
                <a:headEnd/>
                <a:tailEnd/>
              </a:ln>
              <a:effectLst>
                <a:outerShdw dist="35921" dir="2700000" algn="ctr" rotWithShape="0">
                  <a:schemeClr val="bg2">
                    <a:alpha val="74997"/>
                  </a:schemeClr>
                </a:outerShdw>
              </a:effectLst>
            </p:spPr>
            <p:txBody>
              <a:bodyPr lIns="45720" rIns="45720" anchor="ctr">
                <a:spAutoFit/>
              </a:bodyPr>
              <a:lstStyle/>
              <a:p>
                <a:pPr>
                  <a:defRPr/>
                </a:pPr>
                <a:r>
                  <a:rPr lang="en-US" sz="1400" b="1" dirty="0">
                    <a:latin typeface="+mn-lt"/>
                  </a:rPr>
                  <a:t>Generate a classifier that differentiates patients with high and low activation of disease-driving mechanism</a:t>
                </a:r>
              </a:p>
            </p:txBody>
          </p:sp>
          <p:sp>
            <p:nvSpPr>
              <p:cNvPr id="41" name="Oval 30"/>
              <p:cNvSpPr>
                <a:spLocks noChangeArrowheads="1"/>
              </p:cNvSpPr>
              <p:nvPr/>
            </p:nvSpPr>
            <p:spPr bwMode="auto">
              <a:xfrm>
                <a:off x="307975" y="4000500"/>
                <a:ext cx="279400" cy="325438"/>
              </a:xfrm>
              <a:prstGeom prst="ellipse">
                <a:avLst/>
              </a:prstGeom>
              <a:solidFill>
                <a:srgbClr val="382D73"/>
              </a:solidFill>
              <a:ln w="9525">
                <a:solidFill>
                  <a:schemeClr val="tx1"/>
                </a:solidFill>
                <a:round/>
                <a:headEnd/>
                <a:tailEnd/>
              </a:ln>
            </p:spPr>
            <p:txBody>
              <a:bodyPr wrap="none" anchor="ctr"/>
              <a:lstStyle/>
              <a:p>
                <a:pPr algn="ctr">
                  <a:defRPr/>
                </a:pPr>
                <a:r>
                  <a:rPr lang="en-US" sz="1600">
                    <a:solidFill>
                      <a:schemeClr val="bg1"/>
                    </a:solidFill>
                    <a:latin typeface="+mn-lt"/>
                    <a:ea typeface="Geneva" charset="-128"/>
                  </a:rPr>
                  <a:t>4</a:t>
                </a:r>
              </a:p>
            </p:txBody>
          </p:sp>
        </p:grpSp>
        <p:pic>
          <p:nvPicPr>
            <p:cNvPr id="31758" name="Picture 5"/>
            <p:cNvPicPr>
              <a:picLocks noChangeAspect="1" noChangeArrowheads="1"/>
            </p:cNvPicPr>
            <p:nvPr/>
          </p:nvPicPr>
          <p:blipFill>
            <a:blip r:embed="rId7"/>
            <a:srcRect/>
            <a:stretch>
              <a:fillRect/>
            </a:stretch>
          </p:blipFill>
          <p:spPr bwMode="auto">
            <a:xfrm>
              <a:off x="1150122" y="5251330"/>
              <a:ext cx="889582" cy="128746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cxnSpLocks noChangeShapeType="1"/>
          </p:cNvCxnSpPr>
          <p:nvPr/>
        </p:nvCxnSpPr>
        <p:spPr bwMode="auto">
          <a:xfrm rot="5400000">
            <a:off x="3923507" y="3733006"/>
            <a:ext cx="304800" cy="1587"/>
          </a:xfrm>
          <a:prstGeom prst="straightConnector1">
            <a:avLst/>
          </a:prstGeom>
          <a:noFill/>
          <a:ln w="57150">
            <a:solidFill>
              <a:srgbClr val="000099"/>
            </a:solidFill>
            <a:round/>
            <a:headEnd/>
            <a:tailEnd type="triangle" w="med" len="med"/>
          </a:ln>
          <a:effectLst>
            <a:outerShdw dist="20000" dir="5400000" rotWithShape="0">
              <a:srgbClr val="808080">
                <a:alpha val="37999"/>
              </a:srgbClr>
            </a:outerShdw>
          </a:effectLst>
        </p:spPr>
      </p:cxnSp>
      <p:sp>
        <p:nvSpPr>
          <p:cNvPr id="32771" name="Rectangle 2"/>
          <p:cNvSpPr>
            <a:spLocks noGrp="1" noChangeArrowheads="1"/>
          </p:cNvSpPr>
          <p:nvPr>
            <p:ph type="title"/>
          </p:nvPr>
        </p:nvSpPr>
        <p:spPr>
          <a:xfrm>
            <a:off x="404813" y="174625"/>
            <a:ext cx="8739187" cy="1143000"/>
          </a:xfrm>
        </p:spPr>
        <p:txBody>
          <a:bodyPr/>
          <a:lstStyle/>
          <a:p>
            <a:r>
              <a:rPr lang="en-US" smtClean="0">
                <a:ea typeface="ＭＳ Ｐゴシック" charset="-128"/>
              </a:rPr>
              <a:t>Addressing Infliximab Non-Response in Ulcerative Colitis</a:t>
            </a:r>
            <a:endParaRPr lang="en-US" sz="3600" i="1" smtClean="0">
              <a:ea typeface="ＭＳ Ｐゴシック" charset="-128"/>
            </a:endParaRPr>
          </a:p>
        </p:txBody>
      </p:sp>
      <p:sp>
        <p:nvSpPr>
          <p:cNvPr id="32772" name="Rectangle 3"/>
          <p:cNvSpPr>
            <a:spLocks noGrp="1" noChangeArrowheads="1"/>
          </p:cNvSpPr>
          <p:nvPr>
            <p:ph type="body" idx="1"/>
          </p:nvPr>
        </p:nvSpPr>
        <p:spPr>
          <a:xfrm>
            <a:off x="533400" y="1317625"/>
            <a:ext cx="8229600" cy="1828800"/>
          </a:xfrm>
        </p:spPr>
        <p:txBody>
          <a:bodyPr/>
          <a:lstStyle/>
          <a:p>
            <a:pPr>
              <a:lnSpc>
                <a:spcPct val="80000"/>
              </a:lnSpc>
            </a:pPr>
            <a:r>
              <a:rPr lang="en-US" sz="2000" smtClean="0">
                <a:ea typeface="ＭＳ Ｐゴシック" charset="-128"/>
                <a:cs typeface="Geneva" charset="0"/>
              </a:rPr>
              <a:t>Objective: </a:t>
            </a:r>
          </a:p>
          <a:p>
            <a:pPr lvl="1">
              <a:lnSpc>
                <a:spcPct val="80000"/>
              </a:lnSpc>
            </a:pPr>
            <a:r>
              <a:rPr lang="en-US" sz="1800" smtClean="0"/>
              <a:t>Leverage Selventa’s key technology, which is powered by the Genstruct</a:t>
            </a:r>
            <a:r>
              <a:rPr lang="en-US" sz="1400" baseline="30000" smtClean="0">
                <a:sym typeface="Symbol" charset="2"/>
              </a:rPr>
              <a:t></a:t>
            </a:r>
            <a:r>
              <a:rPr lang="en-US" sz="1800" smtClean="0"/>
              <a:t> Technology Platform (GTP), to identify mechanistic differences between responders and non-responders</a:t>
            </a:r>
          </a:p>
          <a:p>
            <a:pPr>
              <a:lnSpc>
                <a:spcPct val="80000"/>
              </a:lnSpc>
            </a:pPr>
            <a:r>
              <a:rPr lang="en-US" sz="2000" smtClean="0">
                <a:ea typeface="ＭＳ Ｐゴシック" charset="-128"/>
                <a:cs typeface="Geneva" charset="0"/>
              </a:rPr>
              <a:t>An example of a value creation case study: </a:t>
            </a:r>
          </a:p>
          <a:p>
            <a:pPr lvl="1">
              <a:lnSpc>
                <a:spcPct val="80000"/>
              </a:lnSpc>
            </a:pPr>
            <a:r>
              <a:rPr lang="en-US" sz="1800" smtClean="0"/>
              <a:t>Identification of non-TNF-driven disease mechanisms in ulcerative colitis (UC)</a:t>
            </a:r>
          </a:p>
          <a:p>
            <a:pPr lvl="2">
              <a:lnSpc>
                <a:spcPct val="80000"/>
              </a:lnSpc>
            </a:pPr>
            <a:r>
              <a:rPr lang="en-US" sz="1400" smtClean="0"/>
              <a:t>PMIDs 19956723, 19700435</a:t>
            </a:r>
          </a:p>
          <a:p>
            <a:pPr>
              <a:lnSpc>
                <a:spcPct val="80000"/>
              </a:lnSpc>
              <a:buFont typeface="Arial" charset="0"/>
              <a:buNone/>
            </a:pPr>
            <a:endParaRPr lang="en-US" smtClean="0">
              <a:ea typeface="ＭＳ Ｐゴシック" charset="-128"/>
              <a:cs typeface="Geneva" charset="0"/>
            </a:endParaRPr>
          </a:p>
        </p:txBody>
      </p:sp>
      <p:sp>
        <p:nvSpPr>
          <p:cNvPr id="5" name="Rounded Rectangle 4"/>
          <p:cNvSpPr>
            <a:spLocks noChangeArrowheads="1"/>
          </p:cNvSpPr>
          <p:nvPr/>
        </p:nvSpPr>
        <p:spPr bwMode="auto">
          <a:xfrm>
            <a:off x="2025650" y="4972050"/>
            <a:ext cx="1752600" cy="457200"/>
          </a:xfrm>
          <a:prstGeom prst="roundRect">
            <a:avLst>
              <a:gd name="adj" fmla="val 16667"/>
            </a:avLst>
          </a:prstGeom>
          <a:solidFill>
            <a:srgbClr val="D8EEC0"/>
          </a:solidFill>
          <a:ln w="9525">
            <a:noFill/>
            <a:round/>
            <a:headEnd/>
            <a:tailEnd/>
          </a:ln>
          <a:effectLst>
            <a:outerShdw dist="23000" dir="5400000" rotWithShape="0">
              <a:srgbClr val="808080">
                <a:alpha val="34998"/>
              </a:srgbClr>
            </a:outerShdw>
          </a:effectLst>
        </p:spPr>
        <p:txBody>
          <a:bodyPr anchor="ctr"/>
          <a:lstStyle/>
          <a:p>
            <a:pPr algn="ctr">
              <a:defRPr/>
            </a:pPr>
            <a:r>
              <a:rPr lang="en-US" sz="1600">
                <a:latin typeface="Calibri" pitchFamily="34" charset="0"/>
                <a:ea typeface="Geneva" charset="-128"/>
              </a:rPr>
              <a:t>Responders</a:t>
            </a:r>
          </a:p>
        </p:txBody>
      </p:sp>
      <p:sp>
        <p:nvSpPr>
          <p:cNvPr id="6" name="Rounded Rectangle 5"/>
          <p:cNvSpPr>
            <a:spLocks noChangeArrowheads="1"/>
          </p:cNvSpPr>
          <p:nvPr/>
        </p:nvSpPr>
        <p:spPr bwMode="auto">
          <a:xfrm>
            <a:off x="4416425" y="4972050"/>
            <a:ext cx="1752600" cy="457200"/>
          </a:xfrm>
          <a:prstGeom prst="roundRect">
            <a:avLst>
              <a:gd name="adj" fmla="val 16667"/>
            </a:avLst>
          </a:prstGeom>
          <a:solidFill>
            <a:srgbClr val="FCE4F7"/>
          </a:solidFill>
          <a:ln w="9525">
            <a:noFill/>
            <a:round/>
            <a:headEnd/>
            <a:tailEnd/>
          </a:ln>
          <a:effectLst>
            <a:outerShdw dist="23000" dir="5400000" rotWithShape="0">
              <a:srgbClr val="808080">
                <a:alpha val="34998"/>
              </a:srgbClr>
            </a:outerShdw>
          </a:effectLst>
        </p:spPr>
        <p:txBody>
          <a:bodyPr anchor="ctr"/>
          <a:lstStyle/>
          <a:p>
            <a:pPr algn="ctr">
              <a:defRPr/>
            </a:pPr>
            <a:r>
              <a:rPr lang="en-US" sz="1600">
                <a:latin typeface="Calibri" pitchFamily="34" charset="0"/>
                <a:ea typeface="Geneva" charset="-128"/>
              </a:rPr>
              <a:t>Non-responders</a:t>
            </a:r>
          </a:p>
        </p:txBody>
      </p:sp>
      <p:sp>
        <p:nvSpPr>
          <p:cNvPr id="32775" name="TextBox 6"/>
          <p:cNvSpPr txBox="1">
            <a:spLocks noChangeArrowheads="1"/>
          </p:cNvSpPr>
          <p:nvPr/>
        </p:nvSpPr>
        <p:spPr bwMode="auto">
          <a:xfrm>
            <a:off x="152400" y="5486400"/>
            <a:ext cx="1804988" cy="336550"/>
          </a:xfrm>
          <a:prstGeom prst="rect">
            <a:avLst/>
          </a:prstGeom>
          <a:noFill/>
          <a:ln w="9525">
            <a:noFill/>
            <a:miter lim="800000"/>
            <a:headEnd/>
            <a:tailEnd/>
          </a:ln>
        </p:spPr>
        <p:txBody>
          <a:bodyPr wrap="none">
            <a:spAutoFit/>
          </a:bodyPr>
          <a:lstStyle/>
          <a:p>
            <a:r>
              <a:rPr lang="en-US" sz="1600">
                <a:latin typeface="Calibri" charset="0"/>
              </a:rPr>
              <a:t>Clinical Response</a:t>
            </a:r>
          </a:p>
        </p:txBody>
      </p:sp>
      <p:sp>
        <p:nvSpPr>
          <p:cNvPr id="32776" name="TextBox 7"/>
          <p:cNvSpPr txBox="1">
            <a:spLocks noChangeArrowheads="1"/>
          </p:cNvSpPr>
          <p:nvPr/>
        </p:nvSpPr>
        <p:spPr bwMode="auto">
          <a:xfrm>
            <a:off x="2459038" y="5486400"/>
            <a:ext cx="884237" cy="336550"/>
          </a:xfrm>
          <a:prstGeom prst="rect">
            <a:avLst/>
          </a:prstGeom>
          <a:noFill/>
          <a:ln w="9525">
            <a:noFill/>
            <a:miter lim="800000"/>
            <a:headEnd/>
            <a:tailEnd/>
          </a:ln>
        </p:spPr>
        <p:txBody>
          <a:bodyPr wrap="none">
            <a:spAutoFit/>
          </a:bodyPr>
          <a:lstStyle/>
          <a:p>
            <a:r>
              <a:rPr lang="en-US" sz="1600">
                <a:latin typeface="Calibri" charset="0"/>
              </a:rPr>
              <a:t>45-69%</a:t>
            </a:r>
          </a:p>
        </p:txBody>
      </p:sp>
      <p:sp>
        <p:nvSpPr>
          <p:cNvPr id="32777" name="TextBox 8"/>
          <p:cNvSpPr txBox="1">
            <a:spLocks noChangeArrowheads="1"/>
          </p:cNvSpPr>
          <p:nvPr/>
        </p:nvSpPr>
        <p:spPr bwMode="auto">
          <a:xfrm>
            <a:off x="4849813" y="5486400"/>
            <a:ext cx="884237" cy="336550"/>
          </a:xfrm>
          <a:prstGeom prst="rect">
            <a:avLst/>
          </a:prstGeom>
          <a:noFill/>
          <a:ln w="9525">
            <a:noFill/>
            <a:miter lim="800000"/>
            <a:headEnd/>
            <a:tailEnd/>
          </a:ln>
        </p:spPr>
        <p:txBody>
          <a:bodyPr wrap="none">
            <a:spAutoFit/>
          </a:bodyPr>
          <a:lstStyle/>
          <a:p>
            <a:r>
              <a:rPr lang="en-US" sz="1600">
                <a:latin typeface="Calibri" charset="0"/>
              </a:rPr>
              <a:t>31-55%</a:t>
            </a:r>
          </a:p>
        </p:txBody>
      </p:sp>
      <p:sp>
        <p:nvSpPr>
          <p:cNvPr id="10" name="Rectangle 9"/>
          <p:cNvSpPr>
            <a:spLocks noChangeArrowheads="1"/>
          </p:cNvSpPr>
          <p:nvPr/>
        </p:nvSpPr>
        <p:spPr bwMode="auto">
          <a:xfrm>
            <a:off x="3540125" y="3300413"/>
            <a:ext cx="1069975" cy="381000"/>
          </a:xfrm>
          <a:prstGeom prst="rect">
            <a:avLst/>
          </a:prstGeom>
          <a:solidFill>
            <a:srgbClr val="FCFBF9"/>
          </a:solidFill>
          <a:ln w="9525">
            <a:noFill/>
            <a:miter lim="800000"/>
            <a:headEnd/>
            <a:tailEnd/>
          </a:ln>
          <a:effectLst>
            <a:outerShdw blurRad="63500" dist="23000" dir="5400000" rotWithShape="0">
              <a:srgbClr val="000000">
                <a:alpha val="34998"/>
              </a:srgbClr>
            </a:outerShdw>
          </a:effectLst>
        </p:spPr>
        <p:txBody>
          <a:bodyPr anchor="ctr"/>
          <a:lstStyle/>
          <a:p>
            <a:pPr algn="ctr">
              <a:defRPr/>
            </a:pPr>
            <a:r>
              <a:rPr lang="en-US" sz="1200" b="1" dirty="0" err="1">
                <a:latin typeface="+mn-lt"/>
                <a:ea typeface="+mn-ea"/>
              </a:rPr>
              <a:t>Infliximab</a:t>
            </a:r>
            <a:r>
              <a:rPr lang="en-US" sz="1200" b="1" dirty="0">
                <a:latin typeface="+mn-lt"/>
                <a:ea typeface="+mn-ea"/>
              </a:rPr>
              <a:t> </a:t>
            </a:r>
          </a:p>
        </p:txBody>
      </p:sp>
      <p:sp>
        <p:nvSpPr>
          <p:cNvPr id="32779" name="TextBox 10"/>
          <p:cNvSpPr txBox="1">
            <a:spLocks noChangeArrowheads="1"/>
          </p:cNvSpPr>
          <p:nvPr/>
        </p:nvSpPr>
        <p:spPr bwMode="auto">
          <a:xfrm>
            <a:off x="152400" y="5888038"/>
            <a:ext cx="1198563" cy="336550"/>
          </a:xfrm>
          <a:prstGeom prst="rect">
            <a:avLst/>
          </a:prstGeom>
          <a:noFill/>
          <a:ln w="9525">
            <a:noFill/>
            <a:miter lim="800000"/>
            <a:headEnd/>
            <a:tailEnd/>
          </a:ln>
        </p:spPr>
        <p:txBody>
          <a:bodyPr wrap="none">
            <a:spAutoFit/>
          </a:bodyPr>
          <a:lstStyle/>
          <a:p>
            <a:r>
              <a:rPr lang="en-US" sz="1600">
                <a:latin typeface="Calibri" charset="0"/>
              </a:rPr>
              <a:t>TNF-driven</a:t>
            </a:r>
          </a:p>
        </p:txBody>
      </p:sp>
      <p:sp>
        <p:nvSpPr>
          <p:cNvPr id="32780" name="TextBox 11"/>
          <p:cNvSpPr txBox="1">
            <a:spLocks noChangeArrowheads="1"/>
          </p:cNvSpPr>
          <p:nvPr/>
        </p:nvSpPr>
        <p:spPr bwMode="auto">
          <a:xfrm>
            <a:off x="2660650" y="5888038"/>
            <a:ext cx="533400" cy="336550"/>
          </a:xfrm>
          <a:prstGeom prst="rect">
            <a:avLst/>
          </a:prstGeom>
          <a:noFill/>
          <a:ln w="9525">
            <a:noFill/>
            <a:miter lim="800000"/>
            <a:headEnd/>
            <a:tailEnd/>
          </a:ln>
        </p:spPr>
        <p:txBody>
          <a:bodyPr wrap="none">
            <a:spAutoFit/>
          </a:bodyPr>
          <a:lstStyle/>
          <a:p>
            <a:r>
              <a:rPr lang="en-US" sz="1600">
                <a:latin typeface="Calibri" charset="0"/>
              </a:rPr>
              <a:t>Yes</a:t>
            </a:r>
          </a:p>
        </p:txBody>
      </p:sp>
      <p:sp>
        <p:nvSpPr>
          <p:cNvPr id="32781" name="TextBox 12"/>
          <p:cNvSpPr txBox="1">
            <a:spLocks noChangeArrowheads="1"/>
          </p:cNvSpPr>
          <p:nvPr/>
        </p:nvSpPr>
        <p:spPr bwMode="auto">
          <a:xfrm>
            <a:off x="5065713" y="5888038"/>
            <a:ext cx="442912" cy="336550"/>
          </a:xfrm>
          <a:prstGeom prst="rect">
            <a:avLst/>
          </a:prstGeom>
          <a:noFill/>
          <a:ln w="9525">
            <a:noFill/>
            <a:miter lim="800000"/>
            <a:headEnd/>
            <a:tailEnd/>
          </a:ln>
        </p:spPr>
        <p:txBody>
          <a:bodyPr wrap="none">
            <a:spAutoFit/>
          </a:bodyPr>
          <a:lstStyle/>
          <a:p>
            <a:r>
              <a:rPr lang="en-US" sz="1600">
                <a:latin typeface="Calibri" charset="0"/>
              </a:rPr>
              <a:t>No</a:t>
            </a:r>
          </a:p>
        </p:txBody>
      </p:sp>
      <p:sp>
        <p:nvSpPr>
          <p:cNvPr id="14" name="TextBox 13"/>
          <p:cNvSpPr txBox="1"/>
          <p:nvPr/>
        </p:nvSpPr>
        <p:spPr>
          <a:xfrm>
            <a:off x="6705600" y="5124450"/>
            <a:ext cx="2133600" cy="1060450"/>
          </a:xfrm>
          <a:prstGeom prst="round2DiagRect">
            <a:avLst/>
          </a:prstGeom>
          <a:solidFill>
            <a:schemeClr val="bg1"/>
          </a:solidFill>
          <a:ln>
            <a:solidFill>
              <a:srgbClr val="D8EEC0"/>
            </a:solidFill>
          </a:ln>
        </p:spPr>
        <p:txBody>
          <a:bodyPr>
            <a:spAutoFit/>
          </a:bodyPr>
          <a:lstStyle/>
          <a:p>
            <a:pPr marL="228600" lvl="2" indent="-228600">
              <a:lnSpc>
                <a:spcPct val="80000"/>
              </a:lnSpc>
              <a:buFont typeface="Arial" charset="0"/>
              <a:buChar char="•"/>
              <a:defRPr/>
            </a:pPr>
            <a:r>
              <a:rPr lang="en-US" sz="1400" dirty="0" err="1">
                <a:latin typeface="Calibri" pitchFamily="34" charset="0"/>
                <a:ea typeface="Geneva" charset="-128"/>
              </a:rPr>
              <a:t>Selventa</a:t>
            </a:r>
            <a:r>
              <a:rPr lang="en-US" sz="1400" dirty="0">
                <a:latin typeface="Calibri" pitchFamily="34" charset="0"/>
                <a:ea typeface="Geneva" charset="-128"/>
              </a:rPr>
              <a:t> identified potential targets that can drive UC in non-responding population</a:t>
            </a:r>
          </a:p>
        </p:txBody>
      </p:sp>
      <p:cxnSp>
        <p:nvCxnSpPr>
          <p:cNvPr id="16" name="Straight Arrow Connector 15"/>
          <p:cNvCxnSpPr>
            <a:cxnSpLocks noChangeShapeType="1"/>
          </p:cNvCxnSpPr>
          <p:nvPr/>
        </p:nvCxnSpPr>
        <p:spPr bwMode="auto">
          <a:xfrm rot="5400000">
            <a:off x="3711575" y="4591050"/>
            <a:ext cx="304800" cy="304800"/>
          </a:xfrm>
          <a:prstGeom prst="straightConnector1">
            <a:avLst/>
          </a:prstGeom>
          <a:noFill/>
          <a:ln w="57150">
            <a:solidFill>
              <a:srgbClr val="92D050"/>
            </a:solidFill>
            <a:round/>
            <a:headEnd/>
            <a:tailEnd type="triangle" w="med" len="med"/>
          </a:ln>
          <a:effectLst>
            <a:outerShdw dist="20000" dir="5400000" rotWithShape="0">
              <a:srgbClr val="808080">
                <a:alpha val="37999"/>
              </a:srgbClr>
            </a:outerShdw>
          </a:effectLst>
        </p:spPr>
      </p:cxnSp>
      <p:cxnSp>
        <p:nvCxnSpPr>
          <p:cNvPr id="17" name="Straight Arrow Connector 16"/>
          <p:cNvCxnSpPr>
            <a:cxnSpLocks noChangeShapeType="1"/>
          </p:cNvCxnSpPr>
          <p:nvPr/>
        </p:nvCxnSpPr>
        <p:spPr bwMode="auto">
          <a:xfrm rot="16200000" flipH="1">
            <a:off x="4168775" y="4591050"/>
            <a:ext cx="304800" cy="304800"/>
          </a:xfrm>
          <a:prstGeom prst="straightConnector1">
            <a:avLst/>
          </a:prstGeom>
          <a:noFill/>
          <a:ln w="57150">
            <a:solidFill>
              <a:srgbClr val="FCE4F7"/>
            </a:solidFill>
            <a:round/>
            <a:headEnd/>
            <a:tailEnd type="triangle" w="med" len="med"/>
          </a:ln>
          <a:effectLst>
            <a:outerShdw dist="20000" dir="5400000" rotWithShape="0">
              <a:srgbClr val="808080">
                <a:alpha val="37999"/>
              </a:srgbClr>
            </a:outerShdw>
          </a:effectLst>
        </p:spPr>
      </p:cxnSp>
      <p:sp>
        <p:nvSpPr>
          <p:cNvPr id="19" name="Rounded Rectangle 18"/>
          <p:cNvSpPr>
            <a:spLocks noChangeArrowheads="1"/>
          </p:cNvSpPr>
          <p:nvPr/>
        </p:nvSpPr>
        <p:spPr bwMode="auto">
          <a:xfrm>
            <a:off x="1978025" y="4924425"/>
            <a:ext cx="1828800" cy="1390650"/>
          </a:xfrm>
          <a:prstGeom prst="roundRect">
            <a:avLst>
              <a:gd name="adj" fmla="val 9523"/>
            </a:avLst>
          </a:prstGeom>
          <a:noFill/>
          <a:ln w="9525">
            <a:solidFill>
              <a:srgbClr val="92D050"/>
            </a:solidFill>
            <a:round/>
            <a:headEnd/>
            <a:tailEnd/>
          </a:ln>
          <a:effectLst>
            <a:outerShdw dist="23000" dir="5400000" rotWithShape="0">
              <a:srgbClr val="808080">
                <a:alpha val="34998"/>
              </a:srgbClr>
            </a:outerShdw>
          </a:effectLst>
        </p:spPr>
        <p:txBody>
          <a:bodyPr anchor="ctr"/>
          <a:lstStyle/>
          <a:p>
            <a:pPr>
              <a:defRPr/>
            </a:pPr>
            <a:endParaRPr lang="en-US" sz="1600">
              <a:solidFill>
                <a:srgbClr val="FFFFFF"/>
              </a:solidFill>
              <a:latin typeface="Calibri" pitchFamily="34" charset="0"/>
              <a:ea typeface="Geneva" charset="-128"/>
            </a:endParaRPr>
          </a:p>
        </p:txBody>
      </p:sp>
      <p:sp>
        <p:nvSpPr>
          <p:cNvPr id="20" name="Rounded Rectangle 19"/>
          <p:cNvSpPr>
            <a:spLocks noChangeArrowheads="1"/>
          </p:cNvSpPr>
          <p:nvPr/>
        </p:nvSpPr>
        <p:spPr bwMode="auto">
          <a:xfrm>
            <a:off x="4368800" y="4933950"/>
            <a:ext cx="1828800" cy="1390650"/>
          </a:xfrm>
          <a:prstGeom prst="roundRect">
            <a:avLst>
              <a:gd name="adj" fmla="val 9523"/>
            </a:avLst>
          </a:prstGeom>
          <a:noFill/>
          <a:ln w="9525">
            <a:solidFill>
              <a:srgbClr val="FCE4F7"/>
            </a:solidFill>
            <a:round/>
            <a:headEnd/>
            <a:tailEnd/>
          </a:ln>
          <a:effectLst>
            <a:outerShdw dist="23000" dir="5400000" rotWithShape="0">
              <a:srgbClr val="808080">
                <a:alpha val="34998"/>
              </a:srgbClr>
            </a:outerShdw>
          </a:effectLst>
        </p:spPr>
        <p:txBody>
          <a:bodyPr anchor="ctr"/>
          <a:lstStyle/>
          <a:p>
            <a:pPr>
              <a:defRPr/>
            </a:pPr>
            <a:endParaRPr lang="en-US" sz="1600">
              <a:solidFill>
                <a:srgbClr val="FFFFFF"/>
              </a:solidFill>
              <a:latin typeface="Calibri" pitchFamily="34" charset="0"/>
              <a:ea typeface="Geneva" charset="-128"/>
            </a:endParaRPr>
          </a:p>
        </p:txBody>
      </p:sp>
      <p:sp>
        <p:nvSpPr>
          <p:cNvPr id="21" name="Oval 20"/>
          <p:cNvSpPr/>
          <p:nvPr/>
        </p:nvSpPr>
        <p:spPr>
          <a:xfrm>
            <a:off x="2971800" y="3886200"/>
            <a:ext cx="2209800" cy="838200"/>
          </a:xfrm>
          <a:prstGeom prst="ellipse">
            <a:avLst/>
          </a:prstGeom>
          <a:solidFill>
            <a:srgbClr val="ECF0F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i="1">
                <a:solidFill>
                  <a:schemeClr val="tx1"/>
                </a:solidFill>
              </a:rPr>
              <a:t>Heterogeneous Group of UC Patients</a:t>
            </a:r>
          </a:p>
        </p:txBody>
      </p:sp>
      <p:sp>
        <p:nvSpPr>
          <p:cNvPr id="25" name="Down Arrow 24"/>
          <p:cNvSpPr>
            <a:spLocks noChangeArrowheads="1"/>
          </p:cNvSpPr>
          <p:nvPr/>
        </p:nvSpPr>
        <p:spPr bwMode="auto">
          <a:xfrm rot="-5400000">
            <a:off x="6286500" y="5829300"/>
            <a:ext cx="381000" cy="457200"/>
          </a:xfrm>
          <a:prstGeom prst="downArrow">
            <a:avLst>
              <a:gd name="adj1" fmla="val 50000"/>
              <a:gd name="adj2" fmla="val 50000"/>
            </a:avLst>
          </a:prstGeom>
          <a:gradFill rotWithShape="1">
            <a:gsLst>
              <a:gs pos="0">
                <a:srgbClr val="FEE2F8"/>
              </a:gs>
              <a:gs pos="50000">
                <a:srgbClr val="D5BED0"/>
              </a:gs>
              <a:gs pos="66000">
                <a:srgbClr val="D8EEC0"/>
              </a:gs>
              <a:gs pos="100000">
                <a:srgbClr val="D8EEC0"/>
              </a:gs>
            </a:gsLst>
            <a:lin ang="5400000" scaled="1"/>
          </a:gradFill>
          <a:ln w="9525">
            <a:solidFill>
              <a:srgbClr val="FCE4F7"/>
            </a:solidFill>
            <a:miter lim="800000"/>
            <a:headEnd/>
            <a:tailEnd/>
          </a:ln>
          <a:effectLst>
            <a:outerShdw dist="23000" dir="5400000" rotWithShape="0">
              <a:srgbClr val="808080">
                <a:alpha val="34998"/>
              </a:srgbClr>
            </a:outerShdw>
          </a:effectLst>
        </p:spPr>
        <p:txBody>
          <a:bodyPr anchor="ctr"/>
          <a:lstStyle/>
          <a:p>
            <a:pPr>
              <a:defRPr/>
            </a:pPr>
            <a:endParaRPr lang="en-US" sz="1600">
              <a:solidFill>
                <a:srgbClr val="FFFFFF"/>
              </a:solidFill>
              <a:latin typeface="Calibri" pitchFamily="34" charset="0"/>
              <a:ea typeface="Geneva" charset="-128"/>
            </a:endParaRPr>
          </a:p>
        </p:txBody>
      </p:sp>
      <p:sp>
        <p:nvSpPr>
          <p:cNvPr id="32791" name="TextBox 25"/>
          <p:cNvSpPr txBox="1">
            <a:spLocks noChangeArrowheads="1"/>
          </p:cNvSpPr>
          <p:nvPr/>
        </p:nvSpPr>
        <p:spPr bwMode="auto">
          <a:xfrm>
            <a:off x="2733675" y="4552950"/>
            <a:ext cx="304800" cy="457200"/>
          </a:xfrm>
          <a:prstGeom prst="rect">
            <a:avLst/>
          </a:prstGeom>
          <a:noFill/>
          <a:ln w="9525">
            <a:noFill/>
            <a:miter lim="800000"/>
            <a:headEnd/>
            <a:tailEnd/>
          </a:ln>
        </p:spPr>
        <p:txBody>
          <a:bodyPr>
            <a:spAutoFit/>
          </a:bodyPr>
          <a:lstStyle/>
          <a:p>
            <a:r>
              <a:rPr lang="en-US" sz="2400" b="1">
                <a:solidFill>
                  <a:srgbClr val="00B050"/>
                </a:solidFill>
                <a:latin typeface="Calibri" charset="0"/>
                <a:sym typeface="Wingdings" charset="2"/>
              </a:rPr>
              <a:t></a:t>
            </a:r>
            <a:endParaRPr lang="en-US" sz="2400" b="1">
              <a:solidFill>
                <a:srgbClr val="00B050"/>
              </a:solidFill>
              <a:latin typeface="Calibri" charset="0"/>
            </a:endParaRPr>
          </a:p>
        </p:txBody>
      </p:sp>
      <p:sp>
        <p:nvSpPr>
          <p:cNvPr id="32792" name="Slide Number Placeholder 122"/>
          <p:cNvSpPr>
            <a:spLocks noGrp="1"/>
          </p:cNvSpPr>
          <p:nvPr>
            <p:ph type="sldNum" sz="quarter" idx="10"/>
          </p:nvPr>
        </p:nvSpPr>
        <p:spPr bwMode="auto">
          <a:xfrm>
            <a:off x="8582025" y="6673850"/>
            <a:ext cx="396875" cy="214313"/>
          </a:xfrm>
          <a:noFill/>
          <a:ln>
            <a:miter lim="800000"/>
            <a:headEnd/>
            <a:tailEnd/>
          </a:ln>
        </p:spPr>
        <p:txBody>
          <a:bodyPr/>
          <a:lstStyle/>
          <a:p>
            <a:fld id="{F753AC32-7FA8-491F-845D-8F76B6BE3878}" type="slidenum">
              <a:rPr lang="en-US"/>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733800" y="1219200"/>
            <a:ext cx="5410200" cy="5257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69" name="Title 1"/>
          <p:cNvSpPr>
            <a:spLocks noGrp="1"/>
          </p:cNvSpPr>
          <p:nvPr>
            <p:ph type="title"/>
          </p:nvPr>
        </p:nvSpPr>
        <p:spPr>
          <a:xfrm>
            <a:off x="379413" y="157163"/>
            <a:ext cx="8796337" cy="1143000"/>
          </a:xfrm>
        </p:spPr>
        <p:txBody>
          <a:bodyPr/>
          <a:lstStyle/>
          <a:p>
            <a:r>
              <a:rPr lang="en-US" sz="2800" smtClean="0">
                <a:ea typeface="Geneva" charset="0"/>
                <a:cs typeface="Geneva" charset="0"/>
              </a:rPr>
              <a:t>Knowledge Encoded in BEL Is a Substrate for RCR and Identifies Mechanistic Causes of the Data </a:t>
            </a:r>
            <a:br>
              <a:rPr lang="en-US" sz="2800" smtClean="0">
                <a:ea typeface="Geneva" charset="0"/>
                <a:cs typeface="Geneva" charset="0"/>
              </a:rPr>
            </a:br>
            <a:r>
              <a:rPr lang="en-US" sz="2000" smtClean="0">
                <a:ea typeface="Geneva" charset="0"/>
                <a:cs typeface="Geneva" charset="0"/>
              </a:rPr>
              <a:t>(e.g. </a:t>
            </a:r>
            <a:r>
              <a:rPr lang="en-US" sz="2000" i="1" smtClean="0">
                <a:ea typeface="Geneva" charset="0"/>
                <a:cs typeface="Geneva" charset="0"/>
              </a:rPr>
              <a:t>Increase in TNF)</a:t>
            </a:r>
            <a:endParaRPr lang="en-US" sz="2000" smtClean="0">
              <a:ea typeface="Geneva" charset="0"/>
              <a:cs typeface="Geneva" charset="0"/>
            </a:endParaRPr>
          </a:p>
        </p:txBody>
      </p:sp>
      <p:sp>
        <p:nvSpPr>
          <p:cNvPr id="6" name="Rounded Rectangle 5"/>
          <p:cNvSpPr/>
          <p:nvPr/>
        </p:nvSpPr>
        <p:spPr>
          <a:xfrm>
            <a:off x="109670" y="4710308"/>
            <a:ext cx="3276600" cy="1834345"/>
          </a:xfrm>
          <a:prstGeom prst="roundRect">
            <a:avLst/>
          </a:prstGeom>
          <a:solidFill>
            <a:schemeClr val="bg2">
              <a:lumMod val="20000"/>
              <a:lumOff val="80000"/>
            </a:schemeClr>
          </a:solidFill>
          <a:ln>
            <a:solidFill>
              <a:schemeClr val="bg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ounded Rectangle 6"/>
          <p:cNvSpPr>
            <a:spLocks noChangeArrowheads="1"/>
          </p:cNvSpPr>
          <p:nvPr/>
        </p:nvSpPr>
        <p:spPr bwMode="auto">
          <a:xfrm>
            <a:off x="177800" y="4786313"/>
            <a:ext cx="3124200" cy="1641475"/>
          </a:xfrm>
          <a:prstGeom prst="roundRect">
            <a:avLst>
              <a:gd name="adj" fmla="val 16667"/>
            </a:avLst>
          </a:prstGeom>
          <a:solidFill>
            <a:schemeClr val="bg1"/>
          </a:solidFill>
          <a:ln w="9525">
            <a:solidFill>
              <a:srgbClr val="C4BD97"/>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8" name="Picture 7"/>
          <p:cNvPicPr>
            <a:picLocks noChangeAspect="1" noChangeArrowheads="1"/>
          </p:cNvPicPr>
          <p:nvPr/>
        </p:nvPicPr>
        <p:blipFill>
          <a:blip r:embed="rId2" cstate="print"/>
          <a:srcRect/>
          <a:stretch>
            <a:fillRect/>
          </a:stretch>
        </p:blipFill>
        <p:spPr bwMode="auto">
          <a:xfrm rot="4463937">
            <a:off x="599004" y="4632478"/>
            <a:ext cx="2399922" cy="1806188"/>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9878403" lon="4334166" rev="21591142"/>
            </a:camera>
            <a:lightRig rig="threePt" dir="t">
              <a:rot lat="0" lon="0" rev="0"/>
            </a:lightRig>
          </a:scene3d>
          <a:sp3d extrusionH="38100" prstMaterial="clear">
            <a:bevelT w="260350" h="50800" prst="softRound"/>
            <a:bevelB h="6350" prst="softRound"/>
          </a:sp3d>
        </p:spPr>
      </p:pic>
      <p:pic>
        <p:nvPicPr>
          <p:cNvPr id="9" name="Picture 2"/>
          <p:cNvPicPr>
            <a:picLocks noChangeAspect="1" noChangeArrowheads="1"/>
          </p:cNvPicPr>
          <p:nvPr/>
        </p:nvPicPr>
        <p:blipFill>
          <a:blip r:embed="rId3"/>
          <a:srcRect/>
          <a:stretch>
            <a:fillRect/>
          </a:stretch>
        </p:blipFill>
        <p:spPr bwMode="auto">
          <a:xfrm>
            <a:off x="744908" y="4218925"/>
            <a:ext cx="1937828" cy="1898046"/>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8496837" lon="17525251" rev="4500000"/>
            </a:camera>
            <a:lightRig rig="threePt" dir="t">
              <a:rot lat="0" lon="0" rev="0"/>
            </a:lightRig>
          </a:scene3d>
          <a:sp3d extrusionH="38100" prstMaterial="clear">
            <a:bevelT w="260350" h="50800" prst="softRound"/>
            <a:bevelB h="6350" prst="softRound"/>
          </a:sp3d>
        </p:spPr>
      </p:pic>
      <p:sp>
        <p:nvSpPr>
          <p:cNvPr id="10" name="Rounded Rectangle 9"/>
          <p:cNvSpPr/>
          <p:nvPr/>
        </p:nvSpPr>
        <p:spPr>
          <a:xfrm>
            <a:off x="330200" y="6037263"/>
            <a:ext cx="2895600" cy="381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a:solidFill>
                  <a:schemeClr val="tx1"/>
                </a:solidFill>
                <a:ea typeface="ＭＳ Ｐゴシック" charset="-128"/>
              </a:rPr>
              <a:t>Differentially expressed genes</a:t>
            </a:r>
          </a:p>
        </p:txBody>
      </p:sp>
      <p:sp>
        <p:nvSpPr>
          <p:cNvPr id="11" name="Rounded Rectangle 10"/>
          <p:cNvSpPr/>
          <p:nvPr/>
        </p:nvSpPr>
        <p:spPr>
          <a:xfrm>
            <a:off x="1793875" y="4237038"/>
            <a:ext cx="1558925" cy="4651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i="1">
                <a:solidFill>
                  <a:srgbClr val="000099"/>
                </a:solidFill>
                <a:ea typeface="ＭＳ Ｐゴシック" charset="-128"/>
              </a:rPr>
              <a:t>Reverse Causal Reasoning</a:t>
            </a:r>
          </a:p>
        </p:txBody>
      </p:sp>
      <p:sp>
        <p:nvSpPr>
          <p:cNvPr id="14" name="Right Arrow 13"/>
          <p:cNvSpPr/>
          <p:nvPr/>
        </p:nvSpPr>
        <p:spPr>
          <a:xfrm rot="16200000">
            <a:off x="1411760" y="4317662"/>
            <a:ext cx="596221" cy="342900"/>
          </a:xfrm>
          <a:prstGeom prst="rightArrow">
            <a:avLst/>
          </a:prstGeom>
          <a:solidFill>
            <a:srgbClr val="A3C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4"/>
          <p:cNvGrpSpPr>
            <a:grpSpLocks/>
          </p:cNvGrpSpPr>
          <p:nvPr/>
        </p:nvGrpSpPr>
        <p:grpSpPr bwMode="auto">
          <a:xfrm>
            <a:off x="346075" y="3065463"/>
            <a:ext cx="2770188" cy="1176337"/>
            <a:chOff x="2514600" y="2209800"/>
            <a:chExt cx="2209800" cy="704320"/>
          </a:xfrm>
        </p:grpSpPr>
        <p:pic>
          <p:nvPicPr>
            <p:cNvPr id="36932" name="Picture 2"/>
            <p:cNvPicPr>
              <a:picLocks noChangeAspect="1" noChangeArrowheads="1"/>
            </p:cNvPicPr>
            <p:nvPr/>
          </p:nvPicPr>
          <p:blipFill>
            <a:blip r:embed="rId4"/>
            <a:srcRect/>
            <a:stretch>
              <a:fillRect/>
            </a:stretch>
          </p:blipFill>
          <p:spPr bwMode="auto">
            <a:xfrm>
              <a:off x="2514600" y="2303740"/>
              <a:ext cx="2204972" cy="537720"/>
            </a:xfrm>
            <a:prstGeom prst="rect">
              <a:avLst/>
            </a:prstGeom>
            <a:noFill/>
            <a:ln w="9525">
              <a:noFill/>
              <a:miter lim="800000"/>
              <a:headEnd/>
              <a:tailEnd/>
            </a:ln>
          </p:spPr>
        </p:pic>
        <p:sp>
          <p:nvSpPr>
            <p:cNvPr id="17" name="AutoShape 3"/>
            <p:cNvSpPr>
              <a:spLocks noChangeArrowheads="1"/>
            </p:cNvSpPr>
            <p:nvPr/>
          </p:nvSpPr>
          <p:spPr bwMode="auto">
            <a:xfrm>
              <a:off x="2514600" y="2209800"/>
              <a:ext cx="2209800" cy="704320"/>
            </a:xfrm>
            <a:prstGeom prst="can">
              <a:avLst>
                <a:gd name="adj" fmla="val 28342"/>
              </a:avLst>
            </a:prstGeom>
            <a:solidFill>
              <a:schemeClr val="bg1">
                <a:alpha val="25000"/>
              </a:schemeClr>
            </a:solidFill>
            <a:ln w="9525">
              <a:solidFill>
                <a:schemeClr val="tx1">
                  <a:lumMod val="75000"/>
                  <a:lumOff val="25000"/>
                </a:schemeClr>
              </a:solidFill>
              <a:round/>
              <a:headEnd/>
              <a:tailEnd/>
            </a:ln>
            <a:effectLst/>
            <a:scene3d>
              <a:camera prst="perspectiveFront"/>
              <a:lightRig rig="threePt" dir="t"/>
            </a:scene3d>
          </p:spPr>
          <p:txBody>
            <a:bodyPr wrap="none" anchor="ctr"/>
            <a:lstStyle/>
            <a:p>
              <a:pPr algn="ctr">
                <a:defRPr/>
              </a:pPr>
              <a:r>
                <a:rPr lang="en-US" sz="1400" b="1" dirty="0">
                  <a:latin typeface="+mn-lt"/>
                  <a:ea typeface="+mn-ea"/>
                </a:rPr>
                <a:t>Knowledgebase</a:t>
              </a:r>
            </a:p>
            <a:p>
              <a:pPr algn="ctr">
                <a:defRPr/>
              </a:pPr>
              <a:r>
                <a:rPr lang="en-US" sz="1100" i="1" dirty="0">
                  <a:latin typeface="+mn-lt"/>
                  <a:ea typeface="+mn-ea"/>
                </a:rPr>
                <a:t>A collection of cause-and-effect relationships</a:t>
              </a:r>
            </a:p>
          </p:txBody>
        </p:sp>
      </p:grpSp>
      <p:sp>
        <p:nvSpPr>
          <p:cNvPr id="18" name="Rounded Rectangle 17"/>
          <p:cNvSpPr/>
          <p:nvPr/>
        </p:nvSpPr>
        <p:spPr>
          <a:xfrm>
            <a:off x="193675" y="1447800"/>
            <a:ext cx="3032125" cy="914400"/>
          </a:xfrm>
          <a:prstGeom prst="roundRect">
            <a:avLst/>
          </a:prstGeom>
          <a:noFill/>
          <a:ln w="19050">
            <a:solidFill>
              <a:srgbClr val="00009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i="1">
                <a:solidFill>
                  <a:srgbClr val="000099"/>
                </a:solidFill>
                <a:ea typeface="ＭＳ Ｐゴシック" charset="-128"/>
              </a:rPr>
              <a:t>Identification of mechanistic causes leading to differential gene expression changes</a:t>
            </a:r>
          </a:p>
        </p:txBody>
      </p:sp>
      <p:sp>
        <p:nvSpPr>
          <p:cNvPr id="20" name="Right Arrow 19"/>
          <p:cNvSpPr/>
          <p:nvPr/>
        </p:nvSpPr>
        <p:spPr>
          <a:xfrm rot="16200000">
            <a:off x="1290771" y="2609850"/>
            <a:ext cx="838200" cy="342900"/>
          </a:xfrm>
          <a:prstGeom prst="rightArrow">
            <a:avLst/>
          </a:prstGeom>
          <a:solidFill>
            <a:srgbClr val="A3C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ounded Rectangle 23"/>
          <p:cNvSpPr>
            <a:spLocks noChangeArrowheads="1"/>
          </p:cNvSpPr>
          <p:nvPr/>
        </p:nvSpPr>
        <p:spPr bwMode="auto">
          <a:xfrm>
            <a:off x="3962400" y="3937000"/>
            <a:ext cx="1219200" cy="342900"/>
          </a:xfrm>
          <a:prstGeom prst="roundRect">
            <a:avLst>
              <a:gd name="adj" fmla="val 16667"/>
            </a:avLst>
          </a:prstGeom>
          <a:solidFill>
            <a:srgbClr val="F2F2F2"/>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rPr>
              <a:t>exp(IL8)</a:t>
            </a:r>
          </a:p>
        </p:txBody>
      </p:sp>
      <p:sp>
        <p:nvSpPr>
          <p:cNvPr id="28" name="Rounded Rectangle 27"/>
          <p:cNvSpPr>
            <a:spLocks noChangeArrowheads="1"/>
          </p:cNvSpPr>
          <p:nvPr/>
        </p:nvSpPr>
        <p:spPr bwMode="auto">
          <a:xfrm>
            <a:off x="5257800" y="3937000"/>
            <a:ext cx="838200" cy="342900"/>
          </a:xfrm>
          <a:prstGeom prst="roundRect">
            <a:avLst>
              <a:gd name="adj" fmla="val 16667"/>
            </a:avLst>
          </a:prstGeom>
          <a:solidFill>
            <a:srgbClr val="F2F2F2"/>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rPr>
              <a:t>exp(TNF)</a:t>
            </a:r>
          </a:p>
        </p:txBody>
      </p:sp>
      <p:sp>
        <p:nvSpPr>
          <p:cNvPr id="30" name="Rounded Rectangle 29"/>
          <p:cNvSpPr>
            <a:spLocks noChangeArrowheads="1"/>
          </p:cNvSpPr>
          <p:nvPr/>
        </p:nvSpPr>
        <p:spPr bwMode="auto">
          <a:xfrm>
            <a:off x="6142038" y="3937000"/>
            <a:ext cx="1047750" cy="342900"/>
          </a:xfrm>
          <a:prstGeom prst="roundRect">
            <a:avLst>
              <a:gd name="adj" fmla="val 16667"/>
            </a:avLst>
          </a:prstGeom>
          <a:solidFill>
            <a:srgbClr val="F2F2F2"/>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rPr>
              <a:t>exp(ANKH)</a:t>
            </a:r>
          </a:p>
        </p:txBody>
      </p:sp>
      <p:sp>
        <p:nvSpPr>
          <p:cNvPr id="31" name="Rounded Rectangle 30"/>
          <p:cNvSpPr>
            <a:spLocks noChangeArrowheads="1"/>
          </p:cNvSpPr>
          <p:nvPr/>
        </p:nvSpPr>
        <p:spPr bwMode="auto">
          <a:xfrm>
            <a:off x="7239000" y="3937000"/>
            <a:ext cx="838200" cy="342900"/>
          </a:xfrm>
          <a:prstGeom prst="roundRect">
            <a:avLst>
              <a:gd name="adj" fmla="val 16667"/>
            </a:avLst>
          </a:prstGeom>
          <a:solidFill>
            <a:srgbClr val="F2F2F2"/>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a:latin typeface="+mn-lt"/>
              </a:rPr>
              <a:t>exp(S)</a:t>
            </a:r>
          </a:p>
        </p:txBody>
      </p:sp>
      <p:sp>
        <p:nvSpPr>
          <p:cNvPr id="32" name="Rounded Rectangle 31"/>
          <p:cNvSpPr>
            <a:spLocks noChangeArrowheads="1"/>
          </p:cNvSpPr>
          <p:nvPr/>
        </p:nvSpPr>
        <p:spPr bwMode="auto">
          <a:xfrm>
            <a:off x="8153400" y="3937000"/>
            <a:ext cx="838200" cy="342900"/>
          </a:xfrm>
          <a:prstGeom prst="roundRect">
            <a:avLst>
              <a:gd name="adj" fmla="val 16667"/>
            </a:avLst>
          </a:prstGeom>
          <a:solidFill>
            <a:srgbClr val="F2F2F2"/>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a:latin typeface="+mn-lt"/>
              </a:rPr>
              <a:t>exp(T)</a:t>
            </a:r>
          </a:p>
        </p:txBody>
      </p:sp>
      <p:sp>
        <p:nvSpPr>
          <p:cNvPr id="33" name="Rounded Rectangle 32"/>
          <p:cNvSpPr>
            <a:spLocks noChangeArrowheads="1"/>
          </p:cNvSpPr>
          <p:nvPr/>
        </p:nvSpPr>
        <p:spPr bwMode="auto">
          <a:xfrm>
            <a:off x="4851400" y="5299075"/>
            <a:ext cx="1219200" cy="342900"/>
          </a:xfrm>
          <a:prstGeom prst="roundRect">
            <a:avLst>
              <a:gd name="adj" fmla="val 16667"/>
            </a:avLst>
          </a:prstGeom>
          <a:solidFill>
            <a:srgbClr val="760000"/>
          </a:solidFill>
          <a:ln w="9525">
            <a:solidFill>
              <a:srgbClr val="953735"/>
            </a:solidFill>
            <a:round/>
            <a:headEnd/>
            <a:tailEnd/>
          </a:ln>
          <a:effectLst>
            <a:outerShdw blurRad="63500" dist="23000" dir="5400000" rotWithShape="0">
              <a:srgbClr val="000000">
                <a:alpha val="34998"/>
              </a:srgbClr>
            </a:outerShdw>
          </a:effectLst>
        </p:spPr>
        <p:txBody>
          <a:bodyPr anchor="ctr"/>
          <a:lstStyle/>
          <a:p>
            <a:pPr algn="ctr">
              <a:defRPr/>
            </a:pPr>
            <a:r>
              <a:rPr lang="en-US" sz="1200" dirty="0">
                <a:solidFill>
                  <a:schemeClr val="bg1"/>
                </a:solidFill>
                <a:latin typeface="+mn-lt"/>
                <a:sym typeface="Wingdings 3" charset="2"/>
              </a:rPr>
              <a:t> </a:t>
            </a:r>
            <a:r>
              <a:rPr lang="en-US" sz="1200" dirty="0">
                <a:solidFill>
                  <a:schemeClr val="bg1"/>
                </a:solidFill>
                <a:latin typeface="+mn-lt"/>
              </a:rPr>
              <a:t>exp(IL8)</a:t>
            </a:r>
          </a:p>
        </p:txBody>
      </p:sp>
      <p:sp>
        <p:nvSpPr>
          <p:cNvPr id="34" name="Rounded Rectangle 33"/>
          <p:cNvSpPr>
            <a:spLocks noChangeArrowheads="1"/>
          </p:cNvSpPr>
          <p:nvPr/>
        </p:nvSpPr>
        <p:spPr bwMode="auto">
          <a:xfrm>
            <a:off x="6223000" y="5527675"/>
            <a:ext cx="825500" cy="342900"/>
          </a:xfrm>
          <a:prstGeom prst="roundRect">
            <a:avLst>
              <a:gd name="adj" fmla="val 16667"/>
            </a:avLst>
          </a:prstGeom>
          <a:solidFill>
            <a:srgbClr val="F2F2F2"/>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rPr>
              <a:t>exp(TNF)</a:t>
            </a:r>
          </a:p>
        </p:txBody>
      </p:sp>
      <p:sp>
        <p:nvSpPr>
          <p:cNvPr id="35" name="Rounded Rectangle 34"/>
          <p:cNvSpPr>
            <a:spLocks noChangeArrowheads="1"/>
          </p:cNvSpPr>
          <p:nvPr/>
        </p:nvSpPr>
        <p:spPr bwMode="auto">
          <a:xfrm>
            <a:off x="7239000" y="5299075"/>
            <a:ext cx="1143000" cy="342900"/>
          </a:xfrm>
          <a:prstGeom prst="roundRect">
            <a:avLst>
              <a:gd name="adj" fmla="val 16667"/>
            </a:avLst>
          </a:prstGeom>
          <a:solidFill>
            <a:srgbClr val="77933C"/>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solidFill>
                  <a:schemeClr val="bg1"/>
                </a:solidFill>
                <a:latin typeface="+mn-lt"/>
                <a:sym typeface="Wingdings 3" charset="2"/>
              </a:rPr>
              <a:t> </a:t>
            </a:r>
            <a:r>
              <a:rPr lang="en-US" sz="1200" dirty="0">
                <a:solidFill>
                  <a:schemeClr val="bg1"/>
                </a:solidFill>
                <a:latin typeface="+mn-lt"/>
              </a:rPr>
              <a:t>exp(ANKH)</a:t>
            </a:r>
          </a:p>
        </p:txBody>
      </p:sp>
      <p:sp>
        <p:nvSpPr>
          <p:cNvPr id="36" name="Rounded Rectangle 35"/>
          <p:cNvSpPr>
            <a:spLocks noChangeArrowheads="1"/>
          </p:cNvSpPr>
          <p:nvPr/>
        </p:nvSpPr>
        <p:spPr bwMode="auto">
          <a:xfrm>
            <a:off x="5080000" y="5680075"/>
            <a:ext cx="838200" cy="342900"/>
          </a:xfrm>
          <a:prstGeom prst="roundRect">
            <a:avLst>
              <a:gd name="adj" fmla="val 16667"/>
            </a:avLst>
          </a:prstGeom>
          <a:solidFill>
            <a:srgbClr val="D99694"/>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a:solidFill>
                  <a:schemeClr val="bg1"/>
                </a:solidFill>
                <a:latin typeface="+mn-lt"/>
                <a:sym typeface="Wingdings 3" charset="2"/>
              </a:rPr>
              <a:t> </a:t>
            </a:r>
            <a:r>
              <a:rPr lang="en-US" sz="1200">
                <a:solidFill>
                  <a:schemeClr val="bg1"/>
                </a:solidFill>
                <a:latin typeface="+mn-lt"/>
              </a:rPr>
              <a:t>exp(S)</a:t>
            </a:r>
          </a:p>
        </p:txBody>
      </p:sp>
      <p:sp>
        <p:nvSpPr>
          <p:cNvPr id="37" name="Rounded Rectangle 36"/>
          <p:cNvSpPr>
            <a:spLocks noChangeArrowheads="1"/>
          </p:cNvSpPr>
          <p:nvPr/>
        </p:nvSpPr>
        <p:spPr bwMode="auto">
          <a:xfrm>
            <a:off x="7366000" y="5680075"/>
            <a:ext cx="838200" cy="342900"/>
          </a:xfrm>
          <a:prstGeom prst="roundRect">
            <a:avLst>
              <a:gd name="adj" fmla="val 16667"/>
            </a:avLst>
          </a:prstGeom>
          <a:solidFill>
            <a:srgbClr val="C3D69B"/>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a:latin typeface="+mn-lt"/>
                <a:sym typeface="Wingdings 3" charset="2"/>
              </a:rPr>
              <a:t> </a:t>
            </a:r>
            <a:r>
              <a:rPr lang="en-US" sz="1200">
                <a:latin typeface="+mn-lt"/>
              </a:rPr>
              <a:t>exp(T)</a:t>
            </a:r>
          </a:p>
        </p:txBody>
      </p:sp>
      <p:sp>
        <p:nvSpPr>
          <p:cNvPr id="38" name="Rounded Rectangle 37"/>
          <p:cNvSpPr/>
          <p:nvPr/>
        </p:nvSpPr>
        <p:spPr>
          <a:xfrm>
            <a:off x="4648200" y="4918075"/>
            <a:ext cx="3810000" cy="14478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9" name="Straight Arrow Connector 38"/>
          <p:cNvCxnSpPr>
            <a:cxnSpLocks noChangeShapeType="1"/>
          </p:cNvCxnSpPr>
          <p:nvPr/>
        </p:nvCxnSpPr>
        <p:spPr bwMode="auto">
          <a:xfrm rot="10800000" flipV="1">
            <a:off x="4876800" y="3352800"/>
            <a:ext cx="1447800" cy="534988"/>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rot="16200000" flipH="1">
            <a:off x="6411912" y="3529013"/>
            <a:ext cx="504825" cy="152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cxnSp>
        <p:nvCxnSpPr>
          <p:cNvPr id="44" name="Straight Arrow Connector 43"/>
          <p:cNvCxnSpPr>
            <a:cxnSpLocks noChangeShapeType="1"/>
          </p:cNvCxnSpPr>
          <p:nvPr/>
        </p:nvCxnSpPr>
        <p:spPr bwMode="auto">
          <a:xfrm rot="10800000" flipV="1">
            <a:off x="5791200" y="3352800"/>
            <a:ext cx="685800" cy="534988"/>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47" name="Straight Arrow Connector 46"/>
          <p:cNvCxnSpPr>
            <a:cxnSpLocks noChangeShapeType="1"/>
          </p:cNvCxnSpPr>
          <p:nvPr/>
        </p:nvCxnSpPr>
        <p:spPr bwMode="auto">
          <a:xfrm>
            <a:off x="6705600" y="3352800"/>
            <a:ext cx="914400" cy="533400"/>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49" name="Straight Arrow Connector 48"/>
          <p:cNvCxnSpPr>
            <a:cxnSpLocks noChangeShapeType="1"/>
          </p:cNvCxnSpPr>
          <p:nvPr/>
        </p:nvCxnSpPr>
        <p:spPr bwMode="auto">
          <a:xfrm>
            <a:off x="6934200" y="3352800"/>
            <a:ext cx="1447800" cy="533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sp>
        <p:nvSpPr>
          <p:cNvPr id="23" name="Rounded Rectangle 22"/>
          <p:cNvSpPr>
            <a:spLocks noChangeArrowheads="1"/>
          </p:cNvSpPr>
          <p:nvPr/>
        </p:nvSpPr>
        <p:spPr bwMode="auto">
          <a:xfrm>
            <a:off x="5995988" y="3041650"/>
            <a:ext cx="1219200" cy="341313"/>
          </a:xfrm>
          <a:prstGeom prst="roundRect">
            <a:avLst>
              <a:gd name="adj" fmla="val 16667"/>
            </a:avLst>
          </a:prstGeom>
          <a:solidFill>
            <a:srgbClr val="F2F2F2"/>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rPr>
              <a:t>TNF</a:t>
            </a:r>
          </a:p>
        </p:txBody>
      </p:sp>
      <p:sp>
        <p:nvSpPr>
          <p:cNvPr id="52" name="Flowchart: Internal Storage 51"/>
          <p:cNvSpPr>
            <a:spLocks noChangeArrowheads="1"/>
          </p:cNvSpPr>
          <p:nvPr/>
        </p:nvSpPr>
        <p:spPr bwMode="auto">
          <a:xfrm>
            <a:off x="5486400" y="3429000"/>
            <a:ext cx="228600" cy="271463"/>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53" name="Flowchart: Internal Storage 52"/>
          <p:cNvSpPr>
            <a:spLocks noChangeArrowheads="1"/>
          </p:cNvSpPr>
          <p:nvPr/>
        </p:nvSpPr>
        <p:spPr bwMode="auto">
          <a:xfrm>
            <a:off x="6096000" y="3505200"/>
            <a:ext cx="228600" cy="271463"/>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54" name="Flowchart: Internal Storage 53"/>
          <p:cNvSpPr>
            <a:spLocks noChangeArrowheads="1"/>
          </p:cNvSpPr>
          <p:nvPr/>
        </p:nvSpPr>
        <p:spPr bwMode="auto">
          <a:xfrm>
            <a:off x="6629400" y="3505200"/>
            <a:ext cx="228600" cy="271463"/>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55" name="Flowchart: Internal Storage 54"/>
          <p:cNvSpPr>
            <a:spLocks noChangeArrowheads="1"/>
          </p:cNvSpPr>
          <p:nvPr/>
        </p:nvSpPr>
        <p:spPr bwMode="auto">
          <a:xfrm>
            <a:off x="7162800" y="3575050"/>
            <a:ext cx="228600" cy="269875"/>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56" name="Flowchart: Internal Storage 55"/>
          <p:cNvSpPr>
            <a:spLocks noChangeArrowheads="1"/>
          </p:cNvSpPr>
          <p:nvPr/>
        </p:nvSpPr>
        <p:spPr bwMode="auto">
          <a:xfrm>
            <a:off x="7762875" y="3463925"/>
            <a:ext cx="228600" cy="269875"/>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58" name="Rounded Rectangle 57"/>
          <p:cNvSpPr>
            <a:spLocks noChangeArrowheads="1"/>
          </p:cNvSpPr>
          <p:nvPr/>
        </p:nvSpPr>
        <p:spPr bwMode="auto">
          <a:xfrm>
            <a:off x="3962400" y="2268538"/>
            <a:ext cx="1219200" cy="341312"/>
          </a:xfrm>
          <a:prstGeom prst="roundRect">
            <a:avLst>
              <a:gd name="adj" fmla="val 16667"/>
            </a:avLst>
          </a:prstGeom>
          <a:solidFill>
            <a:srgbClr val="760000"/>
          </a:solidFill>
          <a:ln w="9525">
            <a:solidFill>
              <a:srgbClr val="953735"/>
            </a:solidFill>
            <a:round/>
            <a:headEnd/>
            <a:tailEnd/>
          </a:ln>
          <a:effectLst>
            <a:outerShdw blurRad="63500" dist="23000" dir="5400000" rotWithShape="0">
              <a:srgbClr val="000000">
                <a:alpha val="34998"/>
              </a:srgbClr>
            </a:outerShdw>
          </a:effectLst>
        </p:spPr>
        <p:txBody>
          <a:bodyPr anchor="ctr"/>
          <a:lstStyle/>
          <a:p>
            <a:pPr algn="ctr">
              <a:defRPr/>
            </a:pPr>
            <a:r>
              <a:rPr lang="en-US" sz="1200" dirty="0">
                <a:solidFill>
                  <a:schemeClr val="bg1"/>
                </a:solidFill>
                <a:latin typeface="+mn-lt"/>
                <a:sym typeface="Wingdings 3" charset="2"/>
              </a:rPr>
              <a:t> </a:t>
            </a:r>
            <a:r>
              <a:rPr lang="en-US" sz="1200" dirty="0">
                <a:solidFill>
                  <a:schemeClr val="bg1"/>
                </a:solidFill>
                <a:latin typeface="+mn-lt"/>
              </a:rPr>
              <a:t>exp(IL8)</a:t>
            </a:r>
          </a:p>
        </p:txBody>
      </p:sp>
      <p:sp>
        <p:nvSpPr>
          <p:cNvPr id="59" name="Rounded Rectangle 58"/>
          <p:cNvSpPr>
            <a:spLocks noChangeArrowheads="1"/>
          </p:cNvSpPr>
          <p:nvPr/>
        </p:nvSpPr>
        <p:spPr bwMode="auto">
          <a:xfrm>
            <a:off x="5202238" y="2268538"/>
            <a:ext cx="877887" cy="341312"/>
          </a:xfrm>
          <a:prstGeom prst="roundRect">
            <a:avLst>
              <a:gd name="adj" fmla="val 16667"/>
            </a:avLst>
          </a:prstGeom>
          <a:solidFill>
            <a:srgbClr val="F2F2F2"/>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rPr>
              <a:t>exp(TNF)</a:t>
            </a:r>
          </a:p>
        </p:txBody>
      </p:sp>
      <p:sp>
        <p:nvSpPr>
          <p:cNvPr id="60" name="Rounded Rectangle 59"/>
          <p:cNvSpPr>
            <a:spLocks noChangeArrowheads="1"/>
          </p:cNvSpPr>
          <p:nvPr/>
        </p:nvSpPr>
        <p:spPr bwMode="auto">
          <a:xfrm>
            <a:off x="6115050" y="2268538"/>
            <a:ext cx="1092200" cy="341312"/>
          </a:xfrm>
          <a:prstGeom prst="roundRect">
            <a:avLst>
              <a:gd name="adj" fmla="val 16667"/>
            </a:avLst>
          </a:prstGeom>
          <a:solidFill>
            <a:srgbClr val="77933C"/>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solidFill>
                  <a:schemeClr val="bg1"/>
                </a:solidFill>
                <a:latin typeface="+mn-lt"/>
                <a:sym typeface="Wingdings 3" charset="2"/>
              </a:rPr>
              <a:t> </a:t>
            </a:r>
            <a:r>
              <a:rPr lang="en-US" sz="1200" dirty="0">
                <a:solidFill>
                  <a:schemeClr val="bg1"/>
                </a:solidFill>
                <a:latin typeface="+mn-lt"/>
              </a:rPr>
              <a:t>exp(ANKH)</a:t>
            </a:r>
          </a:p>
        </p:txBody>
      </p:sp>
      <p:sp>
        <p:nvSpPr>
          <p:cNvPr id="61" name="Rounded Rectangle 60"/>
          <p:cNvSpPr>
            <a:spLocks noChangeArrowheads="1"/>
          </p:cNvSpPr>
          <p:nvPr/>
        </p:nvSpPr>
        <p:spPr bwMode="auto">
          <a:xfrm>
            <a:off x="7239000" y="2268538"/>
            <a:ext cx="838200" cy="341312"/>
          </a:xfrm>
          <a:prstGeom prst="roundRect">
            <a:avLst>
              <a:gd name="adj" fmla="val 16667"/>
            </a:avLst>
          </a:prstGeom>
          <a:solidFill>
            <a:srgbClr val="D99694"/>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a:solidFill>
                  <a:schemeClr val="bg1"/>
                </a:solidFill>
                <a:latin typeface="+mn-lt"/>
                <a:sym typeface="Wingdings 3" charset="2"/>
              </a:rPr>
              <a:t> </a:t>
            </a:r>
            <a:r>
              <a:rPr lang="en-US" sz="1200">
                <a:solidFill>
                  <a:schemeClr val="bg1"/>
                </a:solidFill>
                <a:latin typeface="+mn-lt"/>
              </a:rPr>
              <a:t>exp(S)</a:t>
            </a:r>
          </a:p>
        </p:txBody>
      </p:sp>
      <p:sp>
        <p:nvSpPr>
          <p:cNvPr id="62" name="Rounded Rectangle 61"/>
          <p:cNvSpPr>
            <a:spLocks noChangeArrowheads="1"/>
          </p:cNvSpPr>
          <p:nvPr/>
        </p:nvSpPr>
        <p:spPr bwMode="auto">
          <a:xfrm>
            <a:off x="8153400" y="2268538"/>
            <a:ext cx="838200" cy="341312"/>
          </a:xfrm>
          <a:prstGeom prst="roundRect">
            <a:avLst>
              <a:gd name="adj" fmla="val 16667"/>
            </a:avLst>
          </a:prstGeom>
          <a:solidFill>
            <a:srgbClr val="C3D69B"/>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a:latin typeface="+mn-lt"/>
                <a:sym typeface="Wingdings 3" charset="2"/>
              </a:rPr>
              <a:t> </a:t>
            </a:r>
            <a:r>
              <a:rPr lang="en-US" sz="1200">
                <a:latin typeface="+mn-lt"/>
              </a:rPr>
              <a:t>exp(T)</a:t>
            </a:r>
          </a:p>
        </p:txBody>
      </p:sp>
      <p:cxnSp>
        <p:nvCxnSpPr>
          <p:cNvPr id="63" name="Straight Arrow Connector 62"/>
          <p:cNvCxnSpPr>
            <a:cxnSpLocks noChangeShapeType="1"/>
          </p:cNvCxnSpPr>
          <p:nvPr/>
        </p:nvCxnSpPr>
        <p:spPr bwMode="auto">
          <a:xfrm rot="10800000" flipV="1">
            <a:off x="4876800" y="1684338"/>
            <a:ext cx="1447800" cy="534987"/>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4" name="Straight Arrow Connector 63"/>
          <p:cNvCxnSpPr>
            <a:cxnSpLocks noChangeShapeType="1"/>
          </p:cNvCxnSpPr>
          <p:nvPr/>
        </p:nvCxnSpPr>
        <p:spPr bwMode="auto">
          <a:xfrm rot="16200000" flipH="1">
            <a:off x="6412706" y="1859757"/>
            <a:ext cx="503237" cy="152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cxnSp>
        <p:nvCxnSpPr>
          <p:cNvPr id="65" name="Straight Arrow Connector 64"/>
          <p:cNvCxnSpPr>
            <a:cxnSpLocks noChangeShapeType="1"/>
          </p:cNvCxnSpPr>
          <p:nvPr/>
        </p:nvCxnSpPr>
        <p:spPr bwMode="auto">
          <a:xfrm rot="10800000" flipV="1">
            <a:off x="5791200" y="1684338"/>
            <a:ext cx="685800" cy="534987"/>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6" name="Straight Arrow Connector 65"/>
          <p:cNvCxnSpPr>
            <a:cxnSpLocks noChangeShapeType="1"/>
          </p:cNvCxnSpPr>
          <p:nvPr/>
        </p:nvCxnSpPr>
        <p:spPr bwMode="auto">
          <a:xfrm>
            <a:off x="6705600" y="1684338"/>
            <a:ext cx="914400" cy="533400"/>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7" name="Straight Arrow Connector 66"/>
          <p:cNvCxnSpPr>
            <a:cxnSpLocks noChangeShapeType="1"/>
          </p:cNvCxnSpPr>
          <p:nvPr/>
        </p:nvCxnSpPr>
        <p:spPr bwMode="auto">
          <a:xfrm>
            <a:off x="6934200" y="1684338"/>
            <a:ext cx="1447800" cy="533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sp>
        <p:nvSpPr>
          <p:cNvPr id="68" name="Rounded Rectangle 67"/>
          <p:cNvSpPr>
            <a:spLocks noChangeArrowheads="1"/>
          </p:cNvSpPr>
          <p:nvPr/>
        </p:nvSpPr>
        <p:spPr bwMode="auto">
          <a:xfrm>
            <a:off x="5995988" y="1371600"/>
            <a:ext cx="1219200" cy="341313"/>
          </a:xfrm>
          <a:prstGeom prst="roundRect">
            <a:avLst>
              <a:gd name="adj" fmla="val 16667"/>
            </a:avLst>
          </a:prstGeom>
          <a:solidFill>
            <a:srgbClr val="FFFFDD"/>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sym typeface="Wingdings 3" charset="2"/>
              </a:rPr>
              <a:t> </a:t>
            </a:r>
            <a:r>
              <a:rPr lang="en-US" sz="1200" dirty="0">
                <a:latin typeface="+mn-lt"/>
              </a:rPr>
              <a:t>TNF</a:t>
            </a:r>
          </a:p>
        </p:txBody>
      </p:sp>
      <p:sp>
        <p:nvSpPr>
          <p:cNvPr id="69" name="Flowchart: Internal Storage 68"/>
          <p:cNvSpPr>
            <a:spLocks noChangeArrowheads="1"/>
          </p:cNvSpPr>
          <p:nvPr/>
        </p:nvSpPr>
        <p:spPr bwMode="auto">
          <a:xfrm>
            <a:off x="5486400" y="1760538"/>
            <a:ext cx="228600" cy="271462"/>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70" name="Flowchart: Internal Storage 69"/>
          <p:cNvSpPr>
            <a:spLocks noChangeArrowheads="1"/>
          </p:cNvSpPr>
          <p:nvPr/>
        </p:nvSpPr>
        <p:spPr bwMode="auto">
          <a:xfrm>
            <a:off x="6096000" y="1836738"/>
            <a:ext cx="228600" cy="271462"/>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71" name="Flowchart: Internal Storage 70"/>
          <p:cNvSpPr>
            <a:spLocks noChangeArrowheads="1"/>
          </p:cNvSpPr>
          <p:nvPr/>
        </p:nvSpPr>
        <p:spPr bwMode="auto">
          <a:xfrm>
            <a:off x="6629400" y="1836738"/>
            <a:ext cx="228600" cy="271462"/>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72" name="Flowchart: Internal Storage 71"/>
          <p:cNvSpPr>
            <a:spLocks noChangeArrowheads="1"/>
          </p:cNvSpPr>
          <p:nvPr/>
        </p:nvSpPr>
        <p:spPr bwMode="auto">
          <a:xfrm>
            <a:off x="7162800" y="1912938"/>
            <a:ext cx="228600" cy="271462"/>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73" name="Flowchart: Internal Storage 72"/>
          <p:cNvSpPr>
            <a:spLocks noChangeArrowheads="1"/>
          </p:cNvSpPr>
          <p:nvPr/>
        </p:nvSpPr>
        <p:spPr bwMode="auto">
          <a:xfrm>
            <a:off x="7762875" y="1793875"/>
            <a:ext cx="228600" cy="271463"/>
          </a:xfrm>
          <a:prstGeom prst="flowChartInternalStorage">
            <a:avLst/>
          </a:prstGeom>
          <a:solidFill>
            <a:srgbClr val="4BACC6"/>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sz="200" dirty="0">
              <a:latin typeface="+mn-lt"/>
              <a:ea typeface="+mn-ea"/>
            </a:endParaRPr>
          </a:p>
        </p:txBody>
      </p:sp>
      <p:sp>
        <p:nvSpPr>
          <p:cNvPr id="74" name="Rounded Rectangle 73"/>
          <p:cNvSpPr/>
          <p:nvPr/>
        </p:nvSpPr>
        <p:spPr>
          <a:xfrm>
            <a:off x="3827463" y="2965450"/>
            <a:ext cx="5257800" cy="1447800"/>
          </a:xfrm>
          <a:prstGeom prst="round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5" name="Rounded Rectangle 74"/>
          <p:cNvSpPr/>
          <p:nvPr/>
        </p:nvSpPr>
        <p:spPr>
          <a:xfrm>
            <a:off x="3825875" y="1295400"/>
            <a:ext cx="5257800" cy="1447800"/>
          </a:xfrm>
          <a:prstGeom prst="roundRect">
            <a:avLst/>
          </a:prstGeom>
          <a:noFill/>
          <a:ln>
            <a:solidFill>
              <a:srgbClr val="00339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8" name="Right Arrow 77"/>
          <p:cNvSpPr>
            <a:spLocks noChangeArrowheads="1"/>
          </p:cNvSpPr>
          <p:nvPr/>
        </p:nvSpPr>
        <p:spPr bwMode="auto">
          <a:xfrm rot="-5400000">
            <a:off x="6350000" y="4464050"/>
            <a:ext cx="457200" cy="419100"/>
          </a:xfrm>
          <a:prstGeom prst="rightArrow">
            <a:avLst>
              <a:gd name="adj1" fmla="val 50000"/>
              <a:gd name="adj2" fmla="val 50000"/>
            </a:avLst>
          </a:prstGeom>
          <a:solidFill>
            <a:srgbClr val="F2F2F2">
              <a:alpha val="21960"/>
            </a:srgbClr>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79" name="Right Arrow 78"/>
          <p:cNvSpPr>
            <a:spLocks noChangeArrowheads="1"/>
          </p:cNvSpPr>
          <p:nvPr/>
        </p:nvSpPr>
        <p:spPr bwMode="auto">
          <a:xfrm rot="-5400000">
            <a:off x="6426200" y="2635250"/>
            <a:ext cx="304800" cy="419100"/>
          </a:xfrm>
          <a:prstGeom prst="rightArrow">
            <a:avLst>
              <a:gd name="adj1" fmla="val 50000"/>
              <a:gd name="adj2" fmla="val 50000"/>
            </a:avLst>
          </a:prstGeom>
          <a:solidFill>
            <a:srgbClr val="F2F2F2">
              <a:alpha val="21960"/>
            </a:srgbClr>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6928" name="TextBox 75"/>
          <p:cNvSpPr txBox="1">
            <a:spLocks noChangeArrowheads="1"/>
          </p:cNvSpPr>
          <p:nvPr/>
        </p:nvSpPr>
        <p:spPr bwMode="auto">
          <a:xfrm>
            <a:off x="3962400" y="1295400"/>
            <a:ext cx="987425" cy="276225"/>
          </a:xfrm>
          <a:prstGeom prst="rect">
            <a:avLst/>
          </a:prstGeom>
          <a:noFill/>
          <a:ln w="9525">
            <a:noFill/>
            <a:miter lim="800000"/>
            <a:headEnd/>
            <a:tailEnd/>
          </a:ln>
        </p:spPr>
        <p:txBody>
          <a:bodyPr wrap="none">
            <a:spAutoFit/>
          </a:bodyPr>
          <a:lstStyle/>
          <a:p>
            <a:r>
              <a:rPr lang="en-US" sz="1200" i="1">
                <a:solidFill>
                  <a:srgbClr val="C00000"/>
                </a:solidFill>
                <a:latin typeface="Calibri" charset="0"/>
              </a:rPr>
              <a:t>For Example:</a:t>
            </a:r>
          </a:p>
        </p:txBody>
      </p:sp>
      <p:sp>
        <p:nvSpPr>
          <p:cNvPr id="36929" name="TextBox 76"/>
          <p:cNvSpPr txBox="1">
            <a:spLocks noChangeArrowheads="1"/>
          </p:cNvSpPr>
          <p:nvPr/>
        </p:nvSpPr>
        <p:spPr bwMode="auto">
          <a:xfrm>
            <a:off x="3962400" y="2965450"/>
            <a:ext cx="987425" cy="276225"/>
          </a:xfrm>
          <a:prstGeom prst="rect">
            <a:avLst/>
          </a:prstGeom>
          <a:noFill/>
          <a:ln w="9525">
            <a:noFill/>
            <a:miter lim="800000"/>
            <a:headEnd/>
            <a:tailEnd/>
          </a:ln>
        </p:spPr>
        <p:txBody>
          <a:bodyPr wrap="none">
            <a:spAutoFit/>
          </a:bodyPr>
          <a:lstStyle/>
          <a:p>
            <a:r>
              <a:rPr lang="en-US" sz="1200" i="1">
                <a:solidFill>
                  <a:srgbClr val="C00000"/>
                </a:solidFill>
                <a:latin typeface="Calibri" charset="0"/>
              </a:rPr>
              <a:t>For Example:</a:t>
            </a:r>
          </a:p>
        </p:txBody>
      </p:sp>
      <p:sp>
        <p:nvSpPr>
          <p:cNvPr id="36930" name="TextBox 80"/>
          <p:cNvSpPr txBox="1">
            <a:spLocks noChangeArrowheads="1"/>
          </p:cNvSpPr>
          <p:nvPr/>
        </p:nvSpPr>
        <p:spPr bwMode="auto">
          <a:xfrm>
            <a:off x="4725988" y="4938713"/>
            <a:ext cx="989012" cy="276225"/>
          </a:xfrm>
          <a:prstGeom prst="rect">
            <a:avLst/>
          </a:prstGeom>
          <a:noFill/>
          <a:ln w="9525">
            <a:noFill/>
            <a:miter lim="800000"/>
            <a:headEnd/>
            <a:tailEnd/>
          </a:ln>
        </p:spPr>
        <p:txBody>
          <a:bodyPr wrap="none">
            <a:spAutoFit/>
          </a:bodyPr>
          <a:lstStyle/>
          <a:p>
            <a:r>
              <a:rPr lang="en-US" sz="1200" i="1">
                <a:solidFill>
                  <a:srgbClr val="C00000"/>
                </a:solidFill>
                <a:latin typeface="Calibri" charset="0"/>
              </a:rPr>
              <a:t>For Example:</a:t>
            </a:r>
          </a:p>
        </p:txBody>
      </p:sp>
      <p:sp>
        <p:nvSpPr>
          <p:cNvPr id="36931" name="Slide Number Placeholder 47"/>
          <p:cNvSpPr>
            <a:spLocks noGrp="1"/>
          </p:cNvSpPr>
          <p:nvPr>
            <p:ph type="sldNum" sz="quarter" idx="10"/>
          </p:nvPr>
        </p:nvSpPr>
        <p:spPr bwMode="auto">
          <a:noFill/>
          <a:ln>
            <a:miter lim="800000"/>
            <a:headEnd/>
            <a:tailEnd/>
          </a:ln>
        </p:spPr>
        <p:txBody>
          <a:bodyPr/>
          <a:lstStyle/>
          <a:p>
            <a:fld id="{E6C3575C-3066-49DE-9590-237CEFA02C13}"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Geneva" charset="0"/>
                <a:cs typeface="Geneva" charset="0"/>
              </a:rPr>
              <a:t>TNF-specific Signature in the Knowledgebase</a:t>
            </a:r>
          </a:p>
        </p:txBody>
      </p:sp>
      <p:sp>
        <p:nvSpPr>
          <p:cNvPr id="37891" name="Slide Number Placeholder 3"/>
          <p:cNvSpPr>
            <a:spLocks noGrp="1"/>
          </p:cNvSpPr>
          <p:nvPr>
            <p:ph type="sldNum" sz="quarter" idx="10"/>
          </p:nvPr>
        </p:nvSpPr>
        <p:spPr bwMode="auto">
          <a:noFill/>
          <a:ln>
            <a:miter lim="800000"/>
            <a:headEnd/>
            <a:tailEnd/>
          </a:ln>
        </p:spPr>
        <p:txBody>
          <a:bodyPr/>
          <a:lstStyle/>
          <a:p>
            <a:fld id="{248A50C9-B2F5-4108-A113-FDD6F2C82ACC}" type="slidenum">
              <a:rPr lang="en-US"/>
              <a:pPr/>
              <a:t>23</a:t>
            </a:fld>
            <a:endParaRPr lang="en-US"/>
          </a:p>
        </p:txBody>
      </p:sp>
      <p:grpSp>
        <p:nvGrpSpPr>
          <p:cNvPr id="2" name="Group 6"/>
          <p:cNvGrpSpPr>
            <a:grpSpLocks/>
          </p:cNvGrpSpPr>
          <p:nvPr/>
        </p:nvGrpSpPr>
        <p:grpSpPr bwMode="auto">
          <a:xfrm>
            <a:off x="250825" y="1050925"/>
            <a:ext cx="6572250" cy="5602288"/>
            <a:chOff x="1155939" y="1010817"/>
            <a:chExt cx="6573329" cy="5602777"/>
          </a:xfrm>
        </p:grpSpPr>
        <p:pic>
          <p:nvPicPr>
            <p:cNvPr id="37894" name="Picture 4"/>
            <p:cNvPicPr>
              <a:picLocks noChangeAspect="1" noChangeArrowheads="1"/>
            </p:cNvPicPr>
            <p:nvPr/>
          </p:nvPicPr>
          <p:blipFill>
            <a:blip r:embed="rId2"/>
            <a:srcRect/>
            <a:stretch>
              <a:fillRect/>
            </a:stretch>
          </p:blipFill>
          <p:spPr bwMode="auto">
            <a:xfrm>
              <a:off x="1155939" y="1010817"/>
              <a:ext cx="6573329" cy="5602777"/>
            </a:xfrm>
            <a:prstGeom prst="rect">
              <a:avLst/>
            </a:prstGeom>
            <a:noFill/>
            <a:ln w="9525">
              <a:noFill/>
              <a:miter lim="800000"/>
              <a:headEnd/>
              <a:tailEnd/>
            </a:ln>
          </p:spPr>
        </p:pic>
        <p:sp>
          <p:nvSpPr>
            <p:cNvPr id="6" name="Rounded Rectangle 5"/>
            <p:cNvSpPr>
              <a:spLocks noChangeArrowheads="1"/>
            </p:cNvSpPr>
            <p:nvPr/>
          </p:nvSpPr>
          <p:spPr bwMode="auto">
            <a:xfrm>
              <a:off x="4356864" y="3682813"/>
              <a:ext cx="646219" cy="379445"/>
            </a:xfrm>
            <a:prstGeom prst="roundRect">
              <a:avLst>
                <a:gd name="adj" fmla="val 16667"/>
              </a:avLst>
            </a:prstGeom>
            <a:solidFill>
              <a:srgbClr val="F1F1DF"/>
            </a:solidFill>
            <a:ln w="9525">
              <a:noFill/>
              <a:round/>
              <a:headEnd/>
              <a:tailEnd/>
            </a:ln>
            <a:effectLst>
              <a:outerShdw blurRad="63500" dist="23000" dir="5400000" rotWithShape="0">
                <a:srgbClr val="000000">
                  <a:alpha val="34998"/>
                </a:srgbClr>
              </a:outerShdw>
            </a:effectLst>
          </p:spPr>
          <p:txBody>
            <a:bodyPr anchor="ctr"/>
            <a:lstStyle/>
            <a:p>
              <a:pPr algn="ctr">
                <a:defRPr/>
              </a:pPr>
              <a:r>
                <a:rPr lang="en-US" b="1" dirty="0">
                  <a:solidFill>
                    <a:srgbClr val="382D73"/>
                  </a:solidFill>
                  <a:latin typeface="+mn-lt"/>
                  <a:ea typeface="+mn-ea"/>
                </a:rPr>
                <a:t>TNF</a:t>
              </a:r>
            </a:p>
          </p:txBody>
        </p:sp>
      </p:grpSp>
      <p:sp>
        <p:nvSpPr>
          <p:cNvPr id="37893" name="TextBox 6"/>
          <p:cNvSpPr txBox="1">
            <a:spLocks noChangeArrowheads="1"/>
          </p:cNvSpPr>
          <p:nvPr/>
        </p:nvSpPr>
        <p:spPr bwMode="auto">
          <a:xfrm>
            <a:off x="6823075" y="2820988"/>
            <a:ext cx="1758950" cy="3046412"/>
          </a:xfrm>
          <a:prstGeom prst="rect">
            <a:avLst/>
          </a:prstGeom>
          <a:noFill/>
          <a:ln w="9525">
            <a:noFill/>
            <a:miter lim="800000"/>
            <a:headEnd/>
            <a:tailEnd/>
          </a:ln>
        </p:spPr>
        <p:txBody>
          <a:bodyPr>
            <a:spAutoFit/>
          </a:bodyPr>
          <a:lstStyle/>
          <a:p>
            <a:r>
              <a:rPr lang="en-US" sz="1600">
                <a:latin typeface="Calibri" charset="0"/>
              </a:rPr>
              <a:t>TNF can potentially regulate 1853 genes based on 691 unique peer-reviewed publications</a:t>
            </a:r>
          </a:p>
          <a:p>
            <a:endParaRPr lang="en-US" sz="1600">
              <a:latin typeface="Calibri" charset="0"/>
            </a:endParaRPr>
          </a:p>
          <a:p>
            <a:r>
              <a:rPr lang="en-US" sz="1600">
                <a:latin typeface="Calibri" charset="0"/>
              </a:rPr>
              <a:t>Patient 1 vs. Control has 110 of these significantly changed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689600" y="5241925"/>
            <a:ext cx="3314700" cy="1092200"/>
            <a:chOff x="3584" y="3120"/>
            <a:chExt cx="2088" cy="688"/>
          </a:xfrm>
        </p:grpSpPr>
        <p:sp>
          <p:nvSpPr>
            <p:cNvPr id="38939" name="Line 3"/>
            <p:cNvSpPr>
              <a:spLocks noChangeShapeType="1"/>
            </p:cNvSpPr>
            <p:nvPr/>
          </p:nvSpPr>
          <p:spPr bwMode="auto">
            <a:xfrm flipV="1">
              <a:off x="3584" y="3399"/>
              <a:ext cx="516" cy="409"/>
            </a:xfrm>
            <a:prstGeom prst="line">
              <a:avLst/>
            </a:prstGeom>
            <a:noFill/>
            <a:ln w="38100">
              <a:solidFill>
                <a:srgbClr val="FF0000"/>
              </a:solidFill>
              <a:round/>
              <a:headEnd/>
              <a:tailEnd/>
            </a:ln>
          </p:spPr>
          <p:txBody>
            <a:bodyPr/>
            <a:lstStyle/>
            <a:p>
              <a:endParaRPr lang="en-US"/>
            </a:p>
          </p:txBody>
        </p:sp>
        <p:sp>
          <p:nvSpPr>
            <p:cNvPr id="38940" name="Line 4"/>
            <p:cNvSpPr>
              <a:spLocks noChangeShapeType="1"/>
            </p:cNvSpPr>
            <p:nvPr/>
          </p:nvSpPr>
          <p:spPr bwMode="auto">
            <a:xfrm>
              <a:off x="3639" y="3145"/>
              <a:ext cx="434" cy="268"/>
            </a:xfrm>
            <a:prstGeom prst="line">
              <a:avLst/>
            </a:prstGeom>
            <a:noFill/>
            <a:ln w="38100">
              <a:solidFill>
                <a:srgbClr val="FF0000"/>
              </a:solidFill>
              <a:round/>
              <a:headEnd/>
              <a:tailEnd/>
            </a:ln>
          </p:spPr>
          <p:txBody>
            <a:bodyPr/>
            <a:lstStyle/>
            <a:p>
              <a:endParaRPr lang="en-US"/>
            </a:p>
          </p:txBody>
        </p:sp>
        <p:sp>
          <p:nvSpPr>
            <p:cNvPr id="9202693" name="Text Box 5"/>
            <p:cNvSpPr txBox="1">
              <a:spLocks noChangeArrowheads="1"/>
            </p:cNvSpPr>
            <p:nvPr/>
          </p:nvSpPr>
          <p:spPr bwMode="auto">
            <a:xfrm>
              <a:off x="3945" y="3120"/>
              <a:ext cx="1727" cy="671"/>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p:spPr>
          <p:txBody>
            <a:bodyPr/>
            <a:lstStyle/>
            <a:p>
              <a:pPr algn="ctr"/>
              <a:r>
                <a:rPr lang="en-US" sz="2000">
                  <a:latin typeface="Calibri" charset="0"/>
                </a:rPr>
                <a:t>Concordance: 2.1 E-5</a:t>
              </a:r>
            </a:p>
            <a:p>
              <a:pPr algn="ctr"/>
              <a:r>
                <a:rPr lang="en-US" sz="1400">
                  <a:latin typeface="Calibri" charset="0"/>
                </a:rPr>
                <a:t>Based on Binomial Distribution – Probability of making correct predictions</a:t>
              </a:r>
            </a:p>
            <a:p>
              <a:pPr algn="ctr"/>
              <a:endParaRPr lang="en-US" sz="1400">
                <a:latin typeface="Calibri" charset="0"/>
              </a:endParaRPr>
            </a:p>
          </p:txBody>
        </p:sp>
      </p:grpSp>
      <p:grpSp>
        <p:nvGrpSpPr>
          <p:cNvPr id="3" name="Group 6"/>
          <p:cNvGrpSpPr>
            <a:grpSpLocks/>
          </p:cNvGrpSpPr>
          <p:nvPr/>
        </p:nvGrpSpPr>
        <p:grpSpPr bwMode="auto">
          <a:xfrm>
            <a:off x="5753100" y="1582738"/>
            <a:ext cx="3127375" cy="3179762"/>
            <a:chOff x="3624" y="746"/>
            <a:chExt cx="1970" cy="2003"/>
          </a:xfrm>
        </p:grpSpPr>
        <p:sp>
          <p:nvSpPr>
            <p:cNvPr id="38934" name="Line 7"/>
            <p:cNvSpPr>
              <a:spLocks noChangeShapeType="1"/>
            </p:cNvSpPr>
            <p:nvPr/>
          </p:nvSpPr>
          <p:spPr bwMode="auto">
            <a:xfrm>
              <a:off x="3624" y="946"/>
              <a:ext cx="648" cy="178"/>
            </a:xfrm>
            <a:prstGeom prst="line">
              <a:avLst/>
            </a:prstGeom>
            <a:noFill/>
            <a:ln w="38100">
              <a:solidFill>
                <a:srgbClr val="FF0000"/>
              </a:solidFill>
              <a:round/>
              <a:headEnd/>
              <a:tailEnd/>
            </a:ln>
          </p:spPr>
          <p:txBody>
            <a:bodyPr/>
            <a:lstStyle/>
            <a:p>
              <a:endParaRPr lang="en-US"/>
            </a:p>
          </p:txBody>
        </p:sp>
        <p:sp>
          <p:nvSpPr>
            <p:cNvPr id="38935" name="Line 8"/>
            <p:cNvSpPr>
              <a:spLocks noChangeShapeType="1"/>
            </p:cNvSpPr>
            <p:nvPr/>
          </p:nvSpPr>
          <p:spPr bwMode="auto">
            <a:xfrm flipV="1">
              <a:off x="3633" y="1209"/>
              <a:ext cx="445" cy="312"/>
            </a:xfrm>
            <a:prstGeom prst="line">
              <a:avLst/>
            </a:prstGeom>
            <a:noFill/>
            <a:ln w="38100">
              <a:solidFill>
                <a:srgbClr val="FF0000"/>
              </a:solidFill>
              <a:round/>
              <a:headEnd/>
              <a:tailEnd/>
            </a:ln>
          </p:spPr>
          <p:txBody>
            <a:bodyPr/>
            <a:lstStyle/>
            <a:p>
              <a:endParaRPr lang="en-US"/>
            </a:p>
          </p:txBody>
        </p:sp>
        <p:sp>
          <p:nvSpPr>
            <p:cNvPr id="38936" name="Line 9"/>
            <p:cNvSpPr>
              <a:spLocks noChangeShapeType="1"/>
            </p:cNvSpPr>
            <p:nvPr/>
          </p:nvSpPr>
          <p:spPr bwMode="auto">
            <a:xfrm flipV="1">
              <a:off x="3656" y="1359"/>
              <a:ext cx="405" cy="749"/>
            </a:xfrm>
            <a:prstGeom prst="line">
              <a:avLst/>
            </a:prstGeom>
            <a:noFill/>
            <a:ln w="38100">
              <a:solidFill>
                <a:srgbClr val="FF0000"/>
              </a:solidFill>
              <a:round/>
              <a:headEnd/>
              <a:tailEnd/>
            </a:ln>
          </p:spPr>
          <p:txBody>
            <a:bodyPr/>
            <a:lstStyle/>
            <a:p>
              <a:endParaRPr lang="en-US"/>
            </a:p>
          </p:txBody>
        </p:sp>
        <p:sp>
          <p:nvSpPr>
            <p:cNvPr id="38937" name="Line 10"/>
            <p:cNvSpPr>
              <a:spLocks noChangeShapeType="1"/>
            </p:cNvSpPr>
            <p:nvPr/>
          </p:nvSpPr>
          <p:spPr bwMode="auto">
            <a:xfrm flipV="1">
              <a:off x="3660" y="1347"/>
              <a:ext cx="628" cy="1402"/>
            </a:xfrm>
            <a:prstGeom prst="line">
              <a:avLst/>
            </a:prstGeom>
            <a:noFill/>
            <a:ln w="38100">
              <a:solidFill>
                <a:srgbClr val="FF0000"/>
              </a:solidFill>
              <a:round/>
              <a:headEnd/>
              <a:tailEnd/>
            </a:ln>
          </p:spPr>
          <p:txBody>
            <a:bodyPr/>
            <a:lstStyle/>
            <a:p>
              <a:endParaRPr lang="en-US"/>
            </a:p>
          </p:txBody>
        </p:sp>
        <p:sp>
          <p:nvSpPr>
            <p:cNvPr id="9202699" name="Text Box 11"/>
            <p:cNvSpPr txBox="1">
              <a:spLocks noChangeArrowheads="1"/>
            </p:cNvSpPr>
            <p:nvPr/>
          </p:nvSpPr>
          <p:spPr bwMode="auto">
            <a:xfrm>
              <a:off x="3905" y="746"/>
              <a:ext cx="1689" cy="658"/>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p:spPr>
          <p:txBody>
            <a:bodyPr/>
            <a:lstStyle/>
            <a:p>
              <a:pPr algn="ctr"/>
              <a:r>
                <a:rPr lang="en-US" sz="2000">
                  <a:latin typeface="Calibri" charset="0"/>
                </a:rPr>
                <a:t>Richness: 4.0 E-10</a:t>
              </a:r>
            </a:p>
            <a:p>
              <a:pPr algn="ctr"/>
              <a:r>
                <a:rPr lang="en-US" sz="1400">
                  <a:latin typeface="Calibri" charset="0"/>
                </a:rPr>
                <a:t>Based on Hypergeometric Distribution – Sampling without replacement</a:t>
              </a:r>
            </a:p>
          </p:txBody>
        </p:sp>
      </p:grpSp>
      <p:grpSp>
        <p:nvGrpSpPr>
          <p:cNvPr id="4" name="Group 12"/>
          <p:cNvGrpSpPr>
            <a:grpSpLocks/>
          </p:cNvGrpSpPr>
          <p:nvPr/>
        </p:nvGrpSpPr>
        <p:grpSpPr bwMode="auto">
          <a:xfrm>
            <a:off x="2222500" y="1517650"/>
            <a:ext cx="3663950" cy="835025"/>
            <a:chOff x="1400" y="679"/>
            <a:chExt cx="2308" cy="526"/>
          </a:xfrm>
        </p:grpSpPr>
        <p:sp>
          <p:nvSpPr>
            <p:cNvPr id="38932" name="Line 13"/>
            <p:cNvSpPr>
              <a:spLocks noChangeShapeType="1"/>
            </p:cNvSpPr>
            <p:nvPr/>
          </p:nvSpPr>
          <p:spPr bwMode="auto">
            <a:xfrm>
              <a:off x="1400" y="925"/>
              <a:ext cx="591" cy="0"/>
            </a:xfrm>
            <a:prstGeom prst="line">
              <a:avLst/>
            </a:prstGeom>
            <a:noFill/>
            <a:ln w="38100">
              <a:solidFill>
                <a:srgbClr val="FF0000"/>
              </a:solidFill>
              <a:round/>
              <a:headEnd/>
              <a:tailEnd/>
            </a:ln>
          </p:spPr>
          <p:txBody>
            <a:bodyPr/>
            <a:lstStyle/>
            <a:p>
              <a:endParaRPr lang="en-US"/>
            </a:p>
          </p:txBody>
        </p:sp>
        <p:sp>
          <p:nvSpPr>
            <p:cNvPr id="9202702" name="Text Box 14"/>
            <p:cNvSpPr txBox="1">
              <a:spLocks noChangeArrowheads="1"/>
            </p:cNvSpPr>
            <p:nvPr/>
          </p:nvSpPr>
          <p:spPr bwMode="auto">
            <a:xfrm>
              <a:off x="1981" y="679"/>
              <a:ext cx="1727" cy="526"/>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p:spPr>
          <p:txBody>
            <a:bodyPr/>
            <a:lstStyle/>
            <a:p>
              <a:pPr algn="ctr" fontAlgn="auto">
                <a:spcAft>
                  <a:spcPts val="0"/>
                </a:spcAft>
                <a:defRPr/>
              </a:pPr>
              <a:r>
                <a:rPr lang="en-US" sz="1400" dirty="0">
                  <a:latin typeface="+mn-lt"/>
                  <a:ea typeface="+mn-ea"/>
                </a:rPr>
                <a:t>mRNA measured with </a:t>
              </a:r>
              <a:r>
                <a:rPr lang="en-US" sz="1400" dirty="0" err="1">
                  <a:latin typeface="+mn-lt"/>
                  <a:ea typeface="+mn-ea"/>
                </a:rPr>
                <a:t>Affymetrix</a:t>
              </a:r>
              <a:r>
                <a:rPr lang="en-US" sz="1400" dirty="0">
                  <a:latin typeface="+mn-lt"/>
                  <a:ea typeface="+mn-ea"/>
                </a:rPr>
                <a:t> microarray: </a:t>
              </a:r>
              <a:r>
                <a:rPr lang="en-US" sz="2000" dirty="0">
                  <a:latin typeface="+mn-lt"/>
                  <a:ea typeface="+mn-ea"/>
                </a:rPr>
                <a:t>12791</a:t>
              </a:r>
              <a:r>
                <a:rPr lang="en-US" sz="1400" dirty="0">
                  <a:latin typeface="+mn-lt"/>
                  <a:ea typeface="+mn-ea"/>
                </a:rPr>
                <a:t> measured transcripts (genes)</a:t>
              </a:r>
            </a:p>
          </p:txBody>
        </p:sp>
      </p:grpSp>
      <p:grpSp>
        <p:nvGrpSpPr>
          <p:cNvPr id="5" name="Group 15"/>
          <p:cNvGrpSpPr>
            <a:grpSpLocks/>
          </p:cNvGrpSpPr>
          <p:nvPr/>
        </p:nvGrpSpPr>
        <p:grpSpPr bwMode="auto">
          <a:xfrm>
            <a:off x="2266950" y="2498725"/>
            <a:ext cx="3619500" cy="622300"/>
            <a:chOff x="1428" y="1305"/>
            <a:chExt cx="2280" cy="392"/>
          </a:xfrm>
        </p:grpSpPr>
        <p:sp>
          <p:nvSpPr>
            <p:cNvPr id="38930" name="Line 16"/>
            <p:cNvSpPr>
              <a:spLocks noChangeShapeType="1"/>
            </p:cNvSpPr>
            <p:nvPr/>
          </p:nvSpPr>
          <p:spPr bwMode="auto">
            <a:xfrm>
              <a:off x="1428" y="1474"/>
              <a:ext cx="566" cy="0"/>
            </a:xfrm>
            <a:prstGeom prst="line">
              <a:avLst/>
            </a:prstGeom>
            <a:noFill/>
            <a:ln w="38100">
              <a:solidFill>
                <a:srgbClr val="FF0000"/>
              </a:solidFill>
              <a:round/>
              <a:headEnd/>
              <a:tailEnd/>
            </a:ln>
          </p:spPr>
          <p:txBody>
            <a:bodyPr/>
            <a:lstStyle/>
            <a:p>
              <a:endParaRPr lang="en-US"/>
            </a:p>
          </p:txBody>
        </p:sp>
        <p:sp>
          <p:nvSpPr>
            <p:cNvPr id="9202705" name="Text Box 17"/>
            <p:cNvSpPr txBox="1">
              <a:spLocks noChangeArrowheads="1"/>
            </p:cNvSpPr>
            <p:nvPr/>
          </p:nvSpPr>
          <p:spPr bwMode="auto">
            <a:xfrm>
              <a:off x="1981" y="1305"/>
              <a:ext cx="1727" cy="392"/>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p:spPr>
          <p:txBody>
            <a:bodyPr/>
            <a:lstStyle/>
            <a:p>
              <a:pPr algn="ctr" fontAlgn="auto">
                <a:spcAft>
                  <a:spcPts val="0"/>
                </a:spcAft>
                <a:defRPr/>
              </a:pPr>
              <a:r>
                <a:rPr lang="en-US" sz="2000" dirty="0">
                  <a:latin typeface="+mn-lt"/>
                  <a:ea typeface="+mn-ea"/>
                </a:rPr>
                <a:t>691</a:t>
              </a:r>
              <a:r>
                <a:rPr lang="en-US" sz="1400" dirty="0">
                  <a:latin typeface="+mn-lt"/>
                  <a:ea typeface="+mn-ea"/>
                </a:rPr>
                <a:t> significant gene expression changes (5%)</a:t>
              </a:r>
            </a:p>
          </p:txBody>
        </p:sp>
      </p:grpSp>
      <p:grpSp>
        <p:nvGrpSpPr>
          <p:cNvPr id="6" name="Group 18"/>
          <p:cNvGrpSpPr>
            <a:grpSpLocks/>
          </p:cNvGrpSpPr>
          <p:nvPr/>
        </p:nvGrpSpPr>
        <p:grpSpPr bwMode="auto">
          <a:xfrm>
            <a:off x="717550" y="3224213"/>
            <a:ext cx="5170488" cy="1057275"/>
            <a:chOff x="452" y="1797"/>
            <a:chExt cx="3257" cy="666"/>
          </a:xfrm>
        </p:grpSpPr>
        <p:sp>
          <p:nvSpPr>
            <p:cNvPr id="38927" name="Line 19"/>
            <p:cNvSpPr>
              <a:spLocks noChangeShapeType="1"/>
            </p:cNvSpPr>
            <p:nvPr/>
          </p:nvSpPr>
          <p:spPr bwMode="auto">
            <a:xfrm flipV="1">
              <a:off x="1235" y="2079"/>
              <a:ext cx="773" cy="247"/>
            </a:xfrm>
            <a:prstGeom prst="line">
              <a:avLst/>
            </a:prstGeom>
            <a:noFill/>
            <a:ln w="38100">
              <a:solidFill>
                <a:srgbClr val="FF0000"/>
              </a:solidFill>
              <a:round/>
              <a:headEnd/>
              <a:tailEnd/>
            </a:ln>
          </p:spPr>
          <p:txBody>
            <a:bodyPr/>
            <a:lstStyle/>
            <a:p>
              <a:endParaRPr lang="en-US"/>
            </a:p>
          </p:txBody>
        </p:sp>
        <p:sp>
          <p:nvSpPr>
            <p:cNvPr id="38928" name="AutoShape 20" descr="Estradiol-17beta_2"/>
            <p:cNvSpPr>
              <a:spLocks noChangeArrowheads="1"/>
            </p:cNvSpPr>
            <p:nvPr/>
          </p:nvSpPr>
          <p:spPr bwMode="auto">
            <a:xfrm flipH="1">
              <a:off x="452" y="2217"/>
              <a:ext cx="802" cy="246"/>
            </a:xfrm>
            <a:prstGeom prst="roundRect">
              <a:avLst>
                <a:gd name="adj" fmla="val 16667"/>
              </a:avLst>
            </a:prstGeom>
            <a:solidFill>
              <a:srgbClr val="C0C0C0"/>
            </a:solidFill>
            <a:ln w="9525">
              <a:solidFill>
                <a:schemeClr val="tx1"/>
              </a:solidFill>
              <a:round/>
              <a:headEnd/>
              <a:tailEnd/>
            </a:ln>
          </p:spPr>
          <p:txBody>
            <a:bodyPr lIns="30478" tIns="30478" rIns="30478" bIns="30478" anchor="ctr">
              <a:spAutoFit/>
            </a:bodyPr>
            <a:lstStyle/>
            <a:p>
              <a:pPr algn="ctr" defTabSz="609600"/>
              <a:r>
                <a:rPr lang="en-US" sz="1900"/>
                <a:t>TNF</a:t>
              </a:r>
            </a:p>
          </p:txBody>
        </p:sp>
        <p:sp>
          <p:nvSpPr>
            <p:cNvPr id="9202709" name="Text Box 21"/>
            <p:cNvSpPr txBox="1">
              <a:spLocks noChangeArrowheads="1"/>
            </p:cNvSpPr>
            <p:nvPr/>
          </p:nvSpPr>
          <p:spPr bwMode="auto">
            <a:xfrm>
              <a:off x="1982" y="1797"/>
              <a:ext cx="1727" cy="526"/>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p:spPr>
          <p:txBody>
            <a:bodyPr/>
            <a:lstStyle/>
            <a:p>
              <a:pPr algn="ctr">
                <a:defRPr/>
              </a:pPr>
              <a:r>
                <a:rPr lang="en-US" sz="1400" dirty="0">
                  <a:latin typeface="Calibri" pitchFamily="34" charset="0"/>
                </a:rPr>
                <a:t>TNF can potentially control mRNA expression of </a:t>
              </a:r>
              <a:r>
                <a:rPr lang="en-US" sz="2000" dirty="0">
                  <a:latin typeface="Calibri" pitchFamily="34" charset="0"/>
                </a:rPr>
                <a:t>1853 </a:t>
              </a:r>
              <a:r>
                <a:rPr lang="en-US" sz="1400" dirty="0">
                  <a:latin typeface="Calibri" pitchFamily="34" charset="0"/>
                </a:rPr>
                <a:t>genes</a:t>
              </a:r>
            </a:p>
          </p:txBody>
        </p:sp>
      </p:grpSp>
      <p:sp>
        <p:nvSpPr>
          <p:cNvPr id="9202710" name="Text Box 22"/>
          <p:cNvSpPr txBox="1">
            <a:spLocks noChangeArrowheads="1"/>
          </p:cNvSpPr>
          <p:nvPr/>
        </p:nvSpPr>
        <p:spPr bwMode="auto">
          <a:xfrm>
            <a:off x="3146425" y="4178300"/>
            <a:ext cx="2741613" cy="622300"/>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p:spPr>
        <p:txBody>
          <a:bodyPr/>
          <a:lstStyle/>
          <a:p>
            <a:pPr algn="ctr">
              <a:defRPr/>
            </a:pPr>
            <a:r>
              <a:rPr lang="en-US" sz="1400" dirty="0">
                <a:latin typeface="Calibri" pitchFamily="34" charset="0"/>
              </a:rPr>
              <a:t>Observed modulation of mRNA for </a:t>
            </a:r>
            <a:r>
              <a:rPr lang="en-US" sz="2000" dirty="0">
                <a:latin typeface="Calibri" pitchFamily="34" charset="0"/>
              </a:rPr>
              <a:t>110</a:t>
            </a:r>
            <a:r>
              <a:rPr lang="en-US" sz="1400" dirty="0">
                <a:latin typeface="Calibri" pitchFamily="34" charset="0"/>
              </a:rPr>
              <a:t> of the 1853 genes (6%)</a:t>
            </a:r>
          </a:p>
        </p:txBody>
      </p:sp>
      <p:sp>
        <p:nvSpPr>
          <p:cNvPr id="9202711" name="Text Box 23"/>
          <p:cNvSpPr txBox="1">
            <a:spLocks noChangeArrowheads="1"/>
          </p:cNvSpPr>
          <p:nvPr/>
        </p:nvSpPr>
        <p:spPr bwMode="auto">
          <a:xfrm>
            <a:off x="3146425" y="4930775"/>
            <a:ext cx="2741613" cy="835025"/>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p:spPr>
        <p:txBody>
          <a:bodyPr/>
          <a:lstStyle/>
          <a:p>
            <a:pPr algn="ctr">
              <a:defRPr/>
            </a:pPr>
            <a:r>
              <a:rPr lang="en-US" sz="2000" dirty="0">
                <a:latin typeface="Calibri" pitchFamily="34" charset="0"/>
              </a:rPr>
              <a:t>90</a:t>
            </a:r>
            <a:r>
              <a:rPr lang="en-US" sz="1400" dirty="0">
                <a:latin typeface="Calibri" pitchFamily="34" charset="0"/>
              </a:rPr>
              <a:t> observed changes consistent with increased TNF (82%)</a:t>
            </a:r>
          </a:p>
        </p:txBody>
      </p:sp>
      <p:sp>
        <p:nvSpPr>
          <p:cNvPr id="9202712" name="Text Box 24"/>
          <p:cNvSpPr txBox="1">
            <a:spLocks noChangeArrowheads="1"/>
          </p:cNvSpPr>
          <p:nvPr/>
        </p:nvSpPr>
        <p:spPr bwMode="auto">
          <a:xfrm>
            <a:off x="3146425" y="5899150"/>
            <a:ext cx="2741613" cy="682625"/>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p:spPr>
        <p:txBody>
          <a:bodyPr/>
          <a:lstStyle/>
          <a:p>
            <a:pPr algn="ctr" fontAlgn="auto">
              <a:spcAft>
                <a:spcPts val="0"/>
              </a:spcAft>
              <a:defRPr/>
            </a:pPr>
            <a:r>
              <a:rPr lang="en-US" sz="2000" dirty="0">
                <a:latin typeface="+mn-lt"/>
                <a:ea typeface="+mn-ea"/>
              </a:rPr>
              <a:t>20 </a:t>
            </a:r>
            <a:r>
              <a:rPr lang="en-US" sz="1400" dirty="0">
                <a:latin typeface="+mn-lt"/>
                <a:ea typeface="+mn-ea"/>
              </a:rPr>
              <a:t>observed changes consistent with decreased TNF (18%)</a:t>
            </a:r>
          </a:p>
        </p:txBody>
      </p:sp>
      <p:sp>
        <p:nvSpPr>
          <p:cNvPr id="38922" name="Rectangle 25"/>
          <p:cNvSpPr>
            <a:spLocks noGrp="1" noChangeArrowheads="1"/>
          </p:cNvSpPr>
          <p:nvPr>
            <p:ph type="title" idx="4294967295"/>
          </p:nvPr>
        </p:nvSpPr>
        <p:spPr>
          <a:xfrm>
            <a:off x="436563" y="215900"/>
            <a:ext cx="8453437" cy="1143000"/>
          </a:xfrm>
        </p:spPr>
        <p:txBody>
          <a:bodyPr/>
          <a:lstStyle/>
          <a:p>
            <a:r>
              <a:rPr lang="en-US" smtClean="0">
                <a:ea typeface="ＭＳ Ｐゴシック" charset="-128"/>
              </a:rPr>
              <a:t>Statistical Significance Is Determined by Calculating Richness and Concordance</a:t>
            </a:r>
          </a:p>
        </p:txBody>
      </p:sp>
      <p:sp>
        <p:nvSpPr>
          <p:cNvPr id="9202714" name="Text Box 26"/>
          <p:cNvSpPr txBox="1">
            <a:spLocks noChangeArrowheads="1"/>
          </p:cNvSpPr>
          <p:nvPr/>
        </p:nvSpPr>
        <p:spPr bwMode="auto">
          <a:xfrm>
            <a:off x="436563" y="1596280"/>
            <a:ext cx="1879600" cy="1200329"/>
          </a:xfrm>
          <a:prstGeom prst="rect">
            <a:avLst/>
          </a:prstGeom>
          <a:solidFill>
            <a:schemeClr val="bg1"/>
          </a:solidFill>
          <a:ln w="12700">
            <a:solidFill>
              <a:srgbClr val="FF0000"/>
            </a:solidFill>
            <a:miter lim="800000"/>
            <a:headEnd/>
            <a:tailEnd/>
          </a:ln>
          <a:effectLst>
            <a:outerShdw blurRad="63500" dist="107763" dir="2700000" algn="ctr" rotWithShape="0">
              <a:schemeClr val="bg2">
                <a:alpha val="50000"/>
              </a:schemeClr>
            </a:outerShdw>
          </a:effectLst>
          <a:scene3d>
            <a:camera prst="orthographicFront"/>
            <a:lightRig rig="threePt" dir="t"/>
          </a:scene3d>
          <a:sp3d>
            <a:bevelT/>
          </a:sp3d>
        </p:spPr>
        <p:txBody>
          <a:bodyPr>
            <a:spAutoFit/>
          </a:bodyPr>
          <a:lstStyle/>
          <a:p>
            <a:pPr algn="ctr">
              <a:defRPr/>
            </a:pPr>
            <a:r>
              <a:rPr lang="en-US">
                <a:latin typeface="Calibri" pitchFamily="34" charset="0"/>
              </a:rPr>
              <a:t>Experiment: Patient 1 (UC) compared to control</a:t>
            </a:r>
          </a:p>
        </p:txBody>
      </p:sp>
      <p:sp>
        <p:nvSpPr>
          <p:cNvPr id="38926" name="Slide Number Placeholder 47"/>
          <p:cNvSpPr txBox="1">
            <a:spLocks/>
          </p:cNvSpPr>
          <p:nvPr/>
        </p:nvSpPr>
        <p:spPr bwMode="auto">
          <a:xfrm>
            <a:off x="8667750" y="6659563"/>
            <a:ext cx="396875" cy="214312"/>
          </a:xfrm>
          <a:prstGeom prst="rect">
            <a:avLst/>
          </a:prstGeom>
          <a:noFill/>
          <a:ln w="9525">
            <a:noFill/>
            <a:miter lim="800000"/>
            <a:headEnd/>
            <a:tailEnd/>
          </a:ln>
        </p:spPr>
        <p:txBody>
          <a:bodyPr/>
          <a:lstStyle/>
          <a:p>
            <a:fld id="{4AC7A6B0-1D12-410D-960A-334EE515BEC0}" type="slidenum">
              <a:rPr lang="en-US" sz="900">
                <a:solidFill>
                  <a:schemeClr val="bg1"/>
                </a:solidFill>
                <a:latin typeface="Calibri" charset="0"/>
              </a:rPr>
              <a:pPr/>
              <a:t>24</a:t>
            </a:fld>
            <a:endParaRPr lang="en-US" sz="900">
              <a:solidFill>
                <a:schemeClr val="bg1"/>
              </a:solidFill>
              <a:latin typeface="Calibri"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en-US" smtClean="0">
                <a:ea typeface="ＭＳ Ｐゴシック" charset="-128"/>
              </a:rPr>
              <a:t>Apply a Strength Metric to Stratify IBD Patients for TNF Pathway Activation</a:t>
            </a:r>
          </a:p>
        </p:txBody>
      </p:sp>
      <p:sp>
        <p:nvSpPr>
          <p:cNvPr id="41987" name="Rectangle 3"/>
          <p:cNvSpPr>
            <a:spLocks noGrp="1" noChangeArrowheads="1"/>
          </p:cNvSpPr>
          <p:nvPr>
            <p:ph sz="half" idx="4294967295"/>
          </p:nvPr>
        </p:nvSpPr>
        <p:spPr>
          <a:xfrm>
            <a:off x="260350" y="1701800"/>
            <a:ext cx="4648200" cy="4648200"/>
          </a:xfrm>
        </p:spPr>
        <p:txBody>
          <a:bodyPr/>
          <a:lstStyle/>
          <a:p>
            <a:r>
              <a:rPr lang="en-US" sz="1800" dirty="0" smtClean="0">
                <a:ea typeface="ＭＳ Ｐゴシック" charset="-128"/>
                <a:cs typeface="Geneva" charset="0"/>
              </a:rPr>
              <a:t>The strength metric is calculated on a target gene signature </a:t>
            </a:r>
          </a:p>
          <a:p>
            <a:pPr lvl="1"/>
            <a:r>
              <a:rPr lang="en-US" sz="1600" dirty="0" smtClean="0"/>
              <a:t>The strength algorithm calculates the geometric mean of the fold changes in the gene signature</a:t>
            </a:r>
          </a:p>
          <a:p>
            <a:pPr lvl="1"/>
            <a:r>
              <a:rPr lang="en-US" sz="1600" dirty="0" smtClean="0"/>
              <a:t>A list of gene fold changes can be collapsed into a single number  </a:t>
            </a:r>
          </a:p>
          <a:p>
            <a:r>
              <a:rPr lang="en-US" sz="1800" dirty="0" smtClean="0">
                <a:ea typeface="ＭＳ Ｐゴシック" charset="-128"/>
                <a:cs typeface="Geneva" charset="0"/>
              </a:rPr>
              <a:t>A quantitative value is assigned to each patient for their level of signaling specific to the target </a:t>
            </a:r>
          </a:p>
          <a:p>
            <a:pPr lvl="1"/>
            <a:r>
              <a:rPr lang="en-US" sz="1600" dirty="0" smtClean="0"/>
              <a:t>Assesses the relative signaling strength of a target network in each patient of a population</a:t>
            </a:r>
          </a:p>
          <a:p>
            <a:pPr lvl="1"/>
            <a:r>
              <a:rPr lang="en-US" sz="1600" dirty="0" smtClean="0"/>
              <a:t>Patients can then be stratified on a continuum of network strength</a:t>
            </a:r>
          </a:p>
        </p:txBody>
      </p:sp>
      <p:cxnSp>
        <p:nvCxnSpPr>
          <p:cNvPr id="7" name="Straight Connector 6"/>
          <p:cNvCxnSpPr/>
          <p:nvPr/>
        </p:nvCxnSpPr>
        <p:spPr>
          <a:xfrm rot="5400000">
            <a:off x="5591175" y="5191125"/>
            <a:ext cx="19812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6667500" y="5191125"/>
            <a:ext cx="19812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a:off x="5476875" y="4610100"/>
            <a:ext cx="3276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5457825" y="4191000"/>
            <a:ext cx="3276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1992" name="Rectangle 12"/>
          <p:cNvSpPr>
            <a:spLocks noChangeArrowheads="1"/>
          </p:cNvSpPr>
          <p:nvPr/>
        </p:nvSpPr>
        <p:spPr bwMode="auto">
          <a:xfrm>
            <a:off x="7161213" y="1274763"/>
            <a:ext cx="719137" cy="296862"/>
          </a:xfrm>
          <a:prstGeom prst="rect">
            <a:avLst/>
          </a:prstGeom>
          <a:solidFill>
            <a:schemeClr val="bg1"/>
          </a:solidFill>
          <a:ln w="9525">
            <a:noFill/>
            <a:miter lim="800000"/>
            <a:headEnd/>
            <a:tailEnd/>
          </a:ln>
        </p:spPr>
        <p:txBody>
          <a:bodyPr wrap="none" anchor="ctr"/>
          <a:lstStyle/>
          <a:p>
            <a:endParaRPr lang="en-US"/>
          </a:p>
        </p:txBody>
      </p:sp>
      <p:sp>
        <p:nvSpPr>
          <p:cNvPr id="41993" name="Slide Number Placeholder 122"/>
          <p:cNvSpPr>
            <a:spLocks noGrp="1"/>
          </p:cNvSpPr>
          <p:nvPr>
            <p:ph type="sldNum" sz="quarter" idx="10"/>
          </p:nvPr>
        </p:nvSpPr>
        <p:spPr bwMode="auto">
          <a:noFill/>
          <a:ln>
            <a:miter lim="800000"/>
            <a:headEnd/>
            <a:tailEnd/>
          </a:ln>
        </p:spPr>
        <p:txBody>
          <a:bodyPr/>
          <a:lstStyle/>
          <a:p>
            <a:fld id="{1609FF6B-1271-4748-A06A-C13E5285E9AF}" type="slidenum">
              <a:rPr lang="en-US"/>
              <a:pPr/>
              <a:t>25</a:t>
            </a:fld>
            <a:endParaRPr lang="en-US"/>
          </a:p>
        </p:txBody>
      </p:sp>
      <p:sp>
        <p:nvSpPr>
          <p:cNvPr id="14" name="AutoShape 10"/>
          <p:cNvSpPr>
            <a:spLocks noChangeArrowheads="1"/>
          </p:cNvSpPr>
          <p:nvPr/>
        </p:nvSpPr>
        <p:spPr bwMode="auto">
          <a:xfrm>
            <a:off x="7478713" y="1219200"/>
            <a:ext cx="676275" cy="320675"/>
          </a:xfrm>
          <a:prstGeom prst="roundRect">
            <a:avLst>
              <a:gd name="adj" fmla="val 16667"/>
            </a:avLst>
          </a:prstGeom>
          <a:solidFill>
            <a:schemeClr val="accent2">
              <a:lumMod val="75000"/>
            </a:schemeClr>
          </a:solidFill>
          <a:ln w="9525">
            <a:solidFill>
              <a:schemeClr val="tx1"/>
            </a:solidFill>
            <a:round/>
            <a:headEnd/>
            <a:tailEnd/>
          </a:ln>
        </p:spPr>
        <p:txBody>
          <a:bodyPr wrap="none" anchor="ctr"/>
          <a:lstStyle/>
          <a:p>
            <a:pPr algn="ctr" defTabSz="914400">
              <a:defRPr/>
            </a:pPr>
            <a:r>
              <a:rPr lang="en-US" sz="1200" dirty="0">
                <a:solidFill>
                  <a:schemeClr val="bg1"/>
                </a:solidFill>
                <a:latin typeface="Arial" pitchFamily="34" charset="0"/>
                <a:sym typeface="Wingdings 3"/>
              </a:rPr>
              <a:t> </a:t>
            </a:r>
            <a:r>
              <a:rPr lang="en-US" sz="1200" dirty="0">
                <a:solidFill>
                  <a:schemeClr val="bg1"/>
                </a:solidFill>
                <a:latin typeface="+mn-lt"/>
              </a:rPr>
              <a:t>Gene 1</a:t>
            </a:r>
          </a:p>
        </p:txBody>
      </p:sp>
      <p:sp>
        <p:nvSpPr>
          <p:cNvPr id="16" name="AutoShape 10"/>
          <p:cNvSpPr>
            <a:spLocks noChangeArrowheads="1"/>
          </p:cNvSpPr>
          <p:nvPr/>
        </p:nvSpPr>
        <p:spPr bwMode="auto">
          <a:xfrm>
            <a:off x="7478713" y="1571625"/>
            <a:ext cx="676275" cy="319088"/>
          </a:xfrm>
          <a:prstGeom prst="roundRect">
            <a:avLst>
              <a:gd name="adj" fmla="val 16667"/>
            </a:avLst>
          </a:prstGeom>
          <a:solidFill>
            <a:schemeClr val="accent2">
              <a:lumMod val="75000"/>
            </a:schemeClr>
          </a:solidFill>
          <a:ln w="9525">
            <a:solidFill>
              <a:schemeClr val="tx1"/>
            </a:solidFill>
            <a:round/>
            <a:headEnd/>
            <a:tailEnd/>
          </a:ln>
        </p:spPr>
        <p:txBody>
          <a:bodyPr wrap="none" anchor="ctr"/>
          <a:lstStyle/>
          <a:p>
            <a:pPr algn="ctr" defTabSz="914400">
              <a:defRPr/>
            </a:pPr>
            <a:r>
              <a:rPr lang="en-US" sz="1200" dirty="0">
                <a:solidFill>
                  <a:schemeClr val="bg1"/>
                </a:solidFill>
                <a:latin typeface="Arial" pitchFamily="34" charset="0"/>
                <a:sym typeface="Wingdings 3"/>
              </a:rPr>
              <a:t> </a:t>
            </a:r>
            <a:r>
              <a:rPr lang="en-US" sz="1200" dirty="0">
                <a:solidFill>
                  <a:schemeClr val="bg1"/>
                </a:solidFill>
                <a:latin typeface="+mn-lt"/>
              </a:rPr>
              <a:t>Gene 2</a:t>
            </a:r>
          </a:p>
        </p:txBody>
      </p:sp>
      <p:sp>
        <p:nvSpPr>
          <p:cNvPr id="17" name="AutoShape 10"/>
          <p:cNvSpPr>
            <a:spLocks noChangeArrowheads="1"/>
          </p:cNvSpPr>
          <p:nvPr/>
        </p:nvSpPr>
        <p:spPr bwMode="auto">
          <a:xfrm>
            <a:off x="7478713" y="1924050"/>
            <a:ext cx="676275" cy="319088"/>
          </a:xfrm>
          <a:prstGeom prst="roundRect">
            <a:avLst>
              <a:gd name="adj" fmla="val 16667"/>
            </a:avLst>
          </a:prstGeom>
          <a:solidFill>
            <a:schemeClr val="accent2">
              <a:lumMod val="75000"/>
            </a:schemeClr>
          </a:solidFill>
          <a:ln w="9525">
            <a:solidFill>
              <a:schemeClr val="tx1"/>
            </a:solidFill>
            <a:round/>
            <a:headEnd/>
            <a:tailEnd/>
          </a:ln>
        </p:spPr>
        <p:txBody>
          <a:bodyPr wrap="none" anchor="ctr"/>
          <a:lstStyle/>
          <a:p>
            <a:pPr algn="ctr" defTabSz="914400">
              <a:defRPr/>
            </a:pPr>
            <a:r>
              <a:rPr lang="en-US" sz="1200" dirty="0">
                <a:solidFill>
                  <a:schemeClr val="bg1"/>
                </a:solidFill>
                <a:latin typeface="Arial" pitchFamily="34" charset="0"/>
                <a:sym typeface="Wingdings 3"/>
              </a:rPr>
              <a:t> </a:t>
            </a:r>
            <a:r>
              <a:rPr lang="en-US" sz="1200" dirty="0">
                <a:solidFill>
                  <a:schemeClr val="bg1"/>
                </a:solidFill>
                <a:latin typeface="+mn-lt"/>
              </a:rPr>
              <a:t>Gene 3</a:t>
            </a:r>
          </a:p>
        </p:txBody>
      </p:sp>
      <p:sp>
        <p:nvSpPr>
          <p:cNvPr id="18" name="AutoShape 10"/>
          <p:cNvSpPr>
            <a:spLocks noChangeArrowheads="1"/>
          </p:cNvSpPr>
          <p:nvPr/>
        </p:nvSpPr>
        <p:spPr bwMode="auto">
          <a:xfrm>
            <a:off x="7478713" y="2274888"/>
            <a:ext cx="676275" cy="319087"/>
          </a:xfrm>
          <a:prstGeom prst="roundRect">
            <a:avLst>
              <a:gd name="adj" fmla="val 16667"/>
            </a:avLst>
          </a:prstGeom>
          <a:solidFill>
            <a:schemeClr val="accent2">
              <a:lumMod val="75000"/>
            </a:schemeClr>
          </a:solidFill>
          <a:ln w="9525">
            <a:solidFill>
              <a:schemeClr val="tx1"/>
            </a:solidFill>
            <a:round/>
            <a:headEnd/>
            <a:tailEnd/>
          </a:ln>
        </p:spPr>
        <p:txBody>
          <a:bodyPr wrap="none" anchor="ctr"/>
          <a:lstStyle/>
          <a:p>
            <a:pPr algn="ctr" defTabSz="914400">
              <a:defRPr/>
            </a:pPr>
            <a:r>
              <a:rPr lang="en-US" sz="1200" dirty="0">
                <a:solidFill>
                  <a:schemeClr val="bg1"/>
                </a:solidFill>
                <a:latin typeface="Arial" pitchFamily="34" charset="0"/>
                <a:sym typeface="Wingdings 3"/>
              </a:rPr>
              <a:t> </a:t>
            </a:r>
            <a:r>
              <a:rPr lang="en-US" sz="1200" dirty="0">
                <a:solidFill>
                  <a:schemeClr val="bg1"/>
                </a:solidFill>
                <a:latin typeface="+mn-lt"/>
              </a:rPr>
              <a:t>Gene 4</a:t>
            </a:r>
          </a:p>
        </p:txBody>
      </p:sp>
      <p:sp>
        <p:nvSpPr>
          <p:cNvPr id="19" name="AutoShape 10"/>
          <p:cNvSpPr>
            <a:spLocks noChangeArrowheads="1"/>
          </p:cNvSpPr>
          <p:nvPr/>
        </p:nvSpPr>
        <p:spPr bwMode="auto">
          <a:xfrm>
            <a:off x="7478713" y="2627313"/>
            <a:ext cx="676275" cy="319087"/>
          </a:xfrm>
          <a:prstGeom prst="roundRect">
            <a:avLst>
              <a:gd name="adj" fmla="val 16667"/>
            </a:avLst>
          </a:prstGeom>
          <a:solidFill>
            <a:schemeClr val="accent3">
              <a:lumMod val="75000"/>
            </a:schemeClr>
          </a:solidFill>
          <a:ln w="9525">
            <a:solidFill>
              <a:schemeClr val="tx1"/>
            </a:solidFill>
            <a:round/>
            <a:headEnd/>
            <a:tailEnd/>
          </a:ln>
        </p:spPr>
        <p:txBody>
          <a:bodyPr wrap="none" anchor="ctr"/>
          <a:lstStyle/>
          <a:p>
            <a:pPr algn="ctr" defTabSz="914400">
              <a:defRPr/>
            </a:pPr>
            <a:r>
              <a:rPr lang="en-US" sz="1200" dirty="0">
                <a:solidFill>
                  <a:schemeClr val="bg1"/>
                </a:solidFill>
                <a:latin typeface="Arial" pitchFamily="34" charset="0"/>
                <a:sym typeface="Wingdings 3"/>
              </a:rPr>
              <a:t> </a:t>
            </a:r>
            <a:r>
              <a:rPr lang="en-US" sz="1200" dirty="0">
                <a:solidFill>
                  <a:schemeClr val="bg1"/>
                </a:solidFill>
                <a:latin typeface="+mn-lt"/>
              </a:rPr>
              <a:t>Gene 5</a:t>
            </a:r>
          </a:p>
        </p:txBody>
      </p:sp>
      <p:sp>
        <p:nvSpPr>
          <p:cNvPr id="20" name="AutoShape 10"/>
          <p:cNvSpPr>
            <a:spLocks noChangeArrowheads="1"/>
          </p:cNvSpPr>
          <p:nvPr/>
        </p:nvSpPr>
        <p:spPr bwMode="auto">
          <a:xfrm>
            <a:off x="7478713" y="2978150"/>
            <a:ext cx="676275" cy="319088"/>
          </a:xfrm>
          <a:prstGeom prst="roundRect">
            <a:avLst>
              <a:gd name="adj" fmla="val 16667"/>
            </a:avLst>
          </a:prstGeom>
          <a:solidFill>
            <a:schemeClr val="accent3">
              <a:lumMod val="75000"/>
            </a:schemeClr>
          </a:solidFill>
          <a:ln w="9525">
            <a:solidFill>
              <a:schemeClr val="tx1"/>
            </a:solidFill>
            <a:round/>
            <a:headEnd/>
            <a:tailEnd/>
          </a:ln>
        </p:spPr>
        <p:txBody>
          <a:bodyPr wrap="none" anchor="ctr"/>
          <a:lstStyle/>
          <a:p>
            <a:pPr algn="ctr" defTabSz="914400">
              <a:defRPr/>
            </a:pPr>
            <a:r>
              <a:rPr lang="en-US" sz="1200" dirty="0">
                <a:solidFill>
                  <a:schemeClr val="bg1"/>
                </a:solidFill>
                <a:latin typeface="Arial" pitchFamily="34" charset="0"/>
                <a:sym typeface="Wingdings 3"/>
              </a:rPr>
              <a:t> </a:t>
            </a:r>
            <a:r>
              <a:rPr lang="en-US" sz="1200" dirty="0">
                <a:solidFill>
                  <a:schemeClr val="bg1"/>
                </a:solidFill>
                <a:latin typeface="+mn-lt"/>
              </a:rPr>
              <a:t>Gene 6</a:t>
            </a:r>
          </a:p>
        </p:txBody>
      </p:sp>
      <p:sp>
        <p:nvSpPr>
          <p:cNvPr id="21" name="AutoShape 10"/>
          <p:cNvSpPr>
            <a:spLocks noChangeArrowheads="1"/>
          </p:cNvSpPr>
          <p:nvPr/>
        </p:nvSpPr>
        <p:spPr bwMode="auto">
          <a:xfrm>
            <a:off x="7478713" y="3330575"/>
            <a:ext cx="676275" cy="319088"/>
          </a:xfrm>
          <a:prstGeom prst="roundRect">
            <a:avLst>
              <a:gd name="adj" fmla="val 16667"/>
            </a:avLst>
          </a:prstGeom>
          <a:solidFill>
            <a:schemeClr val="accent3">
              <a:lumMod val="75000"/>
            </a:schemeClr>
          </a:solidFill>
          <a:ln w="9525">
            <a:solidFill>
              <a:schemeClr val="tx1"/>
            </a:solidFill>
            <a:round/>
            <a:headEnd/>
            <a:tailEnd/>
          </a:ln>
        </p:spPr>
        <p:txBody>
          <a:bodyPr wrap="none" anchor="ctr"/>
          <a:lstStyle/>
          <a:p>
            <a:pPr algn="ctr" defTabSz="914400">
              <a:defRPr/>
            </a:pPr>
            <a:r>
              <a:rPr lang="en-US" sz="1200" dirty="0">
                <a:solidFill>
                  <a:schemeClr val="bg1"/>
                </a:solidFill>
                <a:latin typeface="Arial" pitchFamily="34" charset="0"/>
                <a:sym typeface="Wingdings 3"/>
              </a:rPr>
              <a:t> </a:t>
            </a:r>
            <a:r>
              <a:rPr lang="en-US" sz="1200" dirty="0">
                <a:solidFill>
                  <a:schemeClr val="bg1"/>
                </a:solidFill>
                <a:latin typeface="+mn-lt"/>
              </a:rPr>
              <a:t>Gene 7</a:t>
            </a:r>
          </a:p>
        </p:txBody>
      </p:sp>
      <p:sp>
        <p:nvSpPr>
          <p:cNvPr id="22" name="AutoShape 10"/>
          <p:cNvSpPr>
            <a:spLocks noChangeArrowheads="1"/>
          </p:cNvSpPr>
          <p:nvPr/>
        </p:nvSpPr>
        <p:spPr bwMode="auto">
          <a:xfrm>
            <a:off x="7478713" y="3681413"/>
            <a:ext cx="676275" cy="319087"/>
          </a:xfrm>
          <a:prstGeom prst="roundRect">
            <a:avLst>
              <a:gd name="adj" fmla="val 16667"/>
            </a:avLst>
          </a:prstGeom>
          <a:solidFill>
            <a:schemeClr val="accent3">
              <a:lumMod val="75000"/>
            </a:schemeClr>
          </a:solidFill>
          <a:ln w="9525">
            <a:solidFill>
              <a:schemeClr val="tx1"/>
            </a:solidFill>
            <a:round/>
            <a:headEnd/>
            <a:tailEnd/>
          </a:ln>
        </p:spPr>
        <p:txBody>
          <a:bodyPr wrap="none" anchor="ctr"/>
          <a:lstStyle/>
          <a:p>
            <a:pPr algn="ctr" defTabSz="914400">
              <a:defRPr/>
            </a:pPr>
            <a:r>
              <a:rPr lang="en-US" sz="1200" dirty="0">
                <a:solidFill>
                  <a:schemeClr val="bg1"/>
                </a:solidFill>
                <a:latin typeface="Arial" pitchFamily="34" charset="0"/>
                <a:sym typeface="Wingdings 3"/>
              </a:rPr>
              <a:t> </a:t>
            </a:r>
            <a:r>
              <a:rPr lang="en-US" sz="1200" dirty="0">
                <a:solidFill>
                  <a:schemeClr val="bg1"/>
                </a:solidFill>
                <a:latin typeface="+mn-lt"/>
              </a:rPr>
              <a:t>Gene 8</a:t>
            </a:r>
          </a:p>
        </p:txBody>
      </p:sp>
      <p:cxnSp>
        <p:nvCxnSpPr>
          <p:cNvPr id="24" name="Straight Arrow Connector 23"/>
          <p:cNvCxnSpPr>
            <a:cxnSpLocks noChangeShapeType="1"/>
          </p:cNvCxnSpPr>
          <p:nvPr/>
        </p:nvCxnSpPr>
        <p:spPr bwMode="auto">
          <a:xfrm rot="5400000" flipH="1" flipV="1">
            <a:off x="6480175" y="1628775"/>
            <a:ext cx="1196975" cy="733425"/>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p:spPr>
      </p:cxnSp>
      <p:cxnSp>
        <p:nvCxnSpPr>
          <p:cNvPr id="26" name="Straight Arrow Connector 25"/>
          <p:cNvCxnSpPr>
            <a:cxnSpLocks noChangeShapeType="1"/>
          </p:cNvCxnSpPr>
          <p:nvPr/>
        </p:nvCxnSpPr>
        <p:spPr bwMode="auto">
          <a:xfrm rot="5400000" flipH="1" flipV="1">
            <a:off x="6632575" y="1781175"/>
            <a:ext cx="892175" cy="733425"/>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p:spPr>
      </p:cxnSp>
      <p:cxnSp>
        <p:nvCxnSpPr>
          <p:cNvPr id="27" name="Straight Arrow Connector 26"/>
          <p:cNvCxnSpPr>
            <a:cxnSpLocks noChangeShapeType="1"/>
          </p:cNvCxnSpPr>
          <p:nvPr/>
        </p:nvCxnSpPr>
        <p:spPr bwMode="auto">
          <a:xfrm flipV="1">
            <a:off x="6711950" y="2084388"/>
            <a:ext cx="733425" cy="509587"/>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p:spPr>
      </p:cxnSp>
      <p:cxnSp>
        <p:nvCxnSpPr>
          <p:cNvPr id="28" name="Straight Arrow Connector 27"/>
          <p:cNvCxnSpPr>
            <a:cxnSpLocks noChangeShapeType="1"/>
          </p:cNvCxnSpPr>
          <p:nvPr/>
        </p:nvCxnSpPr>
        <p:spPr bwMode="auto">
          <a:xfrm flipV="1">
            <a:off x="6711950" y="2419350"/>
            <a:ext cx="733425" cy="174625"/>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p:spPr>
      </p:cxnSp>
      <p:cxnSp>
        <p:nvCxnSpPr>
          <p:cNvPr id="35" name="Straight Arrow Connector 34"/>
          <p:cNvCxnSpPr>
            <a:cxnSpLocks noChangeShapeType="1"/>
          </p:cNvCxnSpPr>
          <p:nvPr/>
        </p:nvCxnSpPr>
        <p:spPr bwMode="auto">
          <a:xfrm>
            <a:off x="6677025" y="2617788"/>
            <a:ext cx="733425" cy="160337"/>
          </a:xfrm>
          <a:prstGeom prst="straightConnector1">
            <a:avLst/>
          </a:prstGeom>
          <a:noFill/>
          <a:ln w="25400">
            <a:solidFill>
              <a:schemeClr val="accent1"/>
            </a:solidFill>
            <a:round/>
            <a:headEnd/>
            <a:tailEnd type="oval" w="med" len="med"/>
          </a:ln>
          <a:effectLst>
            <a:outerShdw blurRad="63500" dist="20000" dir="5400000" rotWithShape="0">
              <a:srgbClr val="000000">
                <a:alpha val="37999"/>
              </a:srgbClr>
            </a:outerShdw>
          </a:effectLst>
        </p:spPr>
      </p:cxnSp>
      <p:cxnSp>
        <p:nvCxnSpPr>
          <p:cNvPr id="39" name="Straight Arrow Connector 38"/>
          <p:cNvCxnSpPr>
            <a:cxnSpLocks noChangeShapeType="1"/>
          </p:cNvCxnSpPr>
          <p:nvPr/>
        </p:nvCxnSpPr>
        <p:spPr bwMode="auto">
          <a:xfrm>
            <a:off x="6711950" y="2627313"/>
            <a:ext cx="698500" cy="511175"/>
          </a:xfrm>
          <a:prstGeom prst="straightConnector1">
            <a:avLst/>
          </a:prstGeom>
          <a:noFill/>
          <a:ln w="25400">
            <a:solidFill>
              <a:schemeClr val="accent1"/>
            </a:solidFill>
            <a:round/>
            <a:headEnd/>
            <a:tailEnd type="oval" w="med" len="med"/>
          </a:ln>
          <a:effectLst>
            <a:outerShdw blurRad="63500" dist="20000" dir="5400000" rotWithShape="0">
              <a:srgbClr val="000000">
                <a:alpha val="37999"/>
              </a:srgbClr>
            </a:outerShdw>
          </a:effectLst>
        </p:spPr>
      </p:cxnSp>
      <p:cxnSp>
        <p:nvCxnSpPr>
          <p:cNvPr id="40" name="Straight Arrow Connector 39"/>
          <p:cNvCxnSpPr>
            <a:cxnSpLocks noChangeShapeType="1"/>
          </p:cNvCxnSpPr>
          <p:nvPr/>
        </p:nvCxnSpPr>
        <p:spPr bwMode="auto">
          <a:xfrm rot="16200000" flipH="1">
            <a:off x="6610350" y="2689225"/>
            <a:ext cx="866775" cy="733425"/>
          </a:xfrm>
          <a:prstGeom prst="straightConnector1">
            <a:avLst/>
          </a:prstGeom>
          <a:noFill/>
          <a:ln w="25400">
            <a:solidFill>
              <a:schemeClr val="accent1"/>
            </a:solidFill>
            <a:round/>
            <a:headEnd/>
            <a:tailEnd type="oval" w="med" len="med"/>
          </a:ln>
          <a:effectLst>
            <a:outerShdw blurRad="63500" dist="20000" dir="5400000" rotWithShape="0">
              <a:srgbClr val="000000">
                <a:alpha val="37999"/>
              </a:srgbClr>
            </a:outerShdw>
          </a:effectLst>
        </p:spPr>
      </p:cxnSp>
      <p:cxnSp>
        <p:nvCxnSpPr>
          <p:cNvPr id="41" name="Straight Arrow Connector 40"/>
          <p:cNvCxnSpPr>
            <a:cxnSpLocks noChangeShapeType="1"/>
          </p:cNvCxnSpPr>
          <p:nvPr/>
        </p:nvCxnSpPr>
        <p:spPr bwMode="auto">
          <a:xfrm rot="16200000" flipH="1">
            <a:off x="6436519" y="2867819"/>
            <a:ext cx="1214437" cy="733425"/>
          </a:xfrm>
          <a:prstGeom prst="straightConnector1">
            <a:avLst/>
          </a:prstGeom>
          <a:noFill/>
          <a:ln w="25400">
            <a:solidFill>
              <a:schemeClr val="accent1"/>
            </a:solidFill>
            <a:round/>
            <a:headEnd/>
            <a:tailEnd type="oval" w="med" len="med"/>
          </a:ln>
          <a:effectLst>
            <a:outerShdw blurRad="63500" dist="20000" dir="5400000" rotWithShape="0">
              <a:srgbClr val="000000">
                <a:alpha val="37999"/>
              </a:srgbClr>
            </a:outerShdw>
          </a:effectLst>
        </p:spPr>
      </p:cxnSp>
      <p:sp>
        <p:nvSpPr>
          <p:cNvPr id="9226" name="AutoShape 10"/>
          <p:cNvSpPr>
            <a:spLocks noChangeArrowheads="1"/>
          </p:cNvSpPr>
          <p:nvPr/>
        </p:nvSpPr>
        <p:spPr bwMode="auto">
          <a:xfrm>
            <a:off x="6003925" y="2466975"/>
            <a:ext cx="854075" cy="319088"/>
          </a:xfrm>
          <a:prstGeom prst="roundRect">
            <a:avLst>
              <a:gd name="adj" fmla="val 16667"/>
            </a:avLst>
          </a:prstGeom>
          <a:solidFill>
            <a:srgbClr val="FABA85"/>
          </a:solidFill>
          <a:ln w="9525">
            <a:noFill/>
            <a:round/>
            <a:headEnd/>
            <a:tailEnd/>
          </a:ln>
        </p:spPr>
        <p:txBody>
          <a:bodyPr wrap="none" anchor="ctr"/>
          <a:lstStyle/>
          <a:p>
            <a:pPr algn="ctr" defTabSz="914400">
              <a:defRPr/>
            </a:pPr>
            <a:r>
              <a:rPr lang="en-US" sz="1200" dirty="0">
                <a:latin typeface="+mn-lt"/>
              </a:rPr>
              <a:t>Mechanism</a:t>
            </a:r>
          </a:p>
        </p:txBody>
      </p:sp>
      <p:sp>
        <p:nvSpPr>
          <p:cNvPr id="45" name="TextBox 44"/>
          <p:cNvSpPr txBox="1"/>
          <p:nvPr/>
        </p:nvSpPr>
        <p:spPr>
          <a:xfrm>
            <a:off x="7348538" y="822325"/>
            <a:ext cx="942975" cy="430213"/>
          </a:xfrm>
          <a:prstGeom prst="rect">
            <a:avLst/>
          </a:prstGeom>
          <a:noFill/>
        </p:spPr>
        <p:txBody>
          <a:bodyPr>
            <a:spAutoFit/>
          </a:bodyPr>
          <a:lstStyle/>
          <a:p>
            <a:pPr algn="ctr">
              <a:defRPr/>
            </a:pPr>
            <a:r>
              <a:rPr lang="en-US" sz="1100" dirty="0">
                <a:latin typeface="+mn-lt"/>
                <a:ea typeface="Geneva" charset="-128"/>
              </a:rPr>
              <a:t>Target gene signature</a:t>
            </a:r>
          </a:p>
        </p:txBody>
      </p:sp>
      <p:sp>
        <p:nvSpPr>
          <p:cNvPr id="46" name="TextBox 45"/>
          <p:cNvSpPr txBox="1"/>
          <p:nvPr/>
        </p:nvSpPr>
        <p:spPr>
          <a:xfrm>
            <a:off x="5476875" y="2828925"/>
            <a:ext cx="1519238" cy="769938"/>
          </a:xfrm>
          <a:prstGeom prst="rect">
            <a:avLst/>
          </a:prstGeom>
          <a:noFill/>
        </p:spPr>
        <p:txBody>
          <a:bodyPr>
            <a:spAutoFit/>
          </a:bodyPr>
          <a:lstStyle/>
          <a:p>
            <a:pPr>
              <a:defRPr/>
            </a:pPr>
            <a:r>
              <a:rPr lang="en-US" sz="1100" dirty="0">
                <a:latin typeface="+mn-lt"/>
                <a:ea typeface="Geneva" charset="-128"/>
              </a:rPr>
              <a:t>Mechanism regulates genes in these directions based on published literature</a:t>
            </a:r>
          </a:p>
        </p:txBody>
      </p:sp>
      <p:sp>
        <p:nvSpPr>
          <p:cNvPr id="96" name="TextBox 95"/>
          <p:cNvSpPr txBox="1"/>
          <p:nvPr/>
        </p:nvSpPr>
        <p:spPr>
          <a:xfrm>
            <a:off x="5622925" y="4240213"/>
            <a:ext cx="849313" cy="307975"/>
          </a:xfrm>
          <a:prstGeom prst="rect">
            <a:avLst/>
          </a:prstGeom>
          <a:noFill/>
        </p:spPr>
        <p:txBody>
          <a:bodyPr wrap="none">
            <a:spAutoFit/>
          </a:bodyPr>
          <a:lstStyle/>
          <a:p>
            <a:pPr>
              <a:defRPr/>
            </a:pPr>
            <a:r>
              <a:rPr lang="en-US" sz="1400" b="1" dirty="0">
                <a:latin typeface="+mn-lt"/>
                <a:ea typeface="Geneva" charset="-128"/>
              </a:rPr>
              <a:t>Patient 1</a:t>
            </a:r>
          </a:p>
        </p:txBody>
      </p:sp>
      <p:sp>
        <p:nvSpPr>
          <p:cNvPr id="97" name="TextBox 96"/>
          <p:cNvSpPr txBox="1"/>
          <p:nvPr/>
        </p:nvSpPr>
        <p:spPr>
          <a:xfrm>
            <a:off x="6677025" y="4240213"/>
            <a:ext cx="849313" cy="307975"/>
          </a:xfrm>
          <a:prstGeom prst="rect">
            <a:avLst/>
          </a:prstGeom>
          <a:noFill/>
        </p:spPr>
        <p:txBody>
          <a:bodyPr wrap="none">
            <a:spAutoFit/>
          </a:bodyPr>
          <a:lstStyle/>
          <a:p>
            <a:pPr>
              <a:defRPr/>
            </a:pPr>
            <a:r>
              <a:rPr lang="en-US" sz="1400" b="1" dirty="0">
                <a:latin typeface="+mn-lt"/>
                <a:ea typeface="Geneva" charset="-128"/>
              </a:rPr>
              <a:t>Patient 2</a:t>
            </a:r>
          </a:p>
        </p:txBody>
      </p:sp>
      <p:sp>
        <p:nvSpPr>
          <p:cNvPr id="98" name="TextBox 97"/>
          <p:cNvSpPr txBox="1"/>
          <p:nvPr/>
        </p:nvSpPr>
        <p:spPr>
          <a:xfrm>
            <a:off x="7837488" y="4240213"/>
            <a:ext cx="849312" cy="307975"/>
          </a:xfrm>
          <a:prstGeom prst="rect">
            <a:avLst/>
          </a:prstGeom>
          <a:noFill/>
        </p:spPr>
        <p:txBody>
          <a:bodyPr wrap="none">
            <a:spAutoFit/>
          </a:bodyPr>
          <a:lstStyle/>
          <a:p>
            <a:pPr>
              <a:defRPr/>
            </a:pPr>
            <a:r>
              <a:rPr lang="en-US" sz="1400" b="1" dirty="0">
                <a:latin typeface="+mn-lt"/>
                <a:ea typeface="Geneva" charset="-128"/>
              </a:rPr>
              <a:t>Patient 3</a:t>
            </a:r>
          </a:p>
        </p:txBody>
      </p:sp>
      <p:cxnSp>
        <p:nvCxnSpPr>
          <p:cNvPr id="100" name="Straight Connector 99"/>
          <p:cNvCxnSpPr/>
          <p:nvPr/>
        </p:nvCxnSpPr>
        <p:spPr>
          <a:xfrm rot="5400000">
            <a:off x="5187950" y="5197476"/>
            <a:ext cx="7842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a:off x="5533232" y="5068094"/>
            <a:ext cx="284162"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5572919" y="5007769"/>
            <a:ext cx="404812"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5734844" y="5068094"/>
            <a:ext cx="284162"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a:off x="5814219" y="5037932"/>
            <a:ext cx="344487"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5969794" y="5341144"/>
            <a:ext cx="284162"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5400000">
            <a:off x="6011069" y="5401469"/>
            <a:ext cx="404812"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a:off x="6238875" y="5273676"/>
            <a:ext cx="149225"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6250781" y="5371307"/>
            <a:ext cx="34448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6607969" y="5064919"/>
            <a:ext cx="284162"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6717507" y="5064919"/>
            <a:ext cx="284162"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6884988" y="5130800"/>
            <a:ext cx="152400"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6927057" y="5064919"/>
            <a:ext cx="284162"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a:off x="7099300" y="5300663"/>
            <a:ext cx="193675"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7222331" y="5279232"/>
            <a:ext cx="150813"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7322343" y="5279232"/>
            <a:ext cx="150813"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7431881" y="5279232"/>
            <a:ext cx="150813"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5400000">
            <a:off x="7684294" y="5064919"/>
            <a:ext cx="284162"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5400000">
            <a:off x="8533606" y="5126832"/>
            <a:ext cx="166687"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a:off x="7847013" y="5119688"/>
            <a:ext cx="152400"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8124032" y="5064919"/>
            <a:ext cx="284162" cy="0"/>
          </a:xfrm>
          <a:prstGeom prst="line">
            <a:avLst/>
          </a:prstGeom>
          <a:ln w="571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a:off x="7929562" y="5300663"/>
            <a:ext cx="193675"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8063706" y="5279232"/>
            <a:ext cx="150813"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5400000">
            <a:off x="8319293" y="5279232"/>
            <a:ext cx="150813"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8428831" y="5279232"/>
            <a:ext cx="150813"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580063" y="5210175"/>
            <a:ext cx="317341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5249863" y="5621338"/>
            <a:ext cx="1381125" cy="230187"/>
          </a:xfrm>
          <a:prstGeom prst="rect">
            <a:avLst/>
          </a:prstGeom>
          <a:noFill/>
        </p:spPr>
        <p:txBody>
          <a:bodyPr wrap="none">
            <a:spAutoFit/>
          </a:bodyPr>
          <a:lstStyle/>
          <a:p>
            <a:pPr>
              <a:defRPr/>
            </a:pPr>
            <a:r>
              <a:rPr lang="en-US" sz="900" dirty="0">
                <a:latin typeface="+mn-lt"/>
                <a:ea typeface="Geneva" charset="-128"/>
              </a:rPr>
              <a:t>Gene   1  2  3  4   5  6  7  8 </a:t>
            </a:r>
          </a:p>
        </p:txBody>
      </p:sp>
      <p:sp>
        <p:nvSpPr>
          <p:cNvPr id="185" name="TextBox 184"/>
          <p:cNvSpPr txBox="1"/>
          <p:nvPr/>
        </p:nvSpPr>
        <p:spPr>
          <a:xfrm>
            <a:off x="6616700" y="5621338"/>
            <a:ext cx="1055688" cy="230187"/>
          </a:xfrm>
          <a:prstGeom prst="rect">
            <a:avLst/>
          </a:prstGeom>
          <a:noFill/>
        </p:spPr>
        <p:txBody>
          <a:bodyPr wrap="none">
            <a:spAutoFit/>
          </a:bodyPr>
          <a:lstStyle/>
          <a:p>
            <a:pPr>
              <a:defRPr/>
            </a:pPr>
            <a:r>
              <a:rPr lang="en-US" sz="900" dirty="0">
                <a:latin typeface="+mn-lt"/>
                <a:ea typeface="Geneva" charset="-128"/>
              </a:rPr>
              <a:t>1  2  3  4   5  6  7  8 </a:t>
            </a:r>
          </a:p>
        </p:txBody>
      </p:sp>
      <p:sp>
        <p:nvSpPr>
          <p:cNvPr id="186" name="TextBox 185"/>
          <p:cNvSpPr txBox="1"/>
          <p:nvPr/>
        </p:nvSpPr>
        <p:spPr>
          <a:xfrm>
            <a:off x="7721600" y="5621338"/>
            <a:ext cx="1055688" cy="230187"/>
          </a:xfrm>
          <a:prstGeom prst="rect">
            <a:avLst/>
          </a:prstGeom>
          <a:noFill/>
        </p:spPr>
        <p:txBody>
          <a:bodyPr wrap="none">
            <a:spAutoFit/>
          </a:bodyPr>
          <a:lstStyle/>
          <a:p>
            <a:pPr>
              <a:defRPr/>
            </a:pPr>
            <a:r>
              <a:rPr lang="en-US" sz="900" dirty="0">
                <a:latin typeface="+mn-lt"/>
                <a:ea typeface="Geneva" charset="-128"/>
              </a:rPr>
              <a:t>1  2  3  4   5  6  7  8 </a:t>
            </a:r>
          </a:p>
        </p:txBody>
      </p:sp>
      <p:sp>
        <p:nvSpPr>
          <p:cNvPr id="187" name="TextBox 186"/>
          <p:cNvSpPr txBox="1"/>
          <p:nvPr/>
        </p:nvSpPr>
        <p:spPr>
          <a:xfrm>
            <a:off x="4713288" y="5842000"/>
            <a:ext cx="909637" cy="431800"/>
          </a:xfrm>
          <a:prstGeom prst="rect">
            <a:avLst/>
          </a:prstGeom>
          <a:noFill/>
        </p:spPr>
        <p:txBody>
          <a:bodyPr>
            <a:spAutoFit/>
          </a:bodyPr>
          <a:lstStyle/>
          <a:p>
            <a:pPr algn="r">
              <a:defRPr/>
            </a:pPr>
            <a:r>
              <a:rPr lang="en-US" sz="1100" b="1" dirty="0">
                <a:latin typeface="+mn-lt"/>
                <a:ea typeface="Geneva" charset="-128"/>
              </a:rPr>
              <a:t>Strength score</a:t>
            </a:r>
          </a:p>
        </p:txBody>
      </p:sp>
      <p:sp>
        <p:nvSpPr>
          <p:cNvPr id="188" name="TextBox 187"/>
          <p:cNvSpPr txBox="1"/>
          <p:nvPr/>
        </p:nvSpPr>
        <p:spPr>
          <a:xfrm>
            <a:off x="5761038" y="5934075"/>
            <a:ext cx="638175" cy="261938"/>
          </a:xfrm>
          <a:prstGeom prst="rect">
            <a:avLst/>
          </a:prstGeom>
          <a:noFill/>
        </p:spPr>
        <p:txBody>
          <a:bodyPr>
            <a:spAutoFit/>
          </a:bodyPr>
          <a:lstStyle/>
          <a:p>
            <a:pPr algn="ctr">
              <a:defRPr/>
            </a:pPr>
            <a:r>
              <a:rPr lang="en-US" sz="1100" b="1" dirty="0">
                <a:latin typeface="+mn-lt"/>
                <a:ea typeface="Geneva" charset="-128"/>
              </a:rPr>
              <a:t>High</a:t>
            </a:r>
          </a:p>
        </p:txBody>
      </p:sp>
      <p:sp>
        <p:nvSpPr>
          <p:cNvPr id="189" name="TextBox 188"/>
          <p:cNvSpPr txBox="1"/>
          <p:nvPr/>
        </p:nvSpPr>
        <p:spPr>
          <a:xfrm>
            <a:off x="6805613" y="5934075"/>
            <a:ext cx="639762" cy="261938"/>
          </a:xfrm>
          <a:prstGeom prst="rect">
            <a:avLst/>
          </a:prstGeom>
          <a:noFill/>
        </p:spPr>
        <p:txBody>
          <a:bodyPr>
            <a:spAutoFit/>
          </a:bodyPr>
          <a:lstStyle/>
          <a:p>
            <a:pPr algn="ctr">
              <a:defRPr/>
            </a:pPr>
            <a:r>
              <a:rPr lang="en-US" sz="1100" b="1" dirty="0">
                <a:latin typeface="+mn-lt"/>
                <a:ea typeface="Geneva" charset="-128"/>
              </a:rPr>
              <a:t>Med</a:t>
            </a:r>
          </a:p>
        </p:txBody>
      </p:sp>
      <p:sp>
        <p:nvSpPr>
          <p:cNvPr id="190" name="TextBox 189"/>
          <p:cNvSpPr txBox="1"/>
          <p:nvPr/>
        </p:nvSpPr>
        <p:spPr>
          <a:xfrm>
            <a:off x="7929563" y="5934075"/>
            <a:ext cx="638175" cy="261938"/>
          </a:xfrm>
          <a:prstGeom prst="rect">
            <a:avLst/>
          </a:prstGeom>
          <a:noFill/>
        </p:spPr>
        <p:txBody>
          <a:bodyPr>
            <a:spAutoFit/>
          </a:bodyPr>
          <a:lstStyle/>
          <a:p>
            <a:pPr algn="ctr">
              <a:defRPr/>
            </a:pPr>
            <a:r>
              <a:rPr lang="en-US" sz="1100" b="1" dirty="0">
                <a:latin typeface="+mn-lt"/>
                <a:ea typeface="Geneva" charset="-128"/>
              </a:rPr>
              <a:t>Low</a:t>
            </a:r>
          </a:p>
        </p:txBody>
      </p:sp>
      <p:sp>
        <p:nvSpPr>
          <p:cNvPr id="191" name="TextBox 190"/>
          <p:cNvSpPr txBox="1"/>
          <p:nvPr/>
        </p:nvSpPr>
        <p:spPr>
          <a:xfrm>
            <a:off x="5381625" y="5078413"/>
            <a:ext cx="250825" cy="246062"/>
          </a:xfrm>
          <a:prstGeom prst="rect">
            <a:avLst/>
          </a:prstGeom>
          <a:noFill/>
        </p:spPr>
        <p:txBody>
          <a:bodyPr wrap="none">
            <a:spAutoFit/>
          </a:bodyPr>
          <a:lstStyle/>
          <a:p>
            <a:pPr>
              <a:defRPr/>
            </a:pPr>
            <a:r>
              <a:rPr lang="en-US" sz="1000" dirty="0">
                <a:latin typeface="+mn-lt"/>
                <a:ea typeface="Geneva" charset="-128"/>
              </a:rPr>
              <a:t>0</a:t>
            </a:r>
          </a:p>
        </p:txBody>
      </p:sp>
      <p:sp>
        <p:nvSpPr>
          <p:cNvPr id="192" name="TextBox 191"/>
          <p:cNvSpPr txBox="1"/>
          <p:nvPr/>
        </p:nvSpPr>
        <p:spPr>
          <a:xfrm rot="16200000">
            <a:off x="4929187" y="5060951"/>
            <a:ext cx="811213" cy="246062"/>
          </a:xfrm>
          <a:prstGeom prst="rect">
            <a:avLst/>
          </a:prstGeom>
          <a:noFill/>
        </p:spPr>
        <p:txBody>
          <a:bodyPr wrap="none">
            <a:spAutoFit/>
          </a:bodyPr>
          <a:lstStyle/>
          <a:p>
            <a:pPr>
              <a:defRPr/>
            </a:pPr>
            <a:r>
              <a:rPr lang="en-US" sz="1000" dirty="0">
                <a:latin typeface="+mn-lt"/>
                <a:ea typeface="Geneva" charset="-128"/>
              </a:rPr>
              <a:t>Fold change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pPr defTabSz="914400"/>
            <a:r>
              <a:rPr lang="en-US" smtClean="0">
                <a:ea typeface="Geneva" charset="0"/>
                <a:cs typeface="Geneva" charset="0"/>
              </a:rPr>
              <a:t>Generation of Strength Scores for Mechanisms</a:t>
            </a:r>
          </a:p>
        </p:txBody>
      </p:sp>
      <p:sp>
        <p:nvSpPr>
          <p:cNvPr id="44035" name="Rectangle 3"/>
          <p:cNvSpPr>
            <a:spLocks noGrp="1"/>
          </p:cNvSpPr>
          <p:nvPr>
            <p:ph type="body" idx="1"/>
          </p:nvPr>
        </p:nvSpPr>
        <p:spPr>
          <a:xfrm>
            <a:off x="457200" y="1584325"/>
            <a:ext cx="8229600" cy="4541838"/>
          </a:xfrm>
        </p:spPr>
        <p:txBody>
          <a:bodyPr/>
          <a:lstStyle/>
          <a:p>
            <a:pPr defTabSz="914400">
              <a:lnSpc>
                <a:spcPct val="90000"/>
              </a:lnSpc>
            </a:pPr>
            <a:r>
              <a:rPr lang="en-US" sz="2800" dirty="0" err="1" smtClean="0">
                <a:ea typeface="Geneva" charset="0"/>
                <a:cs typeface="Geneva" charset="0"/>
              </a:rPr>
              <a:t>Selventa’s</a:t>
            </a:r>
            <a:r>
              <a:rPr lang="en-US" sz="2800" dirty="0" smtClean="0">
                <a:ea typeface="Geneva" charset="0"/>
                <a:cs typeface="Geneva" charset="0"/>
              </a:rPr>
              <a:t> technology assesses the relative strength of hundreds of mechanisms for each individual patient</a:t>
            </a:r>
          </a:p>
          <a:p>
            <a:pPr lvl="1" defTabSz="914400">
              <a:lnSpc>
                <a:spcPct val="90000"/>
              </a:lnSpc>
            </a:pPr>
            <a:r>
              <a:rPr lang="en-US" sz="2400" dirty="0" smtClean="0"/>
              <a:t>Strength score is calculated for &gt; 2,000 direct mechanisms in the Knowledgebase</a:t>
            </a:r>
          </a:p>
          <a:p>
            <a:pPr defTabSz="914400">
              <a:lnSpc>
                <a:spcPct val="80000"/>
              </a:lnSpc>
            </a:pPr>
            <a:r>
              <a:rPr lang="en-US" sz="2800" dirty="0" smtClean="0">
                <a:ea typeface="ＭＳ Ｐゴシック" charset="-128"/>
                <a:cs typeface="Geneva" charset="0"/>
              </a:rPr>
              <a:t>Non-response stems from alternative disease driving mechanisms</a:t>
            </a:r>
          </a:p>
          <a:p>
            <a:pPr lvl="1" defTabSz="914400">
              <a:lnSpc>
                <a:spcPct val="80000"/>
              </a:lnSpc>
            </a:pPr>
            <a:r>
              <a:rPr lang="en-US" sz="2400" dirty="0" smtClean="0"/>
              <a:t>Reflected in difference in strength of activation of molecular processes between responders and non-responders</a:t>
            </a:r>
          </a:p>
        </p:txBody>
      </p:sp>
      <p:sp>
        <p:nvSpPr>
          <p:cNvPr id="44036" name="Slide Number Placeholder 122"/>
          <p:cNvSpPr>
            <a:spLocks noGrp="1"/>
          </p:cNvSpPr>
          <p:nvPr>
            <p:ph type="sldNum" sz="quarter" idx="10"/>
          </p:nvPr>
        </p:nvSpPr>
        <p:spPr bwMode="auto">
          <a:noFill/>
          <a:ln>
            <a:miter lim="800000"/>
            <a:headEnd/>
            <a:tailEnd/>
          </a:ln>
        </p:spPr>
        <p:txBody>
          <a:bodyPr/>
          <a:lstStyle/>
          <a:p>
            <a:fld id="{952436B1-3F70-4DC2-965B-5910E9A642B7}"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ea typeface="ＭＳ Ｐゴシック" charset="-128"/>
              </a:rPr>
              <a:t>Infliximab, a TNF-Inhibitor, Ameliorates UC in ~60% of Patients</a:t>
            </a:r>
          </a:p>
        </p:txBody>
      </p:sp>
      <p:pic>
        <p:nvPicPr>
          <p:cNvPr id="40963" name="Picture 3"/>
          <p:cNvPicPr>
            <a:picLocks noChangeAspect="1" noChangeArrowheads="1"/>
          </p:cNvPicPr>
          <p:nvPr/>
        </p:nvPicPr>
        <p:blipFill>
          <a:blip r:embed="rId2"/>
          <a:srcRect r="99" b="496"/>
          <a:stretch>
            <a:fillRect/>
          </a:stretch>
        </p:blipFill>
        <p:spPr bwMode="auto">
          <a:xfrm>
            <a:off x="587375" y="1949450"/>
            <a:ext cx="8029575" cy="4464050"/>
          </a:xfrm>
          <a:prstGeom prst="rect">
            <a:avLst/>
          </a:prstGeom>
          <a:noFill/>
          <a:ln w="9525">
            <a:noFill/>
            <a:miter lim="800000"/>
            <a:headEnd/>
            <a:tailEnd/>
          </a:ln>
        </p:spPr>
      </p:pic>
      <p:sp>
        <p:nvSpPr>
          <p:cNvPr id="2359340" name="Rectangle 44"/>
          <p:cNvSpPr>
            <a:spLocks noChangeArrowheads="1"/>
          </p:cNvSpPr>
          <p:nvPr/>
        </p:nvSpPr>
        <p:spPr bwMode="auto">
          <a:xfrm>
            <a:off x="4116388" y="3233738"/>
            <a:ext cx="898525" cy="266700"/>
          </a:xfrm>
          <a:prstGeom prst="rect">
            <a:avLst/>
          </a:prstGeom>
          <a:solidFill>
            <a:schemeClr val="bg1"/>
          </a:solidFill>
          <a:ln w="38100">
            <a:solidFill>
              <a:schemeClr val="tx1"/>
            </a:solidFill>
            <a:miter lim="800000"/>
            <a:headEnd/>
            <a:tailEnd/>
          </a:ln>
          <a:effectLst>
            <a:outerShdw blurRad="63500" dist="38099" dir="2700000" algn="ctr" rotWithShape="0">
              <a:srgbClr val="7F7F7F">
                <a:alpha val="75000"/>
              </a:srgbClr>
            </a:outerShdw>
          </a:effectLst>
        </p:spPr>
        <p:txBody>
          <a:bodyPr wrap="none" anchor="ctr"/>
          <a:lstStyle/>
          <a:p>
            <a:pPr>
              <a:defRPr/>
            </a:pPr>
            <a:r>
              <a:rPr lang="en-US" sz="1000">
                <a:latin typeface="+mn-lt"/>
              </a:rPr>
              <a:t>TNF</a:t>
            </a:r>
          </a:p>
        </p:txBody>
      </p:sp>
      <p:sp>
        <p:nvSpPr>
          <p:cNvPr id="2359341" name="Rectangle 45"/>
          <p:cNvSpPr>
            <a:spLocks noChangeArrowheads="1"/>
          </p:cNvSpPr>
          <p:nvPr/>
        </p:nvSpPr>
        <p:spPr bwMode="auto">
          <a:xfrm>
            <a:off x="3506788" y="1517650"/>
            <a:ext cx="898525" cy="266700"/>
          </a:xfrm>
          <a:prstGeom prst="rect">
            <a:avLst/>
          </a:prstGeom>
          <a:solidFill>
            <a:schemeClr val="bg1"/>
          </a:solidFill>
          <a:ln w="38100">
            <a:solidFill>
              <a:schemeClr val="tx1"/>
            </a:solidFill>
            <a:miter lim="800000"/>
            <a:headEnd/>
            <a:tailEnd/>
          </a:ln>
          <a:effectLst>
            <a:outerShdw blurRad="63500" dist="38099" dir="2700000" algn="ctr" rotWithShape="0">
              <a:srgbClr val="7F7F7F">
                <a:alpha val="75000"/>
              </a:srgbClr>
            </a:outerShdw>
          </a:effectLst>
        </p:spPr>
        <p:txBody>
          <a:bodyPr wrap="none" anchor="ctr"/>
          <a:lstStyle/>
          <a:p>
            <a:pPr>
              <a:defRPr/>
            </a:pPr>
            <a:r>
              <a:rPr lang="en-US" sz="1000">
                <a:latin typeface="+mn-lt"/>
              </a:rPr>
              <a:t>Infliximab</a:t>
            </a:r>
          </a:p>
        </p:txBody>
      </p:sp>
      <p:sp>
        <p:nvSpPr>
          <p:cNvPr id="40966" name="Line 46"/>
          <p:cNvSpPr>
            <a:spLocks noChangeShapeType="1"/>
          </p:cNvSpPr>
          <p:nvPr/>
        </p:nvSpPr>
        <p:spPr bwMode="auto">
          <a:xfrm>
            <a:off x="4075113" y="1844675"/>
            <a:ext cx="465137" cy="1316038"/>
          </a:xfrm>
          <a:prstGeom prst="line">
            <a:avLst/>
          </a:prstGeom>
          <a:noFill/>
          <a:ln w="38100">
            <a:solidFill>
              <a:schemeClr val="tx1"/>
            </a:solidFill>
            <a:round/>
            <a:headEnd/>
            <a:tailEnd/>
          </a:ln>
        </p:spPr>
        <p:txBody>
          <a:bodyPr/>
          <a:lstStyle/>
          <a:p>
            <a:endParaRPr lang="en-US"/>
          </a:p>
        </p:txBody>
      </p:sp>
      <p:sp>
        <p:nvSpPr>
          <p:cNvPr id="40967" name="Line 47"/>
          <p:cNvSpPr>
            <a:spLocks noChangeShapeType="1"/>
          </p:cNvSpPr>
          <p:nvPr/>
        </p:nvSpPr>
        <p:spPr bwMode="auto">
          <a:xfrm flipH="1" flipV="1">
            <a:off x="4389438" y="3170238"/>
            <a:ext cx="327025" cy="0"/>
          </a:xfrm>
          <a:prstGeom prst="line">
            <a:avLst/>
          </a:prstGeom>
          <a:noFill/>
          <a:ln w="38100">
            <a:solidFill>
              <a:schemeClr val="tx1"/>
            </a:solidFill>
            <a:round/>
            <a:headEnd/>
            <a:tailEnd/>
          </a:ln>
        </p:spPr>
        <p:txBody>
          <a:bodyPr/>
          <a:lstStyle/>
          <a:p>
            <a:endParaRPr lang="en-US"/>
          </a:p>
        </p:txBody>
      </p:sp>
      <p:sp>
        <p:nvSpPr>
          <p:cNvPr id="31751" name="Text Box 106"/>
          <p:cNvSpPr txBox="1">
            <a:spLocks noChangeArrowheads="1"/>
          </p:cNvSpPr>
          <p:nvPr/>
        </p:nvSpPr>
        <p:spPr bwMode="auto">
          <a:xfrm>
            <a:off x="5124450" y="1614488"/>
            <a:ext cx="3184525" cy="369887"/>
          </a:xfrm>
          <a:prstGeom prst="rect">
            <a:avLst/>
          </a:prstGeom>
          <a:noFill/>
          <a:ln w="38100">
            <a:noFill/>
            <a:miter lim="800000"/>
            <a:headEnd/>
            <a:tailEnd/>
          </a:ln>
        </p:spPr>
        <p:txBody>
          <a:bodyPr wrap="none">
            <a:spAutoFit/>
          </a:bodyPr>
          <a:lstStyle/>
          <a:p>
            <a:pPr>
              <a:defRPr/>
            </a:pPr>
            <a:r>
              <a:rPr lang="en-US" dirty="0">
                <a:latin typeface="+mn-lt"/>
                <a:cs typeface="ＭＳ Ｐゴシック" charset="-128"/>
              </a:rPr>
              <a:t>Ulcerative Colitis Disease Model</a:t>
            </a:r>
          </a:p>
        </p:txBody>
      </p:sp>
      <p:sp>
        <p:nvSpPr>
          <p:cNvPr id="40969" name="Slide Number Placeholder 47"/>
          <p:cNvSpPr>
            <a:spLocks noGrp="1"/>
          </p:cNvSpPr>
          <p:nvPr>
            <p:ph type="sldNum" sz="quarter" idx="10"/>
          </p:nvPr>
        </p:nvSpPr>
        <p:spPr bwMode="auto">
          <a:noFill/>
          <a:ln>
            <a:miter lim="800000"/>
            <a:headEnd/>
            <a:tailEnd/>
          </a:ln>
        </p:spPr>
        <p:txBody>
          <a:bodyPr/>
          <a:lstStyle/>
          <a:p>
            <a:fld id="{85E5AABA-2188-4486-86BD-D16566C1AE14}"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74638"/>
            <a:ext cx="9144000" cy="963612"/>
          </a:xfrm>
        </p:spPr>
        <p:txBody>
          <a:bodyPr/>
          <a:lstStyle/>
          <a:p>
            <a:r>
              <a:rPr lang="en-US" smtClean="0">
                <a:ea typeface="ＭＳ Ｐゴシック" charset="-128"/>
              </a:rPr>
              <a:t>RCR Demonstrates Sustained TNF-like Downstream Signaling in Non-responders after Infliximab</a:t>
            </a:r>
          </a:p>
        </p:txBody>
      </p:sp>
      <p:pic>
        <p:nvPicPr>
          <p:cNvPr id="46083" name="Picture 3"/>
          <p:cNvPicPr>
            <a:picLocks noChangeAspect="1" noChangeArrowheads="1"/>
          </p:cNvPicPr>
          <p:nvPr/>
        </p:nvPicPr>
        <p:blipFill>
          <a:blip r:embed="rId2"/>
          <a:srcRect r="99" b="496"/>
          <a:stretch>
            <a:fillRect/>
          </a:stretch>
        </p:blipFill>
        <p:spPr bwMode="auto">
          <a:xfrm>
            <a:off x="587375" y="1949450"/>
            <a:ext cx="8029575" cy="4464050"/>
          </a:xfrm>
          <a:prstGeom prst="rect">
            <a:avLst/>
          </a:prstGeom>
          <a:noFill/>
          <a:ln w="9525">
            <a:noFill/>
            <a:miter lim="800000"/>
            <a:headEnd/>
            <a:tailEnd/>
          </a:ln>
        </p:spPr>
      </p:pic>
      <p:sp>
        <p:nvSpPr>
          <p:cNvPr id="2361348" name="Rectangle 4"/>
          <p:cNvSpPr>
            <a:spLocks noChangeArrowheads="1"/>
          </p:cNvSpPr>
          <p:nvPr/>
        </p:nvSpPr>
        <p:spPr bwMode="auto">
          <a:xfrm>
            <a:off x="4116388" y="3233738"/>
            <a:ext cx="898525" cy="266700"/>
          </a:xfrm>
          <a:prstGeom prst="rect">
            <a:avLst/>
          </a:prstGeom>
          <a:solidFill>
            <a:schemeClr val="bg1"/>
          </a:solidFill>
          <a:ln w="38100">
            <a:solidFill>
              <a:schemeClr val="tx1"/>
            </a:solidFill>
            <a:miter lim="800000"/>
            <a:headEnd/>
            <a:tailEnd/>
          </a:ln>
          <a:effectLst>
            <a:outerShdw blurRad="63500" dist="38099" dir="2700000" algn="ctr" rotWithShape="0">
              <a:srgbClr val="7F7F7F">
                <a:alpha val="75000"/>
              </a:srgbClr>
            </a:outerShdw>
          </a:effectLst>
        </p:spPr>
        <p:txBody>
          <a:bodyPr wrap="none" anchor="ctr"/>
          <a:lstStyle/>
          <a:p>
            <a:pPr>
              <a:defRPr/>
            </a:pPr>
            <a:r>
              <a:rPr lang="en-US" sz="1000">
                <a:latin typeface="+mn-lt"/>
              </a:rPr>
              <a:t>TNF</a:t>
            </a:r>
          </a:p>
        </p:txBody>
      </p:sp>
      <p:sp>
        <p:nvSpPr>
          <p:cNvPr id="2361349" name="Rectangle 5"/>
          <p:cNvSpPr>
            <a:spLocks noChangeArrowheads="1"/>
          </p:cNvSpPr>
          <p:nvPr/>
        </p:nvSpPr>
        <p:spPr bwMode="auto">
          <a:xfrm>
            <a:off x="3506788" y="1517650"/>
            <a:ext cx="898525" cy="266700"/>
          </a:xfrm>
          <a:prstGeom prst="rect">
            <a:avLst/>
          </a:prstGeom>
          <a:solidFill>
            <a:schemeClr val="bg1"/>
          </a:solidFill>
          <a:ln w="38100">
            <a:solidFill>
              <a:schemeClr val="tx1"/>
            </a:solidFill>
            <a:miter lim="800000"/>
            <a:headEnd/>
            <a:tailEnd/>
          </a:ln>
          <a:effectLst>
            <a:outerShdw blurRad="63500" dist="38099" dir="2700000" algn="ctr" rotWithShape="0">
              <a:srgbClr val="7F7F7F">
                <a:alpha val="75000"/>
              </a:srgbClr>
            </a:outerShdw>
          </a:effectLst>
        </p:spPr>
        <p:txBody>
          <a:bodyPr wrap="none" anchor="ctr"/>
          <a:lstStyle/>
          <a:p>
            <a:pPr>
              <a:defRPr/>
            </a:pPr>
            <a:r>
              <a:rPr lang="en-US" sz="1000" dirty="0" err="1">
                <a:latin typeface="+mn-lt"/>
              </a:rPr>
              <a:t>Infliximab</a:t>
            </a:r>
            <a:endParaRPr lang="en-US" sz="1000" dirty="0">
              <a:latin typeface="+mn-lt"/>
            </a:endParaRPr>
          </a:p>
        </p:txBody>
      </p:sp>
      <p:sp>
        <p:nvSpPr>
          <p:cNvPr id="46086" name="Line 6"/>
          <p:cNvSpPr>
            <a:spLocks noChangeShapeType="1"/>
          </p:cNvSpPr>
          <p:nvPr/>
        </p:nvSpPr>
        <p:spPr bwMode="auto">
          <a:xfrm>
            <a:off x="4075113" y="1844675"/>
            <a:ext cx="465137" cy="1316038"/>
          </a:xfrm>
          <a:prstGeom prst="line">
            <a:avLst/>
          </a:prstGeom>
          <a:noFill/>
          <a:ln w="38100">
            <a:solidFill>
              <a:schemeClr val="tx1"/>
            </a:solidFill>
            <a:round/>
            <a:headEnd/>
            <a:tailEnd/>
          </a:ln>
        </p:spPr>
        <p:txBody>
          <a:bodyPr/>
          <a:lstStyle/>
          <a:p>
            <a:endParaRPr lang="en-US"/>
          </a:p>
        </p:txBody>
      </p:sp>
      <p:sp>
        <p:nvSpPr>
          <p:cNvPr id="46087" name="Line 7"/>
          <p:cNvSpPr>
            <a:spLocks noChangeShapeType="1"/>
          </p:cNvSpPr>
          <p:nvPr/>
        </p:nvSpPr>
        <p:spPr bwMode="auto">
          <a:xfrm flipH="1" flipV="1">
            <a:off x="4389438" y="3170238"/>
            <a:ext cx="327025" cy="0"/>
          </a:xfrm>
          <a:prstGeom prst="line">
            <a:avLst/>
          </a:prstGeom>
          <a:noFill/>
          <a:ln w="38100">
            <a:solidFill>
              <a:schemeClr val="tx1"/>
            </a:solidFill>
            <a:round/>
            <a:headEnd/>
            <a:tailEnd/>
          </a:ln>
        </p:spPr>
        <p:txBody>
          <a:bodyPr/>
          <a:lstStyle/>
          <a:p>
            <a:endParaRPr lang="en-US"/>
          </a:p>
        </p:txBody>
      </p:sp>
      <p:sp>
        <p:nvSpPr>
          <p:cNvPr id="2361352" name="Rectangle 8"/>
          <p:cNvSpPr>
            <a:spLocks noChangeArrowheads="1"/>
          </p:cNvSpPr>
          <p:nvPr/>
        </p:nvSpPr>
        <p:spPr bwMode="auto">
          <a:xfrm>
            <a:off x="1455738" y="3771900"/>
            <a:ext cx="6102350" cy="2027238"/>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p>
        </p:txBody>
      </p:sp>
      <p:pic>
        <p:nvPicPr>
          <p:cNvPr id="46089" name="Picture 9"/>
          <p:cNvPicPr>
            <a:picLocks noChangeAspect="1" noChangeArrowheads="1"/>
          </p:cNvPicPr>
          <p:nvPr/>
        </p:nvPicPr>
        <p:blipFill>
          <a:blip r:embed="rId3"/>
          <a:srcRect l="10857" t="10364" r="5238" b="80112"/>
          <a:stretch>
            <a:fillRect/>
          </a:stretch>
        </p:blipFill>
        <p:spPr bwMode="auto">
          <a:xfrm>
            <a:off x="3060700" y="4630738"/>
            <a:ext cx="3951288" cy="366712"/>
          </a:xfrm>
          <a:prstGeom prst="rect">
            <a:avLst/>
          </a:prstGeom>
          <a:noFill/>
          <a:ln w="9525">
            <a:noFill/>
            <a:miter lim="800000"/>
            <a:headEnd/>
            <a:tailEnd/>
          </a:ln>
        </p:spPr>
      </p:pic>
      <p:sp>
        <p:nvSpPr>
          <p:cNvPr id="46090" name="Text Box 10"/>
          <p:cNvSpPr txBox="1">
            <a:spLocks noChangeArrowheads="1"/>
          </p:cNvSpPr>
          <p:nvPr/>
        </p:nvSpPr>
        <p:spPr bwMode="auto">
          <a:xfrm rot="-3477208">
            <a:off x="3436938" y="4311650"/>
            <a:ext cx="476250" cy="336550"/>
          </a:xfrm>
          <a:prstGeom prst="rect">
            <a:avLst/>
          </a:prstGeom>
          <a:noFill/>
          <a:ln w="9525">
            <a:noFill/>
            <a:miter lim="800000"/>
            <a:headEnd/>
            <a:tailEnd/>
          </a:ln>
        </p:spPr>
        <p:txBody>
          <a:bodyPr wrap="none">
            <a:spAutoFit/>
          </a:bodyPr>
          <a:lstStyle/>
          <a:p>
            <a:r>
              <a:rPr lang="en-US" sz="1600"/>
              <a:t>NR</a:t>
            </a:r>
          </a:p>
        </p:txBody>
      </p:sp>
      <p:sp>
        <p:nvSpPr>
          <p:cNvPr id="46091" name="Text Box 11"/>
          <p:cNvSpPr txBox="1">
            <a:spLocks noChangeArrowheads="1"/>
          </p:cNvSpPr>
          <p:nvPr/>
        </p:nvSpPr>
        <p:spPr bwMode="auto">
          <a:xfrm rot="-3477208">
            <a:off x="4357688" y="4386263"/>
            <a:ext cx="330200" cy="336550"/>
          </a:xfrm>
          <a:prstGeom prst="rect">
            <a:avLst/>
          </a:prstGeom>
          <a:noFill/>
          <a:ln w="9525">
            <a:noFill/>
            <a:miter lim="800000"/>
            <a:headEnd/>
            <a:tailEnd/>
          </a:ln>
        </p:spPr>
        <p:txBody>
          <a:bodyPr wrap="none">
            <a:spAutoFit/>
          </a:bodyPr>
          <a:lstStyle/>
          <a:p>
            <a:r>
              <a:rPr lang="en-US" sz="1600"/>
              <a:t>R</a:t>
            </a:r>
          </a:p>
        </p:txBody>
      </p:sp>
      <p:sp>
        <p:nvSpPr>
          <p:cNvPr id="46092" name="Line 12"/>
          <p:cNvSpPr>
            <a:spLocks noChangeShapeType="1"/>
          </p:cNvSpPr>
          <p:nvPr/>
        </p:nvSpPr>
        <p:spPr bwMode="auto">
          <a:xfrm>
            <a:off x="3103563" y="4259263"/>
            <a:ext cx="1828800" cy="0"/>
          </a:xfrm>
          <a:prstGeom prst="line">
            <a:avLst/>
          </a:prstGeom>
          <a:noFill/>
          <a:ln w="50800">
            <a:solidFill>
              <a:schemeClr val="tx1"/>
            </a:solidFill>
            <a:round/>
            <a:headEnd/>
            <a:tailEnd/>
          </a:ln>
        </p:spPr>
        <p:txBody>
          <a:bodyPr/>
          <a:lstStyle/>
          <a:p>
            <a:endParaRPr lang="en-US"/>
          </a:p>
        </p:txBody>
      </p:sp>
      <p:sp>
        <p:nvSpPr>
          <p:cNvPr id="46093" name="Line 13"/>
          <p:cNvSpPr>
            <a:spLocks noChangeShapeType="1"/>
          </p:cNvSpPr>
          <p:nvPr/>
        </p:nvSpPr>
        <p:spPr bwMode="auto">
          <a:xfrm>
            <a:off x="5008563" y="4259263"/>
            <a:ext cx="1828800" cy="0"/>
          </a:xfrm>
          <a:prstGeom prst="line">
            <a:avLst/>
          </a:prstGeom>
          <a:noFill/>
          <a:ln w="50800">
            <a:solidFill>
              <a:schemeClr val="tx1"/>
            </a:solidFill>
            <a:round/>
            <a:headEnd/>
            <a:tailEnd/>
          </a:ln>
        </p:spPr>
        <p:txBody>
          <a:bodyPr/>
          <a:lstStyle/>
          <a:p>
            <a:endParaRPr lang="en-US"/>
          </a:p>
        </p:txBody>
      </p:sp>
      <p:sp>
        <p:nvSpPr>
          <p:cNvPr id="46094" name="Text Box 14"/>
          <p:cNvSpPr txBox="1">
            <a:spLocks noChangeArrowheads="1"/>
          </p:cNvSpPr>
          <p:nvPr/>
        </p:nvSpPr>
        <p:spPr bwMode="auto">
          <a:xfrm rot="-3477208">
            <a:off x="5381625" y="4318000"/>
            <a:ext cx="476250" cy="336550"/>
          </a:xfrm>
          <a:prstGeom prst="rect">
            <a:avLst/>
          </a:prstGeom>
          <a:noFill/>
          <a:ln w="9525">
            <a:noFill/>
            <a:miter lim="800000"/>
            <a:headEnd/>
            <a:tailEnd/>
          </a:ln>
        </p:spPr>
        <p:txBody>
          <a:bodyPr wrap="none">
            <a:spAutoFit/>
          </a:bodyPr>
          <a:lstStyle/>
          <a:p>
            <a:r>
              <a:rPr lang="en-US" sz="1600"/>
              <a:t>NR</a:t>
            </a:r>
          </a:p>
        </p:txBody>
      </p:sp>
      <p:sp>
        <p:nvSpPr>
          <p:cNvPr id="46095" name="Text Box 15"/>
          <p:cNvSpPr txBox="1">
            <a:spLocks noChangeArrowheads="1"/>
          </p:cNvSpPr>
          <p:nvPr/>
        </p:nvSpPr>
        <p:spPr bwMode="auto">
          <a:xfrm rot="-3477208">
            <a:off x="6302375" y="4392613"/>
            <a:ext cx="330200" cy="336550"/>
          </a:xfrm>
          <a:prstGeom prst="rect">
            <a:avLst/>
          </a:prstGeom>
          <a:noFill/>
          <a:ln w="9525">
            <a:noFill/>
            <a:miter lim="800000"/>
            <a:headEnd/>
            <a:tailEnd/>
          </a:ln>
        </p:spPr>
        <p:txBody>
          <a:bodyPr wrap="none">
            <a:spAutoFit/>
          </a:bodyPr>
          <a:lstStyle/>
          <a:p>
            <a:r>
              <a:rPr lang="en-US" sz="1600"/>
              <a:t>R</a:t>
            </a:r>
          </a:p>
        </p:txBody>
      </p:sp>
      <p:sp>
        <p:nvSpPr>
          <p:cNvPr id="46096" name="Text Box 16"/>
          <p:cNvSpPr txBox="1">
            <a:spLocks noChangeArrowheads="1"/>
          </p:cNvSpPr>
          <p:nvPr/>
        </p:nvSpPr>
        <p:spPr bwMode="auto">
          <a:xfrm>
            <a:off x="3240088" y="3914775"/>
            <a:ext cx="1581150" cy="366713"/>
          </a:xfrm>
          <a:prstGeom prst="rect">
            <a:avLst/>
          </a:prstGeom>
          <a:noFill/>
          <a:ln w="9525">
            <a:noFill/>
            <a:miter lim="800000"/>
            <a:headEnd/>
            <a:tailEnd/>
          </a:ln>
        </p:spPr>
        <p:txBody>
          <a:bodyPr wrap="none">
            <a:spAutoFit/>
          </a:bodyPr>
          <a:lstStyle/>
          <a:p>
            <a:r>
              <a:rPr lang="en-US"/>
              <a:t>Pre-treatment</a:t>
            </a:r>
          </a:p>
        </p:txBody>
      </p:sp>
      <p:sp>
        <p:nvSpPr>
          <p:cNvPr id="46097" name="Text Box 17"/>
          <p:cNvSpPr txBox="1">
            <a:spLocks noChangeArrowheads="1"/>
          </p:cNvSpPr>
          <p:nvPr/>
        </p:nvSpPr>
        <p:spPr bwMode="auto">
          <a:xfrm>
            <a:off x="5108575" y="3924300"/>
            <a:ext cx="1682750" cy="366713"/>
          </a:xfrm>
          <a:prstGeom prst="rect">
            <a:avLst/>
          </a:prstGeom>
          <a:noFill/>
          <a:ln w="9525">
            <a:noFill/>
            <a:miter lim="800000"/>
            <a:headEnd/>
            <a:tailEnd/>
          </a:ln>
        </p:spPr>
        <p:txBody>
          <a:bodyPr wrap="none">
            <a:spAutoFit/>
          </a:bodyPr>
          <a:lstStyle/>
          <a:p>
            <a:r>
              <a:rPr lang="en-US"/>
              <a:t>Post-treatment</a:t>
            </a:r>
          </a:p>
        </p:txBody>
      </p:sp>
      <p:sp>
        <p:nvSpPr>
          <p:cNvPr id="46098" name="Text Box 18"/>
          <p:cNvSpPr txBox="1">
            <a:spLocks noChangeArrowheads="1"/>
          </p:cNvSpPr>
          <p:nvPr/>
        </p:nvSpPr>
        <p:spPr bwMode="auto">
          <a:xfrm>
            <a:off x="3783013" y="5487988"/>
            <a:ext cx="1947862" cy="244475"/>
          </a:xfrm>
          <a:prstGeom prst="rect">
            <a:avLst/>
          </a:prstGeom>
          <a:noFill/>
          <a:ln w="9525">
            <a:noFill/>
            <a:miter lim="800000"/>
            <a:headEnd/>
            <a:tailEnd/>
          </a:ln>
        </p:spPr>
        <p:txBody>
          <a:bodyPr wrap="none">
            <a:spAutoFit/>
          </a:bodyPr>
          <a:lstStyle/>
          <a:p>
            <a:r>
              <a:rPr lang="en-US" sz="1000"/>
              <a:t>*comparisons relative to control</a:t>
            </a:r>
          </a:p>
        </p:txBody>
      </p:sp>
      <p:pic>
        <p:nvPicPr>
          <p:cNvPr id="46099" name="Picture 19"/>
          <p:cNvPicPr>
            <a:picLocks noChangeAspect="1" noChangeArrowheads="1"/>
          </p:cNvPicPr>
          <p:nvPr/>
        </p:nvPicPr>
        <p:blipFill>
          <a:blip r:embed="rId4"/>
          <a:srcRect t="45325" r="-2475"/>
          <a:stretch>
            <a:fillRect/>
          </a:stretch>
        </p:blipFill>
        <p:spPr bwMode="auto">
          <a:xfrm rot="-5400000">
            <a:off x="4959351" y="3819525"/>
            <a:ext cx="328612" cy="3005137"/>
          </a:xfrm>
          <a:prstGeom prst="rect">
            <a:avLst/>
          </a:prstGeom>
          <a:noFill/>
          <a:ln w="9525">
            <a:noFill/>
            <a:miter lim="800000"/>
            <a:headEnd/>
            <a:tailEnd/>
          </a:ln>
        </p:spPr>
      </p:pic>
      <p:sp>
        <p:nvSpPr>
          <p:cNvPr id="46100" name="Text Box 20"/>
          <p:cNvSpPr txBox="1">
            <a:spLocks noChangeArrowheads="1"/>
          </p:cNvSpPr>
          <p:nvPr/>
        </p:nvSpPr>
        <p:spPr bwMode="auto">
          <a:xfrm>
            <a:off x="3094038" y="5160963"/>
            <a:ext cx="612775" cy="304800"/>
          </a:xfrm>
          <a:prstGeom prst="rect">
            <a:avLst/>
          </a:prstGeom>
          <a:noFill/>
          <a:ln w="9525">
            <a:noFill/>
            <a:miter lim="800000"/>
            <a:headEnd/>
            <a:tailEnd/>
          </a:ln>
        </p:spPr>
        <p:txBody>
          <a:bodyPr>
            <a:spAutoFit/>
          </a:bodyPr>
          <a:lstStyle/>
          <a:p>
            <a:r>
              <a:rPr lang="en-US" sz="1400"/>
              <a:t>High</a:t>
            </a:r>
          </a:p>
        </p:txBody>
      </p:sp>
      <p:sp>
        <p:nvSpPr>
          <p:cNvPr id="46101" name="Text Box 21"/>
          <p:cNvSpPr txBox="1">
            <a:spLocks noChangeArrowheads="1"/>
          </p:cNvSpPr>
          <p:nvPr/>
        </p:nvSpPr>
        <p:spPr bwMode="auto">
          <a:xfrm>
            <a:off x="5802313" y="5160963"/>
            <a:ext cx="509587" cy="304800"/>
          </a:xfrm>
          <a:prstGeom prst="rect">
            <a:avLst/>
          </a:prstGeom>
          <a:noFill/>
          <a:ln w="9525">
            <a:noFill/>
            <a:miter lim="800000"/>
            <a:headEnd/>
            <a:tailEnd/>
          </a:ln>
        </p:spPr>
        <p:txBody>
          <a:bodyPr wrap="none">
            <a:spAutoFit/>
          </a:bodyPr>
          <a:lstStyle/>
          <a:p>
            <a:r>
              <a:rPr lang="en-US" sz="1400"/>
              <a:t>Low</a:t>
            </a:r>
          </a:p>
        </p:txBody>
      </p:sp>
      <p:graphicFrame>
        <p:nvGraphicFramePr>
          <p:cNvPr id="2361366" name="Group 22"/>
          <p:cNvGraphicFramePr>
            <a:graphicFrameLocks noGrp="1"/>
          </p:cNvGraphicFramePr>
          <p:nvPr/>
        </p:nvGraphicFramePr>
        <p:xfrm>
          <a:off x="1676400" y="4681538"/>
          <a:ext cx="5303838" cy="314325"/>
        </p:xfrm>
        <a:graphic>
          <a:graphicData uri="http://schemas.openxmlformats.org/drawingml/2006/table">
            <a:tbl>
              <a:tblPr/>
              <a:tblGrid>
                <a:gridCol w="1414463"/>
                <a:gridCol w="973137"/>
                <a:gridCol w="971550"/>
                <a:gridCol w="973138"/>
                <a:gridCol w="971550"/>
              </a:tblGrid>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16" name="Rectangle 36"/>
          <p:cNvSpPr>
            <a:spLocks noChangeArrowheads="1"/>
          </p:cNvSpPr>
          <p:nvPr/>
        </p:nvSpPr>
        <p:spPr bwMode="auto">
          <a:xfrm>
            <a:off x="1693863" y="4708525"/>
            <a:ext cx="1397000" cy="273050"/>
          </a:xfrm>
          <a:prstGeom prst="rect">
            <a:avLst/>
          </a:prstGeom>
          <a:noFill/>
          <a:ln w="9525">
            <a:noFill/>
            <a:miter lim="800000"/>
            <a:headEnd/>
            <a:tailEnd/>
          </a:ln>
        </p:spPr>
        <p:txBody>
          <a:bodyPr lIns="0" tIns="0" rIns="0" bIns="0">
            <a:spAutoFit/>
          </a:bodyPr>
          <a:lstStyle/>
          <a:p>
            <a:r>
              <a:rPr lang="en-US" sz="900">
                <a:solidFill>
                  <a:srgbClr val="000000"/>
                </a:solidFill>
              </a:rPr>
              <a:t>Signaling downstream of TNF</a:t>
            </a:r>
            <a:endParaRPr lang="en-US" sz="1400"/>
          </a:p>
        </p:txBody>
      </p:sp>
      <p:sp>
        <p:nvSpPr>
          <p:cNvPr id="33828" name="Text Box 37"/>
          <p:cNvSpPr txBox="1">
            <a:spLocks noChangeArrowheads="1"/>
          </p:cNvSpPr>
          <p:nvPr/>
        </p:nvSpPr>
        <p:spPr bwMode="auto">
          <a:xfrm>
            <a:off x="5124450" y="1614488"/>
            <a:ext cx="3184525" cy="369887"/>
          </a:xfrm>
          <a:prstGeom prst="rect">
            <a:avLst/>
          </a:prstGeom>
          <a:noFill/>
          <a:ln w="38100">
            <a:noFill/>
            <a:miter lim="800000"/>
            <a:headEnd/>
            <a:tailEnd/>
          </a:ln>
        </p:spPr>
        <p:txBody>
          <a:bodyPr wrap="none">
            <a:spAutoFit/>
          </a:bodyPr>
          <a:lstStyle/>
          <a:p>
            <a:pPr>
              <a:defRPr/>
            </a:pPr>
            <a:r>
              <a:rPr lang="en-US">
                <a:latin typeface="+mn-lt"/>
                <a:cs typeface="ＭＳ Ｐゴシック" charset="-128"/>
              </a:rPr>
              <a:t>Ulcerative Colitis Disease Model</a:t>
            </a:r>
          </a:p>
        </p:txBody>
      </p:sp>
      <p:sp>
        <p:nvSpPr>
          <p:cNvPr id="46118" name="Rectangle 38"/>
          <p:cNvSpPr>
            <a:spLocks noGrp="1" noChangeArrowheads="1"/>
          </p:cNvSpPr>
          <p:nvPr>
            <p:ph type="body" idx="1"/>
          </p:nvPr>
        </p:nvSpPr>
        <p:spPr>
          <a:xfrm>
            <a:off x="290513" y="6184900"/>
            <a:ext cx="8229600" cy="469900"/>
          </a:xfrm>
          <a:solidFill>
            <a:schemeClr val="bg1"/>
          </a:solidFill>
        </p:spPr>
        <p:txBody>
          <a:bodyPr/>
          <a:lstStyle/>
          <a:p>
            <a:pPr>
              <a:lnSpc>
                <a:spcPct val="80000"/>
              </a:lnSpc>
            </a:pPr>
            <a:r>
              <a:rPr lang="en-US" sz="1800" smtClean="0">
                <a:ea typeface="ＭＳ Ｐゴシック" charset="-128"/>
                <a:cs typeface="Geneva" charset="0"/>
              </a:rPr>
              <a:t>Antibody is in excess, sustained signaling is likely due to alternative upstream controller</a:t>
            </a:r>
          </a:p>
        </p:txBody>
      </p:sp>
      <p:sp>
        <p:nvSpPr>
          <p:cNvPr id="46119" name="Slide Number Placeholder 47"/>
          <p:cNvSpPr>
            <a:spLocks noGrp="1"/>
          </p:cNvSpPr>
          <p:nvPr>
            <p:ph type="sldNum" sz="quarter" idx="10"/>
          </p:nvPr>
        </p:nvSpPr>
        <p:spPr bwMode="auto">
          <a:noFill/>
          <a:ln>
            <a:miter lim="800000"/>
            <a:headEnd/>
            <a:tailEnd/>
          </a:ln>
        </p:spPr>
        <p:txBody>
          <a:bodyPr/>
          <a:lstStyle/>
          <a:p>
            <a:fld id="{149934CF-B867-485D-A14C-BBB5B0C7AA29}"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4988" y="106363"/>
            <a:ext cx="8556625" cy="1143000"/>
          </a:xfrm>
        </p:spPr>
        <p:txBody>
          <a:bodyPr/>
          <a:lstStyle/>
          <a:p>
            <a:r>
              <a:rPr lang="en-US" smtClean="0">
                <a:ea typeface="ＭＳ Ｐゴシック" charset="-128"/>
              </a:rPr>
              <a:t>TNF Hypothesis Is Supported in Responders and Non-responders</a:t>
            </a:r>
          </a:p>
        </p:txBody>
      </p:sp>
      <p:pic>
        <p:nvPicPr>
          <p:cNvPr id="47107" name="Picture 3"/>
          <p:cNvPicPr>
            <a:picLocks noChangeAspect="1" noChangeArrowheads="1"/>
          </p:cNvPicPr>
          <p:nvPr/>
        </p:nvPicPr>
        <p:blipFill>
          <a:blip r:embed="rId2"/>
          <a:srcRect r="99" b="496"/>
          <a:stretch>
            <a:fillRect/>
          </a:stretch>
        </p:blipFill>
        <p:spPr bwMode="auto">
          <a:xfrm>
            <a:off x="587375" y="1747838"/>
            <a:ext cx="8029575" cy="4464050"/>
          </a:xfrm>
          <a:prstGeom prst="rect">
            <a:avLst/>
          </a:prstGeom>
          <a:noFill/>
          <a:ln w="9525">
            <a:noFill/>
            <a:miter lim="800000"/>
            <a:headEnd/>
            <a:tailEnd/>
          </a:ln>
        </p:spPr>
      </p:pic>
      <p:sp>
        <p:nvSpPr>
          <p:cNvPr id="2378760" name="Rectangle 8"/>
          <p:cNvSpPr>
            <a:spLocks noChangeArrowheads="1"/>
          </p:cNvSpPr>
          <p:nvPr/>
        </p:nvSpPr>
        <p:spPr bwMode="auto">
          <a:xfrm>
            <a:off x="1455738" y="3570288"/>
            <a:ext cx="6102350" cy="2027237"/>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p>
        </p:txBody>
      </p:sp>
      <p:pic>
        <p:nvPicPr>
          <p:cNvPr id="47109" name="Picture 9"/>
          <p:cNvPicPr>
            <a:picLocks noChangeAspect="1" noChangeArrowheads="1"/>
          </p:cNvPicPr>
          <p:nvPr/>
        </p:nvPicPr>
        <p:blipFill>
          <a:blip r:embed="rId3"/>
          <a:srcRect l="10857" t="10364" r="5238" b="80112"/>
          <a:stretch>
            <a:fillRect/>
          </a:stretch>
        </p:blipFill>
        <p:spPr bwMode="auto">
          <a:xfrm>
            <a:off x="3060700" y="4429125"/>
            <a:ext cx="3951288" cy="366713"/>
          </a:xfrm>
          <a:prstGeom prst="rect">
            <a:avLst/>
          </a:prstGeom>
          <a:noFill/>
          <a:ln w="9525">
            <a:noFill/>
            <a:miter lim="800000"/>
            <a:headEnd/>
            <a:tailEnd/>
          </a:ln>
        </p:spPr>
      </p:pic>
      <p:sp>
        <p:nvSpPr>
          <p:cNvPr id="47110" name="Text Box 10"/>
          <p:cNvSpPr txBox="1">
            <a:spLocks noChangeArrowheads="1"/>
          </p:cNvSpPr>
          <p:nvPr/>
        </p:nvSpPr>
        <p:spPr bwMode="auto">
          <a:xfrm rot="-3477208">
            <a:off x="3436938" y="4110038"/>
            <a:ext cx="476250" cy="336550"/>
          </a:xfrm>
          <a:prstGeom prst="rect">
            <a:avLst/>
          </a:prstGeom>
          <a:noFill/>
          <a:ln w="9525">
            <a:noFill/>
            <a:miter lim="800000"/>
            <a:headEnd/>
            <a:tailEnd/>
          </a:ln>
        </p:spPr>
        <p:txBody>
          <a:bodyPr wrap="none">
            <a:spAutoFit/>
          </a:bodyPr>
          <a:lstStyle/>
          <a:p>
            <a:r>
              <a:rPr lang="en-US" sz="1600"/>
              <a:t>NR</a:t>
            </a:r>
          </a:p>
        </p:txBody>
      </p:sp>
      <p:sp>
        <p:nvSpPr>
          <p:cNvPr id="47111" name="Text Box 11"/>
          <p:cNvSpPr txBox="1">
            <a:spLocks noChangeArrowheads="1"/>
          </p:cNvSpPr>
          <p:nvPr/>
        </p:nvSpPr>
        <p:spPr bwMode="auto">
          <a:xfrm rot="-3477208">
            <a:off x="4357688" y="4184650"/>
            <a:ext cx="330200" cy="336550"/>
          </a:xfrm>
          <a:prstGeom prst="rect">
            <a:avLst/>
          </a:prstGeom>
          <a:noFill/>
          <a:ln w="9525">
            <a:noFill/>
            <a:miter lim="800000"/>
            <a:headEnd/>
            <a:tailEnd/>
          </a:ln>
        </p:spPr>
        <p:txBody>
          <a:bodyPr wrap="none">
            <a:spAutoFit/>
          </a:bodyPr>
          <a:lstStyle/>
          <a:p>
            <a:r>
              <a:rPr lang="en-US" sz="1600"/>
              <a:t>R</a:t>
            </a:r>
          </a:p>
        </p:txBody>
      </p:sp>
      <p:sp>
        <p:nvSpPr>
          <p:cNvPr id="47112" name="Line 12"/>
          <p:cNvSpPr>
            <a:spLocks noChangeShapeType="1"/>
          </p:cNvSpPr>
          <p:nvPr/>
        </p:nvSpPr>
        <p:spPr bwMode="auto">
          <a:xfrm>
            <a:off x="3103563" y="4057650"/>
            <a:ext cx="1828800" cy="0"/>
          </a:xfrm>
          <a:prstGeom prst="line">
            <a:avLst/>
          </a:prstGeom>
          <a:noFill/>
          <a:ln w="50800">
            <a:solidFill>
              <a:schemeClr val="tx1"/>
            </a:solidFill>
            <a:round/>
            <a:headEnd/>
            <a:tailEnd/>
          </a:ln>
        </p:spPr>
        <p:txBody>
          <a:bodyPr/>
          <a:lstStyle/>
          <a:p>
            <a:endParaRPr lang="en-US"/>
          </a:p>
        </p:txBody>
      </p:sp>
      <p:sp>
        <p:nvSpPr>
          <p:cNvPr id="47113" name="Line 13"/>
          <p:cNvSpPr>
            <a:spLocks noChangeShapeType="1"/>
          </p:cNvSpPr>
          <p:nvPr/>
        </p:nvSpPr>
        <p:spPr bwMode="auto">
          <a:xfrm>
            <a:off x="5008563" y="4057650"/>
            <a:ext cx="1828800" cy="0"/>
          </a:xfrm>
          <a:prstGeom prst="line">
            <a:avLst/>
          </a:prstGeom>
          <a:noFill/>
          <a:ln w="50800">
            <a:solidFill>
              <a:schemeClr val="tx1"/>
            </a:solidFill>
            <a:round/>
            <a:headEnd/>
            <a:tailEnd/>
          </a:ln>
        </p:spPr>
        <p:txBody>
          <a:bodyPr/>
          <a:lstStyle/>
          <a:p>
            <a:endParaRPr lang="en-US"/>
          </a:p>
        </p:txBody>
      </p:sp>
      <p:sp>
        <p:nvSpPr>
          <p:cNvPr id="47114" name="Text Box 14"/>
          <p:cNvSpPr txBox="1">
            <a:spLocks noChangeArrowheads="1"/>
          </p:cNvSpPr>
          <p:nvPr/>
        </p:nvSpPr>
        <p:spPr bwMode="auto">
          <a:xfrm rot="-3477208">
            <a:off x="5381625" y="4116388"/>
            <a:ext cx="476250" cy="336550"/>
          </a:xfrm>
          <a:prstGeom prst="rect">
            <a:avLst/>
          </a:prstGeom>
          <a:noFill/>
          <a:ln w="9525">
            <a:noFill/>
            <a:miter lim="800000"/>
            <a:headEnd/>
            <a:tailEnd/>
          </a:ln>
        </p:spPr>
        <p:txBody>
          <a:bodyPr wrap="none">
            <a:spAutoFit/>
          </a:bodyPr>
          <a:lstStyle/>
          <a:p>
            <a:r>
              <a:rPr lang="en-US" sz="1600"/>
              <a:t>NR</a:t>
            </a:r>
          </a:p>
        </p:txBody>
      </p:sp>
      <p:sp>
        <p:nvSpPr>
          <p:cNvPr id="47115" name="Text Box 15"/>
          <p:cNvSpPr txBox="1">
            <a:spLocks noChangeArrowheads="1"/>
          </p:cNvSpPr>
          <p:nvPr/>
        </p:nvSpPr>
        <p:spPr bwMode="auto">
          <a:xfrm rot="-3477208">
            <a:off x="6302375" y="4191000"/>
            <a:ext cx="330200" cy="336550"/>
          </a:xfrm>
          <a:prstGeom prst="rect">
            <a:avLst/>
          </a:prstGeom>
          <a:noFill/>
          <a:ln w="9525">
            <a:noFill/>
            <a:miter lim="800000"/>
            <a:headEnd/>
            <a:tailEnd/>
          </a:ln>
        </p:spPr>
        <p:txBody>
          <a:bodyPr wrap="none">
            <a:spAutoFit/>
          </a:bodyPr>
          <a:lstStyle/>
          <a:p>
            <a:r>
              <a:rPr lang="en-US" sz="1600"/>
              <a:t>R</a:t>
            </a:r>
          </a:p>
        </p:txBody>
      </p:sp>
      <p:sp>
        <p:nvSpPr>
          <p:cNvPr id="34827" name="Text Box 16"/>
          <p:cNvSpPr txBox="1">
            <a:spLocks noChangeArrowheads="1"/>
          </p:cNvSpPr>
          <p:nvPr/>
        </p:nvSpPr>
        <p:spPr bwMode="auto">
          <a:xfrm>
            <a:off x="3240088" y="3713163"/>
            <a:ext cx="1517650" cy="368300"/>
          </a:xfrm>
          <a:prstGeom prst="rect">
            <a:avLst/>
          </a:prstGeom>
          <a:noFill/>
          <a:ln w="9525">
            <a:noFill/>
            <a:miter lim="800000"/>
            <a:headEnd/>
            <a:tailEnd/>
          </a:ln>
        </p:spPr>
        <p:txBody>
          <a:bodyPr wrap="none">
            <a:spAutoFit/>
          </a:bodyPr>
          <a:lstStyle/>
          <a:p>
            <a:pPr>
              <a:defRPr/>
            </a:pPr>
            <a:r>
              <a:rPr lang="en-US" dirty="0">
                <a:latin typeface="+mn-lt"/>
                <a:cs typeface="ＭＳ Ｐゴシック" charset="-128"/>
              </a:rPr>
              <a:t>Pre-treatment</a:t>
            </a:r>
          </a:p>
        </p:txBody>
      </p:sp>
      <p:sp>
        <p:nvSpPr>
          <p:cNvPr id="34828" name="Text Box 17"/>
          <p:cNvSpPr txBox="1">
            <a:spLocks noChangeArrowheads="1"/>
          </p:cNvSpPr>
          <p:nvPr/>
        </p:nvSpPr>
        <p:spPr bwMode="auto">
          <a:xfrm>
            <a:off x="5108575" y="3722688"/>
            <a:ext cx="1606550" cy="368300"/>
          </a:xfrm>
          <a:prstGeom prst="rect">
            <a:avLst/>
          </a:prstGeom>
          <a:noFill/>
          <a:ln w="9525">
            <a:noFill/>
            <a:miter lim="800000"/>
            <a:headEnd/>
            <a:tailEnd/>
          </a:ln>
        </p:spPr>
        <p:txBody>
          <a:bodyPr wrap="none">
            <a:spAutoFit/>
          </a:bodyPr>
          <a:lstStyle/>
          <a:p>
            <a:pPr>
              <a:defRPr/>
            </a:pPr>
            <a:r>
              <a:rPr lang="en-US">
                <a:latin typeface="+mn-lt"/>
                <a:cs typeface="ＭＳ Ｐゴシック" charset="-128"/>
              </a:rPr>
              <a:t>Post-treatment</a:t>
            </a:r>
          </a:p>
        </p:txBody>
      </p:sp>
      <p:sp>
        <p:nvSpPr>
          <p:cNvPr id="47118" name="Text Box 18"/>
          <p:cNvSpPr txBox="1">
            <a:spLocks noChangeArrowheads="1"/>
          </p:cNvSpPr>
          <p:nvPr/>
        </p:nvSpPr>
        <p:spPr bwMode="auto">
          <a:xfrm>
            <a:off x="3783013" y="5286375"/>
            <a:ext cx="1947862" cy="244475"/>
          </a:xfrm>
          <a:prstGeom prst="rect">
            <a:avLst/>
          </a:prstGeom>
          <a:noFill/>
          <a:ln w="9525">
            <a:noFill/>
            <a:miter lim="800000"/>
            <a:headEnd/>
            <a:tailEnd/>
          </a:ln>
        </p:spPr>
        <p:txBody>
          <a:bodyPr wrap="none">
            <a:spAutoFit/>
          </a:bodyPr>
          <a:lstStyle/>
          <a:p>
            <a:r>
              <a:rPr lang="en-US" sz="1000"/>
              <a:t>*comparisons relative to control</a:t>
            </a:r>
          </a:p>
        </p:txBody>
      </p:sp>
      <p:pic>
        <p:nvPicPr>
          <p:cNvPr id="47119" name="Picture 19"/>
          <p:cNvPicPr>
            <a:picLocks noChangeAspect="1" noChangeArrowheads="1"/>
          </p:cNvPicPr>
          <p:nvPr/>
        </p:nvPicPr>
        <p:blipFill>
          <a:blip r:embed="rId4"/>
          <a:srcRect t="45325" r="-2475"/>
          <a:stretch>
            <a:fillRect/>
          </a:stretch>
        </p:blipFill>
        <p:spPr bwMode="auto">
          <a:xfrm rot="-5400000">
            <a:off x="4959350" y="3617913"/>
            <a:ext cx="328613" cy="3005137"/>
          </a:xfrm>
          <a:prstGeom prst="rect">
            <a:avLst/>
          </a:prstGeom>
          <a:noFill/>
          <a:ln w="9525">
            <a:noFill/>
            <a:miter lim="800000"/>
            <a:headEnd/>
            <a:tailEnd/>
          </a:ln>
        </p:spPr>
      </p:pic>
      <p:sp>
        <p:nvSpPr>
          <p:cNvPr id="47120" name="Text Box 20"/>
          <p:cNvSpPr txBox="1">
            <a:spLocks noChangeArrowheads="1"/>
          </p:cNvSpPr>
          <p:nvPr/>
        </p:nvSpPr>
        <p:spPr bwMode="auto">
          <a:xfrm>
            <a:off x="3094038" y="4959350"/>
            <a:ext cx="612775" cy="304800"/>
          </a:xfrm>
          <a:prstGeom prst="rect">
            <a:avLst/>
          </a:prstGeom>
          <a:noFill/>
          <a:ln w="9525">
            <a:noFill/>
            <a:miter lim="800000"/>
            <a:headEnd/>
            <a:tailEnd/>
          </a:ln>
        </p:spPr>
        <p:txBody>
          <a:bodyPr>
            <a:spAutoFit/>
          </a:bodyPr>
          <a:lstStyle/>
          <a:p>
            <a:r>
              <a:rPr lang="en-US" sz="1400"/>
              <a:t>High</a:t>
            </a:r>
          </a:p>
        </p:txBody>
      </p:sp>
      <p:sp>
        <p:nvSpPr>
          <p:cNvPr id="47121" name="Text Box 21"/>
          <p:cNvSpPr txBox="1">
            <a:spLocks noChangeArrowheads="1"/>
          </p:cNvSpPr>
          <p:nvPr/>
        </p:nvSpPr>
        <p:spPr bwMode="auto">
          <a:xfrm>
            <a:off x="5802313" y="4959350"/>
            <a:ext cx="509587" cy="304800"/>
          </a:xfrm>
          <a:prstGeom prst="rect">
            <a:avLst/>
          </a:prstGeom>
          <a:noFill/>
          <a:ln w="9525">
            <a:noFill/>
            <a:miter lim="800000"/>
            <a:headEnd/>
            <a:tailEnd/>
          </a:ln>
        </p:spPr>
        <p:txBody>
          <a:bodyPr wrap="none">
            <a:spAutoFit/>
          </a:bodyPr>
          <a:lstStyle/>
          <a:p>
            <a:r>
              <a:rPr lang="en-US" sz="1400"/>
              <a:t>Low</a:t>
            </a:r>
          </a:p>
        </p:txBody>
      </p:sp>
      <p:graphicFrame>
        <p:nvGraphicFramePr>
          <p:cNvPr id="2378774" name="Group 22"/>
          <p:cNvGraphicFramePr>
            <a:graphicFrameLocks noGrp="1"/>
          </p:cNvGraphicFramePr>
          <p:nvPr/>
        </p:nvGraphicFramePr>
        <p:xfrm>
          <a:off x="1676400" y="4479925"/>
          <a:ext cx="5303838" cy="314325"/>
        </p:xfrm>
        <a:graphic>
          <a:graphicData uri="http://schemas.openxmlformats.org/drawingml/2006/table">
            <a:tbl>
              <a:tblPr/>
              <a:tblGrid>
                <a:gridCol w="1414463"/>
                <a:gridCol w="973137"/>
                <a:gridCol w="971550"/>
                <a:gridCol w="973138"/>
                <a:gridCol w="971550"/>
              </a:tblGrid>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36" name="Rectangle 36"/>
          <p:cNvSpPr>
            <a:spLocks noChangeArrowheads="1"/>
          </p:cNvSpPr>
          <p:nvPr/>
        </p:nvSpPr>
        <p:spPr bwMode="auto">
          <a:xfrm>
            <a:off x="1693863" y="4506913"/>
            <a:ext cx="1397000" cy="273050"/>
          </a:xfrm>
          <a:prstGeom prst="rect">
            <a:avLst/>
          </a:prstGeom>
          <a:noFill/>
          <a:ln w="9525">
            <a:noFill/>
            <a:miter lim="800000"/>
            <a:headEnd/>
            <a:tailEnd/>
          </a:ln>
        </p:spPr>
        <p:txBody>
          <a:bodyPr lIns="0" tIns="0" rIns="0" bIns="0">
            <a:spAutoFit/>
          </a:bodyPr>
          <a:lstStyle/>
          <a:p>
            <a:r>
              <a:rPr lang="en-US" sz="900">
                <a:solidFill>
                  <a:srgbClr val="000000"/>
                </a:solidFill>
              </a:rPr>
              <a:t>Signaling downstream of TNF</a:t>
            </a:r>
            <a:endParaRPr lang="en-US" sz="1400"/>
          </a:p>
        </p:txBody>
      </p:sp>
      <p:sp>
        <p:nvSpPr>
          <p:cNvPr id="34848" name="Text Box 37"/>
          <p:cNvSpPr txBox="1">
            <a:spLocks noChangeArrowheads="1"/>
          </p:cNvSpPr>
          <p:nvPr/>
        </p:nvSpPr>
        <p:spPr bwMode="auto">
          <a:xfrm>
            <a:off x="5124450" y="1412875"/>
            <a:ext cx="3184525" cy="368300"/>
          </a:xfrm>
          <a:prstGeom prst="rect">
            <a:avLst/>
          </a:prstGeom>
          <a:noFill/>
          <a:ln w="38100">
            <a:noFill/>
            <a:miter lim="800000"/>
            <a:headEnd/>
            <a:tailEnd/>
          </a:ln>
        </p:spPr>
        <p:txBody>
          <a:bodyPr wrap="none">
            <a:spAutoFit/>
          </a:bodyPr>
          <a:lstStyle/>
          <a:p>
            <a:pPr>
              <a:defRPr/>
            </a:pPr>
            <a:r>
              <a:rPr lang="en-US" dirty="0">
                <a:latin typeface="+mn-lt"/>
                <a:cs typeface="ＭＳ Ｐゴシック" charset="-128"/>
              </a:rPr>
              <a:t>Ulcerative Colitis Disease Model</a:t>
            </a:r>
          </a:p>
        </p:txBody>
      </p:sp>
      <p:pic>
        <p:nvPicPr>
          <p:cNvPr id="47138" name="Picture 38"/>
          <p:cNvPicPr>
            <a:picLocks noGrp="1" noChangeAspect="1" noChangeArrowheads="1"/>
          </p:cNvPicPr>
          <p:nvPr>
            <p:ph idx="1"/>
          </p:nvPr>
        </p:nvPicPr>
        <p:blipFill>
          <a:blip r:embed="rId5"/>
          <a:srcRect/>
          <a:stretch>
            <a:fillRect/>
          </a:stretch>
        </p:blipFill>
        <p:spPr>
          <a:xfrm>
            <a:off x="2516188" y="4981575"/>
            <a:ext cx="3725862" cy="1674813"/>
          </a:xfrm>
          <a:solidFill>
            <a:schemeClr val="bg1"/>
          </a:solidFill>
        </p:spPr>
      </p:pic>
      <p:sp>
        <p:nvSpPr>
          <p:cNvPr id="47139" name="Line 40"/>
          <p:cNvSpPr>
            <a:spLocks noChangeShapeType="1"/>
          </p:cNvSpPr>
          <p:nvPr/>
        </p:nvSpPr>
        <p:spPr bwMode="auto">
          <a:xfrm flipH="1">
            <a:off x="2843213" y="4787900"/>
            <a:ext cx="247650" cy="179388"/>
          </a:xfrm>
          <a:prstGeom prst="line">
            <a:avLst/>
          </a:prstGeom>
          <a:noFill/>
          <a:ln w="38100">
            <a:solidFill>
              <a:schemeClr val="tx1"/>
            </a:solidFill>
            <a:round/>
            <a:headEnd/>
            <a:tailEnd/>
          </a:ln>
        </p:spPr>
        <p:txBody>
          <a:bodyPr wrap="none" anchor="ctr"/>
          <a:lstStyle/>
          <a:p>
            <a:endParaRPr lang="en-US"/>
          </a:p>
        </p:txBody>
      </p:sp>
      <p:sp>
        <p:nvSpPr>
          <p:cNvPr id="47140" name="Line 41"/>
          <p:cNvSpPr>
            <a:spLocks noChangeShapeType="1"/>
          </p:cNvSpPr>
          <p:nvPr/>
        </p:nvSpPr>
        <p:spPr bwMode="auto">
          <a:xfrm>
            <a:off x="5029200" y="4787900"/>
            <a:ext cx="447675" cy="198438"/>
          </a:xfrm>
          <a:prstGeom prst="line">
            <a:avLst/>
          </a:prstGeom>
          <a:noFill/>
          <a:ln w="38100">
            <a:solidFill>
              <a:schemeClr val="tx1"/>
            </a:solidFill>
            <a:round/>
            <a:headEnd/>
            <a:tailEnd/>
          </a:ln>
        </p:spPr>
        <p:txBody>
          <a:bodyPr wrap="none" anchor="ctr"/>
          <a:lstStyle/>
          <a:p>
            <a:endParaRPr lang="en-US"/>
          </a:p>
        </p:txBody>
      </p:sp>
      <p:sp>
        <p:nvSpPr>
          <p:cNvPr id="39" name="Rectangle 4"/>
          <p:cNvSpPr>
            <a:spLocks noChangeArrowheads="1"/>
          </p:cNvSpPr>
          <p:nvPr/>
        </p:nvSpPr>
        <p:spPr bwMode="auto">
          <a:xfrm>
            <a:off x="4116388" y="3024188"/>
            <a:ext cx="898525" cy="266700"/>
          </a:xfrm>
          <a:prstGeom prst="rect">
            <a:avLst/>
          </a:prstGeom>
          <a:solidFill>
            <a:schemeClr val="bg1"/>
          </a:solidFill>
          <a:ln w="38100">
            <a:solidFill>
              <a:schemeClr val="tx1"/>
            </a:solidFill>
            <a:miter lim="800000"/>
            <a:headEnd/>
            <a:tailEnd/>
          </a:ln>
          <a:effectLst>
            <a:outerShdw blurRad="63500" dist="38099" dir="2700000" algn="ctr" rotWithShape="0">
              <a:srgbClr val="7F7F7F">
                <a:alpha val="75000"/>
              </a:srgbClr>
            </a:outerShdw>
          </a:effectLst>
        </p:spPr>
        <p:txBody>
          <a:bodyPr wrap="none" anchor="ctr"/>
          <a:lstStyle/>
          <a:p>
            <a:pPr>
              <a:defRPr/>
            </a:pPr>
            <a:r>
              <a:rPr lang="en-US" sz="1000">
                <a:latin typeface="+mn-lt"/>
              </a:rPr>
              <a:t>TNF</a:t>
            </a:r>
          </a:p>
        </p:txBody>
      </p:sp>
      <p:sp>
        <p:nvSpPr>
          <p:cNvPr id="40" name="Rectangle 5"/>
          <p:cNvSpPr>
            <a:spLocks noChangeArrowheads="1"/>
          </p:cNvSpPr>
          <p:nvPr/>
        </p:nvSpPr>
        <p:spPr bwMode="auto">
          <a:xfrm>
            <a:off x="3506788" y="1308100"/>
            <a:ext cx="898525" cy="266700"/>
          </a:xfrm>
          <a:prstGeom prst="rect">
            <a:avLst/>
          </a:prstGeom>
          <a:solidFill>
            <a:schemeClr val="bg1"/>
          </a:solidFill>
          <a:ln w="38100">
            <a:solidFill>
              <a:schemeClr val="tx1"/>
            </a:solidFill>
            <a:miter lim="800000"/>
            <a:headEnd/>
            <a:tailEnd/>
          </a:ln>
          <a:effectLst>
            <a:outerShdw blurRad="63500" dist="38099" dir="2700000" algn="ctr" rotWithShape="0">
              <a:srgbClr val="7F7F7F">
                <a:alpha val="75000"/>
              </a:srgbClr>
            </a:outerShdw>
          </a:effectLst>
        </p:spPr>
        <p:txBody>
          <a:bodyPr wrap="none" anchor="ctr"/>
          <a:lstStyle/>
          <a:p>
            <a:pPr>
              <a:defRPr/>
            </a:pPr>
            <a:r>
              <a:rPr lang="en-US" sz="1000" dirty="0" err="1">
                <a:latin typeface="+mn-lt"/>
              </a:rPr>
              <a:t>Infliximab</a:t>
            </a:r>
            <a:endParaRPr lang="en-US" sz="1000" dirty="0">
              <a:latin typeface="+mn-lt"/>
            </a:endParaRPr>
          </a:p>
        </p:txBody>
      </p:sp>
      <p:sp>
        <p:nvSpPr>
          <p:cNvPr id="47143" name="Line 6"/>
          <p:cNvSpPr>
            <a:spLocks noChangeShapeType="1"/>
          </p:cNvSpPr>
          <p:nvPr/>
        </p:nvSpPr>
        <p:spPr bwMode="auto">
          <a:xfrm>
            <a:off x="4075113" y="1635125"/>
            <a:ext cx="465137" cy="1316038"/>
          </a:xfrm>
          <a:prstGeom prst="line">
            <a:avLst/>
          </a:prstGeom>
          <a:noFill/>
          <a:ln w="38100">
            <a:solidFill>
              <a:schemeClr val="tx1"/>
            </a:solidFill>
            <a:round/>
            <a:headEnd/>
            <a:tailEnd/>
          </a:ln>
        </p:spPr>
        <p:txBody>
          <a:bodyPr/>
          <a:lstStyle/>
          <a:p>
            <a:endParaRPr lang="en-US"/>
          </a:p>
        </p:txBody>
      </p:sp>
      <p:sp>
        <p:nvSpPr>
          <p:cNvPr id="47144" name="Line 7"/>
          <p:cNvSpPr>
            <a:spLocks noChangeShapeType="1"/>
          </p:cNvSpPr>
          <p:nvPr/>
        </p:nvSpPr>
        <p:spPr bwMode="auto">
          <a:xfrm flipH="1" flipV="1">
            <a:off x="4389438" y="2960688"/>
            <a:ext cx="327025" cy="0"/>
          </a:xfrm>
          <a:prstGeom prst="line">
            <a:avLst/>
          </a:prstGeom>
          <a:noFill/>
          <a:ln w="38100">
            <a:solidFill>
              <a:schemeClr val="tx1"/>
            </a:solidFill>
            <a:round/>
            <a:headEnd/>
            <a:tailEnd/>
          </a:ln>
        </p:spPr>
        <p:txBody>
          <a:bodyPr/>
          <a:lstStyle/>
          <a:p>
            <a:endParaRPr lang="en-US"/>
          </a:p>
        </p:txBody>
      </p:sp>
      <p:sp>
        <p:nvSpPr>
          <p:cNvPr id="47145" name="Slide Number Placeholder 47"/>
          <p:cNvSpPr>
            <a:spLocks noGrp="1"/>
          </p:cNvSpPr>
          <p:nvPr>
            <p:ph type="sldNum" sz="quarter" idx="10"/>
          </p:nvPr>
        </p:nvSpPr>
        <p:spPr bwMode="auto">
          <a:noFill/>
          <a:ln>
            <a:miter lim="800000"/>
            <a:headEnd/>
            <a:tailEnd/>
          </a:ln>
        </p:spPr>
        <p:txBody>
          <a:bodyPr/>
          <a:lstStyle/>
          <a:p>
            <a:fld id="{5ED01E23-E299-4ACE-8380-2A284EAA4B12}"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506413" y="274638"/>
            <a:ext cx="8229600" cy="963612"/>
          </a:xfrm>
        </p:spPr>
        <p:txBody>
          <a:bodyPr/>
          <a:lstStyle/>
          <a:p>
            <a:r>
              <a:rPr lang="en-US" smtClean="0">
                <a:ea typeface="ＭＳ Ｐゴシック" charset="-128"/>
              </a:rPr>
              <a:t>Selventa Vision and Mission</a:t>
            </a:r>
          </a:p>
        </p:txBody>
      </p:sp>
      <p:sp>
        <p:nvSpPr>
          <p:cNvPr id="10251" name="Slide Number Placeholder 12"/>
          <p:cNvSpPr>
            <a:spLocks noGrp="1"/>
          </p:cNvSpPr>
          <p:nvPr>
            <p:ph type="sldNum" sz="quarter" idx="10"/>
          </p:nvPr>
        </p:nvSpPr>
        <p:spPr bwMode="auto">
          <a:noFill/>
          <a:ln>
            <a:miter lim="800000"/>
            <a:headEnd/>
            <a:tailEnd/>
          </a:ln>
        </p:spPr>
        <p:txBody>
          <a:bodyPr/>
          <a:lstStyle/>
          <a:p>
            <a:fld id="{CA5400A7-3D81-45E6-9E64-9960FCF84C61}" type="slidenum">
              <a:rPr lang="en-US"/>
              <a:pPr/>
              <a:t>3</a:t>
            </a:fld>
            <a:endParaRPr lang="en-US"/>
          </a:p>
        </p:txBody>
      </p:sp>
      <p:sp>
        <p:nvSpPr>
          <p:cNvPr id="7" name="Trapezoid 6"/>
          <p:cNvSpPr/>
          <p:nvPr/>
        </p:nvSpPr>
        <p:spPr>
          <a:xfrm>
            <a:off x="1505436" y="3043825"/>
            <a:ext cx="6185147" cy="1371600"/>
          </a:xfrm>
          <a:prstGeom prst="trapezoid">
            <a:avLst>
              <a:gd name="adj" fmla="val 62107"/>
            </a:avLst>
          </a:prstGeom>
          <a:gradFill flip="none" rotWithShape="1">
            <a:gsLst>
              <a:gs pos="0">
                <a:srgbClr val="382D73"/>
              </a:gs>
              <a:gs pos="50000">
                <a:schemeClr val="bg2">
                  <a:lumMod val="20000"/>
                  <a:lumOff val="80000"/>
                  <a:shade val="67500"/>
                  <a:satMod val="115000"/>
                </a:schemeClr>
              </a:gs>
              <a:gs pos="100000">
                <a:schemeClr val="bg2">
                  <a:lumMod val="20000"/>
                  <a:lumOff val="80000"/>
                  <a:shade val="100000"/>
                  <a:satMod val="115000"/>
                </a:schemeClr>
              </a:gs>
            </a:gsLst>
            <a:lin ang="16200000" scaled="1"/>
            <a:tileRect/>
          </a:gradFill>
          <a:ln>
            <a:noFill/>
          </a:ln>
          <a:scene3d>
            <a:camera prst="perspectiveRelaxed"/>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ounded Rectangle 7"/>
          <p:cNvSpPr/>
          <p:nvPr/>
        </p:nvSpPr>
        <p:spPr>
          <a:xfrm>
            <a:off x="1864136" y="2422350"/>
            <a:ext cx="5410200" cy="1371600"/>
          </a:xfrm>
          <a:prstGeom prst="roundRect">
            <a:avLst/>
          </a:prstGeom>
          <a:solidFill>
            <a:srgbClr val="007DDA"/>
          </a:solidFill>
          <a:ln>
            <a:solidFill>
              <a:schemeClr val="bg1">
                <a:lumMod val="75000"/>
              </a:schemeClr>
            </a:solidFill>
          </a:ln>
          <a:scene3d>
            <a:camera prst="orthographicFront"/>
            <a:lightRig rig="threePt" dir="t"/>
          </a:scene3d>
          <a:sp3d extrusionH="8255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bg1"/>
                </a:solidFill>
              </a:rPr>
              <a:t>Vision</a:t>
            </a:r>
          </a:p>
          <a:p>
            <a:pPr algn="ctr">
              <a:defRPr/>
            </a:pPr>
            <a:r>
              <a:rPr lang="en-US" sz="2400" dirty="0">
                <a:solidFill>
                  <a:schemeClr val="bg1"/>
                </a:solidFill>
              </a:rPr>
              <a:t>Your strategic partner in finding optimal treatments for the right patients</a:t>
            </a:r>
          </a:p>
        </p:txBody>
      </p:sp>
      <p:sp>
        <p:nvSpPr>
          <p:cNvPr id="9" name="Rounded Rectangle 8"/>
          <p:cNvSpPr/>
          <p:nvPr/>
        </p:nvSpPr>
        <p:spPr>
          <a:xfrm>
            <a:off x="1295400" y="4043051"/>
            <a:ext cx="6566761" cy="1896374"/>
          </a:xfrm>
          <a:prstGeom prst="roundRect">
            <a:avLst/>
          </a:prstGeom>
          <a:solidFill>
            <a:srgbClr val="1A015F"/>
          </a:solidFill>
          <a:ln>
            <a:noFill/>
          </a:ln>
          <a:effectLst>
            <a:innerShdw blurRad="63500" dist="50800" dir="5400000">
              <a:srgbClr val="2762BC">
                <a:alpha val="50000"/>
              </a:srgbClr>
            </a:innerShdw>
          </a:effectLst>
          <a:scene3d>
            <a:camera prst="orthographicFront"/>
            <a:lightRig rig="threePt" dir="t"/>
          </a:scene3d>
          <a:sp3d extrusionH="8255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b="1" dirty="0">
                <a:solidFill>
                  <a:schemeClr val="bg1"/>
                </a:solidFill>
              </a:rPr>
              <a:t>Mission</a:t>
            </a:r>
          </a:p>
          <a:p>
            <a:pPr algn="ctr">
              <a:defRPr/>
            </a:pPr>
            <a:r>
              <a:rPr lang="en-US" sz="3200" dirty="0"/>
              <a:t>Apply patient data-driven analytics to increase the value of portfolios</a:t>
            </a:r>
          </a:p>
        </p:txBody>
      </p:sp>
      <p:pic>
        <p:nvPicPr>
          <p:cNvPr id="11" name="Picture 10" descr="Sel_icon_small.jpg"/>
          <p:cNvPicPr>
            <a:picLocks noChangeAspect="1"/>
          </p:cNvPicPr>
          <p:nvPr/>
        </p:nvPicPr>
        <p:blipFill>
          <a:blip r:embed="rId3"/>
          <a:srcRect/>
          <a:stretch>
            <a:fillRect/>
          </a:stretch>
        </p:blipFill>
        <p:spPr bwMode="auto">
          <a:xfrm>
            <a:off x="3983038" y="1508125"/>
            <a:ext cx="1098550" cy="79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77825" y="153988"/>
            <a:ext cx="8661400" cy="1143000"/>
          </a:xfrm>
        </p:spPr>
        <p:txBody>
          <a:bodyPr/>
          <a:lstStyle/>
          <a:p>
            <a:r>
              <a:rPr lang="en-US" sz="2800" smtClean="0">
                <a:ea typeface="ＭＳ Ｐゴシック" charset="-128"/>
              </a:rPr>
              <a:t>Non-responders and Responders Have Different TNF-like Signatures at Baseline</a:t>
            </a:r>
            <a:r>
              <a:rPr lang="en-US" sz="2400" smtClean="0">
                <a:ea typeface="ＭＳ Ｐゴシック" charset="-128"/>
              </a:rPr>
              <a:t/>
            </a:r>
            <a:br>
              <a:rPr lang="en-US" sz="2400" smtClean="0">
                <a:ea typeface="ＭＳ Ｐゴシック" charset="-128"/>
              </a:rPr>
            </a:br>
            <a:r>
              <a:rPr lang="en-US" sz="1800" i="1" smtClean="0">
                <a:ea typeface="ＭＳ Ｐゴシック" charset="-128"/>
              </a:rPr>
              <a:t> Identification of Subtle Differences Between Responders and Non-Responders</a:t>
            </a:r>
          </a:p>
        </p:txBody>
      </p:sp>
      <p:sp>
        <p:nvSpPr>
          <p:cNvPr id="48131" name="Rectangle 11"/>
          <p:cNvSpPr>
            <a:spLocks noGrp="1" noChangeArrowheads="1"/>
          </p:cNvSpPr>
          <p:nvPr>
            <p:ph type="body" idx="1"/>
          </p:nvPr>
        </p:nvSpPr>
        <p:spPr>
          <a:xfrm>
            <a:off x="123825" y="1358900"/>
            <a:ext cx="8915400" cy="746125"/>
          </a:xfrm>
        </p:spPr>
        <p:txBody>
          <a:bodyPr/>
          <a:lstStyle/>
          <a:p>
            <a:pPr>
              <a:lnSpc>
                <a:spcPct val="80000"/>
              </a:lnSpc>
            </a:pPr>
            <a:r>
              <a:rPr lang="en-US" sz="2000" smtClean="0">
                <a:ea typeface="ＭＳ Ｐゴシック" charset="-128"/>
                <a:cs typeface="Geneva" charset="0"/>
              </a:rPr>
              <a:t>Activation of alternative upstream controllers for TNF regulated genes in NR?</a:t>
            </a:r>
          </a:p>
        </p:txBody>
      </p:sp>
      <p:pic>
        <p:nvPicPr>
          <p:cNvPr id="48132" name="Picture 24"/>
          <p:cNvPicPr>
            <a:picLocks noChangeAspect="1" noChangeArrowheads="1"/>
          </p:cNvPicPr>
          <p:nvPr/>
        </p:nvPicPr>
        <p:blipFill>
          <a:blip r:embed="rId2"/>
          <a:srcRect b="4716"/>
          <a:stretch>
            <a:fillRect/>
          </a:stretch>
        </p:blipFill>
        <p:spPr bwMode="auto">
          <a:xfrm>
            <a:off x="582613" y="2598738"/>
            <a:ext cx="8515350" cy="3913187"/>
          </a:xfrm>
          <a:prstGeom prst="rect">
            <a:avLst/>
          </a:prstGeom>
          <a:noFill/>
          <a:ln w="9525">
            <a:noFill/>
            <a:miter lim="800000"/>
            <a:headEnd/>
            <a:tailEnd/>
          </a:ln>
        </p:spPr>
      </p:pic>
      <p:pic>
        <p:nvPicPr>
          <p:cNvPr id="48133" name="Picture 28"/>
          <p:cNvPicPr>
            <a:picLocks noChangeAspect="1" noChangeArrowheads="1"/>
          </p:cNvPicPr>
          <p:nvPr/>
        </p:nvPicPr>
        <p:blipFill>
          <a:blip r:embed="rId3"/>
          <a:srcRect l="1439" t="2945" r="1694" b="2286"/>
          <a:stretch>
            <a:fillRect/>
          </a:stretch>
        </p:blipFill>
        <p:spPr bwMode="auto">
          <a:xfrm>
            <a:off x="169863" y="4330700"/>
            <a:ext cx="188912" cy="1720850"/>
          </a:xfrm>
          <a:prstGeom prst="rect">
            <a:avLst/>
          </a:prstGeom>
          <a:noFill/>
          <a:ln w="38100">
            <a:noFill/>
            <a:miter lim="800000"/>
            <a:headEnd/>
            <a:tailEnd/>
          </a:ln>
        </p:spPr>
      </p:pic>
      <p:sp>
        <p:nvSpPr>
          <p:cNvPr id="48134" name="Text Box 29"/>
          <p:cNvSpPr txBox="1">
            <a:spLocks noChangeArrowheads="1"/>
          </p:cNvSpPr>
          <p:nvPr/>
        </p:nvSpPr>
        <p:spPr bwMode="auto">
          <a:xfrm>
            <a:off x="38100" y="4114800"/>
            <a:ext cx="444500" cy="244475"/>
          </a:xfrm>
          <a:prstGeom prst="rect">
            <a:avLst/>
          </a:prstGeom>
          <a:noFill/>
          <a:ln w="38100">
            <a:noFill/>
            <a:miter lim="800000"/>
            <a:headEnd/>
            <a:tailEnd/>
          </a:ln>
        </p:spPr>
        <p:txBody>
          <a:bodyPr wrap="none">
            <a:spAutoFit/>
          </a:bodyPr>
          <a:lstStyle/>
          <a:p>
            <a:r>
              <a:rPr lang="en-US" sz="1000"/>
              <a:t>High</a:t>
            </a:r>
          </a:p>
        </p:txBody>
      </p:sp>
      <p:sp>
        <p:nvSpPr>
          <p:cNvPr id="48135" name="Text Box 30"/>
          <p:cNvSpPr txBox="1">
            <a:spLocks noChangeArrowheads="1"/>
          </p:cNvSpPr>
          <p:nvPr/>
        </p:nvSpPr>
        <p:spPr bwMode="auto">
          <a:xfrm>
            <a:off x="53975" y="6007100"/>
            <a:ext cx="415925" cy="244475"/>
          </a:xfrm>
          <a:prstGeom prst="rect">
            <a:avLst/>
          </a:prstGeom>
          <a:noFill/>
          <a:ln w="38100">
            <a:noFill/>
            <a:miter lim="800000"/>
            <a:headEnd/>
            <a:tailEnd/>
          </a:ln>
        </p:spPr>
        <p:txBody>
          <a:bodyPr wrap="none">
            <a:spAutoFit/>
          </a:bodyPr>
          <a:lstStyle/>
          <a:p>
            <a:r>
              <a:rPr lang="en-US" sz="1000"/>
              <a:t>Low</a:t>
            </a:r>
          </a:p>
        </p:txBody>
      </p:sp>
      <p:sp>
        <p:nvSpPr>
          <p:cNvPr id="48136" name="Oval 31"/>
          <p:cNvSpPr>
            <a:spLocks noChangeArrowheads="1"/>
          </p:cNvSpPr>
          <p:nvPr/>
        </p:nvSpPr>
        <p:spPr bwMode="auto">
          <a:xfrm>
            <a:off x="2154238" y="4595813"/>
            <a:ext cx="3133725" cy="1560512"/>
          </a:xfrm>
          <a:prstGeom prst="ellipse">
            <a:avLst/>
          </a:prstGeom>
          <a:noFill/>
          <a:ln w="19050">
            <a:solidFill>
              <a:schemeClr val="bg1"/>
            </a:solidFill>
            <a:round/>
            <a:headEnd/>
            <a:tailEnd/>
          </a:ln>
        </p:spPr>
        <p:txBody>
          <a:bodyPr wrap="none" anchor="ctr"/>
          <a:lstStyle/>
          <a:p>
            <a:endParaRPr lang="en-US"/>
          </a:p>
        </p:txBody>
      </p:sp>
      <p:sp>
        <p:nvSpPr>
          <p:cNvPr id="10" name="Trapezoid 9"/>
          <p:cNvSpPr/>
          <p:nvPr/>
        </p:nvSpPr>
        <p:spPr bwMode="auto">
          <a:xfrm>
            <a:off x="1157288" y="2365375"/>
            <a:ext cx="6019800" cy="228600"/>
          </a:xfrm>
          <a:prstGeom prst="trapezoid">
            <a:avLst>
              <a:gd name="adj" fmla="val 465000"/>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22532" name="Text Box 25"/>
          <p:cNvSpPr txBox="1">
            <a:spLocks noChangeArrowheads="1"/>
          </p:cNvSpPr>
          <p:nvPr/>
        </p:nvSpPr>
        <p:spPr bwMode="auto">
          <a:xfrm>
            <a:off x="2286000" y="1831975"/>
            <a:ext cx="3810000" cy="523875"/>
          </a:xfrm>
          <a:prstGeom prst="rect">
            <a:avLst/>
          </a:prstGeom>
          <a:noFill/>
          <a:ln w="38100">
            <a:solidFill>
              <a:schemeClr val="tx1"/>
            </a:solidFill>
            <a:miter lim="800000"/>
            <a:headEnd/>
            <a:tailEnd/>
          </a:ln>
        </p:spPr>
        <p:txBody>
          <a:bodyPr>
            <a:spAutoFit/>
          </a:bodyPr>
          <a:lstStyle/>
          <a:p>
            <a:pPr algn="ctr">
              <a:defRPr/>
            </a:pPr>
            <a:r>
              <a:rPr lang="en-US" sz="2800" b="1" dirty="0">
                <a:latin typeface="+mn-lt"/>
                <a:cs typeface="ＭＳ Ｐゴシック" charset="-128"/>
              </a:rPr>
              <a:t>TNF regulated genes</a:t>
            </a:r>
          </a:p>
        </p:txBody>
      </p:sp>
      <p:sp>
        <p:nvSpPr>
          <p:cNvPr id="48139" name="Slide Number Placeholder 47"/>
          <p:cNvSpPr>
            <a:spLocks noGrp="1"/>
          </p:cNvSpPr>
          <p:nvPr>
            <p:ph type="sldNum" sz="quarter" idx="10"/>
          </p:nvPr>
        </p:nvSpPr>
        <p:spPr bwMode="auto">
          <a:noFill/>
          <a:ln>
            <a:miter lim="800000"/>
            <a:headEnd/>
            <a:tailEnd/>
          </a:ln>
        </p:spPr>
        <p:txBody>
          <a:bodyPr/>
          <a:lstStyle/>
          <a:p>
            <a:fld id="{9E531E2C-FF05-4EC4-995E-07DEF5C10811}"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71488" y="274638"/>
            <a:ext cx="8272462" cy="963612"/>
          </a:xfrm>
        </p:spPr>
        <p:txBody>
          <a:bodyPr/>
          <a:lstStyle/>
          <a:p>
            <a:r>
              <a:rPr lang="en-US" smtClean="0">
                <a:ea typeface="ＭＳ Ｐゴシック" charset="-128"/>
              </a:rPr>
              <a:t>Alternative Disease-driving Mechanisms in Non-responders</a:t>
            </a:r>
          </a:p>
        </p:txBody>
      </p:sp>
      <p:pic>
        <p:nvPicPr>
          <p:cNvPr id="49155" name="Picture 3"/>
          <p:cNvPicPr>
            <a:picLocks noChangeAspect="1" noChangeArrowheads="1"/>
          </p:cNvPicPr>
          <p:nvPr/>
        </p:nvPicPr>
        <p:blipFill>
          <a:blip r:embed="rId2"/>
          <a:srcRect r="99" b="496"/>
          <a:stretch>
            <a:fillRect/>
          </a:stretch>
        </p:blipFill>
        <p:spPr bwMode="auto">
          <a:xfrm>
            <a:off x="587375" y="1949450"/>
            <a:ext cx="8029575" cy="4464050"/>
          </a:xfrm>
          <a:prstGeom prst="rect">
            <a:avLst/>
          </a:prstGeom>
          <a:noFill/>
          <a:ln w="9525">
            <a:noFill/>
            <a:miter lim="800000"/>
            <a:headEnd/>
            <a:tailEnd/>
          </a:ln>
        </p:spPr>
      </p:pic>
      <p:sp>
        <p:nvSpPr>
          <p:cNvPr id="36867" name="Text Box 8"/>
          <p:cNvSpPr txBox="1">
            <a:spLocks noChangeArrowheads="1"/>
          </p:cNvSpPr>
          <p:nvPr/>
        </p:nvSpPr>
        <p:spPr bwMode="auto">
          <a:xfrm>
            <a:off x="5124450" y="1614488"/>
            <a:ext cx="3184525" cy="369887"/>
          </a:xfrm>
          <a:prstGeom prst="rect">
            <a:avLst/>
          </a:prstGeom>
          <a:noFill/>
          <a:ln w="38100">
            <a:noFill/>
            <a:miter lim="800000"/>
            <a:headEnd/>
            <a:tailEnd/>
          </a:ln>
        </p:spPr>
        <p:txBody>
          <a:bodyPr wrap="none">
            <a:spAutoFit/>
          </a:bodyPr>
          <a:lstStyle/>
          <a:p>
            <a:pPr>
              <a:defRPr/>
            </a:pPr>
            <a:r>
              <a:rPr lang="en-US">
                <a:latin typeface="+mn-lt"/>
                <a:cs typeface="ＭＳ Ｐゴシック" charset="-128"/>
              </a:rPr>
              <a:t>Ulcerative Colitis Disease Model</a:t>
            </a:r>
          </a:p>
        </p:txBody>
      </p:sp>
      <p:sp>
        <p:nvSpPr>
          <p:cNvPr id="2372617" name="Rectangle 9"/>
          <p:cNvSpPr>
            <a:spLocks noChangeArrowheads="1"/>
          </p:cNvSpPr>
          <p:nvPr/>
        </p:nvSpPr>
        <p:spPr bwMode="auto">
          <a:xfrm>
            <a:off x="5167313" y="3232150"/>
            <a:ext cx="898525" cy="266700"/>
          </a:xfrm>
          <a:prstGeom prst="rect">
            <a:avLst/>
          </a:prstGeom>
          <a:solidFill>
            <a:schemeClr val="bg1"/>
          </a:solidFill>
          <a:ln w="38100">
            <a:solidFill>
              <a:schemeClr val="tx1"/>
            </a:solidFill>
            <a:miter lim="800000"/>
            <a:headEnd/>
            <a:tailEnd/>
          </a:ln>
          <a:effectLst>
            <a:outerShdw blurRad="63500" dist="38099" dir="2700000" algn="ctr" rotWithShape="0">
              <a:schemeClr val="bg2">
                <a:alpha val="74997"/>
              </a:schemeClr>
            </a:outerShdw>
          </a:effectLst>
        </p:spPr>
        <p:txBody>
          <a:bodyPr wrap="none" anchor="ctr"/>
          <a:lstStyle/>
          <a:p>
            <a:pPr>
              <a:defRPr/>
            </a:pPr>
            <a:r>
              <a:rPr lang="en-US" sz="1000">
                <a:latin typeface="+mn-lt"/>
              </a:rPr>
              <a:t>?</a:t>
            </a:r>
          </a:p>
        </p:txBody>
      </p:sp>
      <p:pic>
        <p:nvPicPr>
          <p:cNvPr id="49158" name="Picture 10"/>
          <p:cNvPicPr>
            <a:picLocks noGrp="1" noChangeAspect="1" noChangeArrowheads="1"/>
          </p:cNvPicPr>
          <p:nvPr>
            <p:ph idx="1"/>
          </p:nvPr>
        </p:nvPicPr>
        <p:blipFill>
          <a:blip r:embed="rId3"/>
          <a:srcRect/>
          <a:stretch>
            <a:fillRect/>
          </a:stretch>
        </p:blipFill>
        <p:spPr>
          <a:xfrm>
            <a:off x="1668463" y="4005263"/>
            <a:ext cx="5156200" cy="2317750"/>
          </a:xfrm>
          <a:solidFill>
            <a:schemeClr val="bg1"/>
          </a:solidFill>
        </p:spPr>
      </p:pic>
      <p:sp>
        <p:nvSpPr>
          <p:cNvPr id="49159" name="Line 11"/>
          <p:cNvSpPr>
            <a:spLocks noChangeShapeType="1"/>
          </p:cNvSpPr>
          <p:nvPr/>
        </p:nvSpPr>
        <p:spPr bwMode="auto">
          <a:xfrm flipH="1">
            <a:off x="2306638" y="3509963"/>
            <a:ext cx="1795462" cy="511175"/>
          </a:xfrm>
          <a:prstGeom prst="line">
            <a:avLst/>
          </a:prstGeom>
          <a:noFill/>
          <a:ln w="38100">
            <a:solidFill>
              <a:schemeClr val="tx1"/>
            </a:solidFill>
            <a:round/>
            <a:headEnd/>
            <a:tailEnd/>
          </a:ln>
        </p:spPr>
        <p:txBody>
          <a:bodyPr wrap="none" anchor="ctr"/>
          <a:lstStyle/>
          <a:p>
            <a:endParaRPr lang="en-US"/>
          </a:p>
        </p:txBody>
      </p:sp>
      <p:sp>
        <p:nvSpPr>
          <p:cNvPr id="49160" name="Line 12"/>
          <p:cNvSpPr>
            <a:spLocks noChangeShapeType="1"/>
          </p:cNvSpPr>
          <p:nvPr/>
        </p:nvSpPr>
        <p:spPr bwMode="auto">
          <a:xfrm>
            <a:off x="5002213" y="3489325"/>
            <a:ext cx="733425" cy="531813"/>
          </a:xfrm>
          <a:prstGeom prst="line">
            <a:avLst/>
          </a:prstGeom>
          <a:noFill/>
          <a:ln w="38100">
            <a:solidFill>
              <a:schemeClr val="tx1"/>
            </a:solidFill>
            <a:round/>
            <a:headEnd/>
            <a:tailEnd/>
          </a:ln>
        </p:spPr>
        <p:txBody>
          <a:bodyPr wrap="none" anchor="ctr"/>
          <a:lstStyle/>
          <a:p>
            <a:endParaRPr lang="en-US"/>
          </a:p>
        </p:txBody>
      </p:sp>
      <p:sp>
        <p:nvSpPr>
          <p:cNvPr id="49161" name="Line 13"/>
          <p:cNvSpPr>
            <a:spLocks noChangeShapeType="1"/>
          </p:cNvSpPr>
          <p:nvPr/>
        </p:nvSpPr>
        <p:spPr bwMode="auto">
          <a:xfrm flipH="1">
            <a:off x="2959100" y="3503613"/>
            <a:ext cx="2205038" cy="1881187"/>
          </a:xfrm>
          <a:prstGeom prst="line">
            <a:avLst/>
          </a:prstGeom>
          <a:noFill/>
          <a:ln w="38100">
            <a:solidFill>
              <a:schemeClr val="tx1"/>
            </a:solidFill>
            <a:round/>
            <a:headEnd/>
            <a:tailEnd/>
          </a:ln>
        </p:spPr>
        <p:txBody>
          <a:bodyPr wrap="none" anchor="ctr"/>
          <a:lstStyle/>
          <a:p>
            <a:endParaRPr lang="en-US"/>
          </a:p>
        </p:txBody>
      </p:sp>
      <p:sp>
        <p:nvSpPr>
          <p:cNvPr id="49162" name="Line 14"/>
          <p:cNvSpPr>
            <a:spLocks noChangeShapeType="1"/>
          </p:cNvSpPr>
          <p:nvPr/>
        </p:nvSpPr>
        <p:spPr bwMode="auto">
          <a:xfrm flipH="1">
            <a:off x="4619625" y="3509963"/>
            <a:ext cx="1438275" cy="2205037"/>
          </a:xfrm>
          <a:prstGeom prst="line">
            <a:avLst/>
          </a:prstGeom>
          <a:noFill/>
          <a:ln w="38100">
            <a:solidFill>
              <a:schemeClr val="tx1"/>
            </a:solidFill>
            <a:round/>
            <a:headEnd/>
            <a:tailEnd/>
          </a:ln>
        </p:spPr>
        <p:txBody>
          <a:bodyPr wrap="none" anchor="ctr"/>
          <a:lstStyle/>
          <a:p>
            <a:endParaRPr lang="en-US"/>
          </a:p>
        </p:txBody>
      </p:sp>
      <p:sp>
        <p:nvSpPr>
          <p:cNvPr id="15" name="Rectangle 4"/>
          <p:cNvSpPr>
            <a:spLocks noChangeArrowheads="1"/>
          </p:cNvSpPr>
          <p:nvPr/>
        </p:nvSpPr>
        <p:spPr bwMode="auto">
          <a:xfrm>
            <a:off x="4116388" y="3233738"/>
            <a:ext cx="898525" cy="266700"/>
          </a:xfrm>
          <a:prstGeom prst="rect">
            <a:avLst/>
          </a:prstGeom>
          <a:solidFill>
            <a:schemeClr val="bg1"/>
          </a:solidFill>
          <a:ln w="38100">
            <a:solidFill>
              <a:schemeClr val="tx1"/>
            </a:solidFill>
            <a:miter lim="800000"/>
            <a:headEnd/>
            <a:tailEnd/>
          </a:ln>
          <a:effectLst>
            <a:outerShdw blurRad="63500" dist="38099" dir="2700000" algn="ctr" rotWithShape="0">
              <a:srgbClr val="7F7F7F">
                <a:alpha val="75000"/>
              </a:srgbClr>
            </a:outerShdw>
          </a:effectLst>
        </p:spPr>
        <p:txBody>
          <a:bodyPr wrap="none" anchor="ctr"/>
          <a:lstStyle/>
          <a:p>
            <a:pPr>
              <a:defRPr/>
            </a:pPr>
            <a:r>
              <a:rPr lang="en-US" sz="1000">
                <a:latin typeface="+mn-lt"/>
              </a:rPr>
              <a:t>TNF</a:t>
            </a:r>
          </a:p>
        </p:txBody>
      </p:sp>
      <p:sp>
        <p:nvSpPr>
          <p:cNvPr id="16" name="Rectangle 5"/>
          <p:cNvSpPr>
            <a:spLocks noChangeArrowheads="1"/>
          </p:cNvSpPr>
          <p:nvPr/>
        </p:nvSpPr>
        <p:spPr bwMode="auto">
          <a:xfrm>
            <a:off x="3506788" y="1517650"/>
            <a:ext cx="898525" cy="266700"/>
          </a:xfrm>
          <a:prstGeom prst="rect">
            <a:avLst/>
          </a:prstGeom>
          <a:solidFill>
            <a:schemeClr val="bg1"/>
          </a:solidFill>
          <a:ln w="38100">
            <a:solidFill>
              <a:schemeClr val="tx1"/>
            </a:solidFill>
            <a:miter lim="800000"/>
            <a:headEnd/>
            <a:tailEnd/>
          </a:ln>
          <a:effectLst>
            <a:outerShdw blurRad="63500" dist="38099" dir="2700000" algn="ctr" rotWithShape="0">
              <a:srgbClr val="7F7F7F">
                <a:alpha val="75000"/>
              </a:srgbClr>
            </a:outerShdw>
          </a:effectLst>
        </p:spPr>
        <p:txBody>
          <a:bodyPr wrap="none" anchor="ctr"/>
          <a:lstStyle/>
          <a:p>
            <a:pPr>
              <a:defRPr/>
            </a:pPr>
            <a:r>
              <a:rPr lang="en-US" sz="1000">
                <a:latin typeface="+mn-lt"/>
              </a:rPr>
              <a:t>Infliximab</a:t>
            </a:r>
          </a:p>
        </p:txBody>
      </p:sp>
      <p:sp>
        <p:nvSpPr>
          <p:cNvPr id="49165" name="Line 6"/>
          <p:cNvSpPr>
            <a:spLocks noChangeShapeType="1"/>
          </p:cNvSpPr>
          <p:nvPr/>
        </p:nvSpPr>
        <p:spPr bwMode="auto">
          <a:xfrm>
            <a:off x="4075113" y="1844675"/>
            <a:ext cx="465137" cy="1316038"/>
          </a:xfrm>
          <a:prstGeom prst="line">
            <a:avLst/>
          </a:prstGeom>
          <a:noFill/>
          <a:ln w="38100">
            <a:solidFill>
              <a:schemeClr val="tx1"/>
            </a:solidFill>
            <a:round/>
            <a:headEnd/>
            <a:tailEnd/>
          </a:ln>
        </p:spPr>
        <p:txBody>
          <a:bodyPr/>
          <a:lstStyle/>
          <a:p>
            <a:endParaRPr lang="en-US"/>
          </a:p>
        </p:txBody>
      </p:sp>
      <p:sp>
        <p:nvSpPr>
          <p:cNvPr id="49166" name="Line 7"/>
          <p:cNvSpPr>
            <a:spLocks noChangeShapeType="1"/>
          </p:cNvSpPr>
          <p:nvPr/>
        </p:nvSpPr>
        <p:spPr bwMode="auto">
          <a:xfrm flipH="1" flipV="1">
            <a:off x="4389438" y="3170238"/>
            <a:ext cx="327025" cy="0"/>
          </a:xfrm>
          <a:prstGeom prst="line">
            <a:avLst/>
          </a:prstGeom>
          <a:noFill/>
          <a:ln w="38100">
            <a:solidFill>
              <a:schemeClr val="tx1"/>
            </a:solidFill>
            <a:round/>
            <a:headEnd/>
            <a:tailEnd/>
          </a:ln>
        </p:spPr>
        <p:txBody>
          <a:bodyPr/>
          <a:lstStyle/>
          <a:p>
            <a:endParaRPr lang="en-US"/>
          </a:p>
        </p:txBody>
      </p:sp>
      <p:sp>
        <p:nvSpPr>
          <p:cNvPr id="49167" name="Slide Number Placeholder 47"/>
          <p:cNvSpPr>
            <a:spLocks noGrp="1"/>
          </p:cNvSpPr>
          <p:nvPr>
            <p:ph type="sldNum" sz="quarter" idx="10"/>
          </p:nvPr>
        </p:nvSpPr>
        <p:spPr bwMode="auto">
          <a:noFill/>
          <a:ln>
            <a:miter lim="800000"/>
            <a:headEnd/>
            <a:tailEnd/>
          </a:ln>
        </p:spPr>
        <p:txBody>
          <a:bodyPr/>
          <a:lstStyle/>
          <a:p>
            <a:fld id="{2CC75085-3522-470B-96E8-6C045296C0E9}"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85725"/>
            <a:ext cx="8610600" cy="1143000"/>
          </a:xfrm>
        </p:spPr>
        <p:txBody>
          <a:bodyPr/>
          <a:lstStyle/>
          <a:p>
            <a:r>
              <a:rPr lang="en-US" smtClean="0">
                <a:ea typeface="ＭＳ Ｐゴシック" charset="-128"/>
              </a:rPr>
              <a:t>Alternative Upstream Controllers for TNF-Regulated Genes in Non-responders</a:t>
            </a:r>
          </a:p>
        </p:txBody>
      </p:sp>
      <p:pic>
        <p:nvPicPr>
          <p:cNvPr id="50179" name="Picture 6"/>
          <p:cNvPicPr>
            <a:picLocks noChangeAspect="1" noChangeArrowheads="1"/>
          </p:cNvPicPr>
          <p:nvPr/>
        </p:nvPicPr>
        <p:blipFill>
          <a:blip r:embed="rId2"/>
          <a:srcRect/>
          <a:stretch>
            <a:fillRect/>
          </a:stretch>
        </p:blipFill>
        <p:spPr bwMode="auto">
          <a:xfrm>
            <a:off x="533400" y="1195388"/>
            <a:ext cx="2979738" cy="5562600"/>
          </a:xfrm>
          <a:prstGeom prst="rect">
            <a:avLst/>
          </a:prstGeom>
          <a:noFill/>
          <a:ln w="9525">
            <a:noFill/>
            <a:miter lim="800000"/>
            <a:headEnd/>
            <a:tailEnd/>
          </a:ln>
        </p:spPr>
      </p:pic>
      <p:sp>
        <p:nvSpPr>
          <p:cNvPr id="50180" name="Line 7"/>
          <p:cNvSpPr>
            <a:spLocks noChangeShapeType="1"/>
          </p:cNvSpPr>
          <p:nvPr/>
        </p:nvSpPr>
        <p:spPr bwMode="auto">
          <a:xfrm>
            <a:off x="3581400" y="1423988"/>
            <a:ext cx="0" cy="914400"/>
          </a:xfrm>
          <a:prstGeom prst="line">
            <a:avLst/>
          </a:prstGeom>
          <a:noFill/>
          <a:ln w="19050">
            <a:solidFill>
              <a:schemeClr val="tx1"/>
            </a:solidFill>
            <a:round/>
            <a:headEnd/>
            <a:tailEnd/>
          </a:ln>
        </p:spPr>
        <p:txBody>
          <a:bodyPr/>
          <a:lstStyle/>
          <a:p>
            <a:endParaRPr lang="en-US"/>
          </a:p>
        </p:txBody>
      </p:sp>
      <p:sp>
        <p:nvSpPr>
          <p:cNvPr id="50181" name="Line 8"/>
          <p:cNvSpPr>
            <a:spLocks noChangeShapeType="1"/>
          </p:cNvSpPr>
          <p:nvPr/>
        </p:nvSpPr>
        <p:spPr bwMode="auto">
          <a:xfrm>
            <a:off x="3581400" y="2446338"/>
            <a:ext cx="0" cy="730250"/>
          </a:xfrm>
          <a:prstGeom prst="line">
            <a:avLst/>
          </a:prstGeom>
          <a:noFill/>
          <a:ln w="19050">
            <a:solidFill>
              <a:schemeClr val="tx1"/>
            </a:solidFill>
            <a:round/>
            <a:headEnd/>
            <a:tailEnd/>
          </a:ln>
        </p:spPr>
        <p:txBody>
          <a:bodyPr/>
          <a:lstStyle/>
          <a:p>
            <a:endParaRPr lang="en-US"/>
          </a:p>
        </p:txBody>
      </p:sp>
      <p:sp>
        <p:nvSpPr>
          <p:cNvPr id="50182" name="Line 9"/>
          <p:cNvSpPr>
            <a:spLocks noChangeShapeType="1"/>
          </p:cNvSpPr>
          <p:nvPr/>
        </p:nvSpPr>
        <p:spPr bwMode="auto">
          <a:xfrm>
            <a:off x="3581400" y="3252788"/>
            <a:ext cx="0" cy="381000"/>
          </a:xfrm>
          <a:prstGeom prst="line">
            <a:avLst/>
          </a:prstGeom>
          <a:noFill/>
          <a:ln w="19050">
            <a:solidFill>
              <a:schemeClr val="tx1"/>
            </a:solidFill>
            <a:round/>
            <a:headEnd/>
            <a:tailEnd/>
          </a:ln>
        </p:spPr>
        <p:txBody>
          <a:bodyPr/>
          <a:lstStyle/>
          <a:p>
            <a:endParaRPr lang="en-US"/>
          </a:p>
        </p:txBody>
      </p:sp>
      <p:sp>
        <p:nvSpPr>
          <p:cNvPr id="50183" name="Line 10"/>
          <p:cNvSpPr>
            <a:spLocks noChangeShapeType="1"/>
          </p:cNvSpPr>
          <p:nvPr/>
        </p:nvSpPr>
        <p:spPr bwMode="auto">
          <a:xfrm>
            <a:off x="3581400" y="3709988"/>
            <a:ext cx="0" cy="1143000"/>
          </a:xfrm>
          <a:prstGeom prst="line">
            <a:avLst/>
          </a:prstGeom>
          <a:noFill/>
          <a:ln w="19050">
            <a:solidFill>
              <a:schemeClr val="tx1"/>
            </a:solidFill>
            <a:round/>
            <a:headEnd/>
            <a:tailEnd/>
          </a:ln>
        </p:spPr>
        <p:txBody>
          <a:bodyPr/>
          <a:lstStyle/>
          <a:p>
            <a:endParaRPr lang="en-US"/>
          </a:p>
        </p:txBody>
      </p:sp>
      <p:sp>
        <p:nvSpPr>
          <p:cNvPr id="50184" name="Line 11"/>
          <p:cNvSpPr>
            <a:spLocks noChangeShapeType="1"/>
          </p:cNvSpPr>
          <p:nvPr/>
        </p:nvSpPr>
        <p:spPr bwMode="auto">
          <a:xfrm>
            <a:off x="3581400" y="4929188"/>
            <a:ext cx="0" cy="533400"/>
          </a:xfrm>
          <a:prstGeom prst="line">
            <a:avLst/>
          </a:prstGeom>
          <a:noFill/>
          <a:ln w="19050">
            <a:solidFill>
              <a:schemeClr val="tx1"/>
            </a:solidFill>
            <a:round/>
            <a:headEnd/>
            <a:tailEnd/>
          </a:ln>
        </p:spPr>
        <p:txBody>
          <a:bodyPr/>
          <a:lstStyle/>
          <a:p>
            <a:endParaRPr lang="en-US"/>
          </a:p>
        </p:txBody>
      </p:sp>
      <p:sp>
        <p:nvSpPr>
          <p:cNvPr id="50185" name="Line 12"/>
          <p:cNvSpPr>
            <a:spLocks noChangeShapeType="1"/>
          </p:cNvSpPr>
          <p:nvPr/>
        </p:nvSpPr>
        <p:spPr bwMode="auto">
          <a:xfrm>
            <a:off x="3581400" y="5538788"/>
            <a:ext cx="0" cy="381000"/>
          </a:xfrm>
          <a:prstGeom prst="line">
            <a:avLst/>
          </a:prstGeom>
          <a:noFill/>
          <a:ln w="19050">
            <a:solidFill>
              <a:schemeClr val="tx1"/>
            </a:solidFill>
            <a:round/>
            <a:headEnd/>
            <a:tailEnd/>
          </a:ln>
        </p:spPr>
        <p:txBody>
          <a:bodyPr/>
          <a:lstStyle/>
          <a:p>
            <a:endParaRPr lang="en-US"/>
          </a:p>
        </p:txBody>
      </p:sp>
      <p:sp>
        <p:nvSpPr>
          <p:cNvPr id="50186" name="Line 13"/>
          <p:cNvSpPr>
            <a:spLocks noChangeShapeType="1"/>
          </p:cNvSpPr>
          <p:nvPr/>
        </p:nvSpPr>
        <p:spPr bwMode="auto">
          <a:xfrm>
            <a:off x="3581400" y="5995988"/>
            <a:ext cx="0" cy="533400"/>
          </a:xfrm>
          <a:prstGeom prst="line">
            <a:avLst/>
          </a:prstGeom>
          <a:noFill/>
          <a:ln w="19050">
            <a:solidFill>
              <a:schemeClr val="tx1"/>
            </a:solidFill>
            <a:round/>
            <a:headEnd/>
            <a:tailEnd/>
          </a:ln>
        </p:spPr>
        <p:txBody>
          <a:bodyPr/>
          <a:lstStyle/>
          <a:p>
            <a:endParaRPr lang="en-US"/>
          </a:p>
        </p:txBody>
      </p:sp>
      <p:sp>
        <p:nvSpPr>
          <p:cNvPr id="50187" name="Text Box 14"/>
          <p:cNvSpPr txBox="1">
            <a:spLocks noChangeArrowheads="1"/>
          </p:cNvSpPr>
          <p:nvPr/>
        </p:nvSpPr>
        <p:spPr bwMode="auto">
          <a:xfrm>
            <a:off x="3576638" y="1576388"/>
            <a:ext cx="717550" cy="396875"/>
          </a:xfrm>
          <a:prstGeom prst="rect">
            <a:avLst/>
          </a:prstGeom>
          <a:noFill/>
          <a:ln w="9525">
            <a:noFill/>
            <a:miter lim="800000"/>
            <a:headEnd/>
            <a:tailEnd/>
          </a:ln>
        </p:spPr>
        <p:txBody>
          <a:bodyPr wrap="none">
            <a:spAutoFit/>
          </a:bodyPr>
          <a:lstStyle/>
          <a:p>
            <a:pPr algn="ctr"/>
            <a:r>
              <a:rPr lang="en-US" sz="1000"/>
              <a:t>IL6</a:t>
            </a:r>
          </a:p>
          <a:p>
            <a:pPr algn="ctr"/>
            <a:r>
              <a:rPr lang="en-US" sz="1000"/>
              <a:t> signaling</a:t>
            </a:r>
          </a:p>
        </p:txBody>
      </p:sp>
      <p:sp>
        <p:nvSpPr>
          <p:cNvPr id="50188" name="Text Box 15"/>
          <p:cNvSpPr txBox="1">
            <a:spLocks noChangeArrowheads="1"/>
          </p:cNvSpPr>
          <p:nvPr/>
        </p:nvSpPr>
        <p:spPr bwMode="auto">
          <a:xfrm>
            <a:off x="3576638" y="2574925"/>
            <a:ext cx="717550" cy="396875"/>
          </a:xfrm>
          <a:prstGeom prst="rect">
            <a:avLst/>
          </a:prstGeom>
          <a:noFill/>
          <a:ln w="9525">
            <a:noFill/>
            <a:miter lim="800000"/>
            <a:headEnd/>
            <a:tailEnd/>
          </a:ln>
        </p:spPr>
        <p:txBody>
          <a:bodyPr wrap="none">
            <a:spAutoFit/>
          </a:bodyPr>
          <a:lstStyle/>
          <a:p>
            <a:pPr algn="ctr"/>
            <a:r>
              <a:rPr lang="en-US" sz="1000"/>
              <a:t>VEGF</a:t>
            </a:r>
          </a:p>
          <a:p>
            <a:pPr algn="ctr"/>
            <a:r>
              <a:rPr lang="en-US" sz="1000"/>
              <a:t> signaling</a:t>
            </a:r>
          </a:p>
        </p:txBody>
      </p:sp>
      <p:sp>
        <p:nvSpPr>
          <p:cNvPr id="50189" name="Text Box 16"/>
          <p:cNvSpPr txBox="1">
            <a:spLocks noChangeArrowheads="1"/>
          </p:cNvSpPr>
          <p:nvPr/>
        </p:nvSpPr>
        <p:spPr bwMode="auto">
          <a:xfrm>
            <a:off x="3576638" y="3233738"/>
            <a:ext cx="842962" cy="396875"/>
          </a:xfrm>
          <a:prstGeom prst="rect">
            <a:avLst/>
          </a:prstGeom>
          <a:noFill/>
          <a:ln w="9525">
            <a:noFill/>
            <a:miter lim="800000"/>
            <a:headEnd/>
            <a:tailEnd/>
          </a:ln>
        </p:spPr>
        <p:txBody>
          <a:bodyPr wrap="none">
            <a:spAutoFit/>
          </a:bodyPr>
          <a:lstStyle/>
          <a:p>
            <a:pPr algn="ctr"/>
            <a:r>
              <a:rPr lang="en-US" sz="1000"/>
              <a:t>Angiotensin</a:t>
            </a:r>
          </a:p>
          <a:p>
            <a:pPr algn="ctr"/>
            <a:r>
              <a:rPr lang="en-US" sz="1000"/>
              <a:t> signaling</a:t>
            </a:r>
          </a:p>
        </p:txBody>
      </p:sp>
      <p:sp>
        <p:nvSpPr>
          <p:cNvPr id="50190" name="Text Box 17"/>
          <p:cNvSpPr txBox="1">
            <a:spLocks noChangeArrowheads="1"/>
          </p:cNvSpPr>
          <p:nvPr/>
        </p:nvSpPr>
        <p:spPr bwMode="auto">
          <a:xfrm>
            <a:off x="3576638" y="4022725"/>
            <a:ext cx="717550" cy="396875"/>
          </a:xfrm>
          <a:prstGeom prst="rect">
            <a:avLst/>
          </a:prstGeom>
          <a:noFill/>
          <a:ln w="9525">
            <a:noFill/>
            <a:miter lim="800000"/>
            <a:headEnd/>
            <a:tailEnd/>
          </a:ln>
        </p:spPr>
        <p:txBody>
          <a:bodyPr wrap="none">
            <a:spAutoFit/>
          </a:bodyPr>
          <a:lstStyle/>
          <a:p>
            <a:pPr algn="ctr"/>
            <a:r>
              <a:rPr lang="en-US" sz="1000"/>
              <a:t>EGFR</a:t>
            </a:r>
          </a:p>
          <a:p>
            <a:pPr algn="ctr"/>
            <a:r>
              <a:rPr lang="en-US" sz="1000"/>
              <a:t> signaling</a:t>
            </a:r>
          </a:p>
        </p:txBody>
      </p:sp>
      <p:sp>
        <p:nvSpPr>
          <p:cNvPr id="50191" name="Text Box 18"/>
          <p:cNvSpPr txBox="1">
            <a:spLocks noChangeArrowheads="1"/>
          </p:cNvSpPr>
          <p:nvPr/>
        </p:nvSpPr>
        <p:spPr bwMode="auto">
          <a:xfrm>
            <a:off x="3576638" y="5000625"/>
            <a:ext cx="717550" cy="396875"/>
          </a:xfrm>
          <a:prstGeom prst="rect">
            <a:avLst/>
          </a:prstGeom>
          <a:noFill/>
          <a:ln w="9525">
            <a:noFill/>
            <a:miter lim="800000"/>
            <a:headEnd/>
            <a:tailEnd/>
          </a:ln>
        </p:spPr>
        <p:txBody>
          <a:bodyPr wrap="none">
            <a:spAutoFit/>
          </a:bodyPr>
          <a:lstStyle/>
          <a:p>
            <a:pPr algn="ctr"/>
            <a:r>
              <a:rPr lang="en-US" sz="1000"/>
              <a:t>ERK</a:t>
            </a:r>
          </a:p>
          <a:p>
            <a:pPr algn="ctr"/>
            <a:r>
              <a:rPr lang="en-US" sz="1000"/>
              <a:t> signaling</a:t>
            </a:r>
          </a:p>
        </p:txBody>
      </p:sp>
      <p:sp>
        <p:nvSpPr>
          <p:cNvPr id="50192" name="Text Box 19"/>
          <p:cNvSpPr txBox="1">
            <a:spLocks noChangeArrowheads="1"/>
          </p:cNvSpPr>
          <p:nvPr/>
        </p:nvSpPr>
        <p:spPr bwMode="auto">
          <a:xfrm>
            <a:off x="3576638" y="5546725"/>
            <a:ext cx="717550" cy="396875"/>
          </a:xfrm>
          <a:prstGeom prst="rect">
            <a:avLst/>
          </a:prstGeom>
          <a:noFill/>
          <a:ln w="9525">
            <a:noFill/>
            <a:miter lim="800000"/>
            <a:headEnd/>
            <a:tailEnd/>
          </a:ln>
        </p:spPr>
        <p:txBody>
          <a:bodyPr wrap="none">
            <a:spAutoFit/>
          </a:bodyPr>
          <a:lstStyle/>
          <a:p>
            <a:pPr algn="ctr"/>
            <a:r>
              <a:rPr lang="en-US" sz="1000"/>
              <a:t>P38</a:t>
            </a:r>
          </a:p>
          <a:p>
            <a:pPr algn="ctr"/>
            <a:r>
              <a:rPr lang="en-US" sz="1000"/>
              <a:t> signaling</a:t>
            </a:r>
          </a:p>
        </p:txBody>
      </p:sp>
      <p:sp>
        <p:nvSpPr>
          <p:cNvPr id="50193" name="Text Box 20"/>
          <p:cNvSpPr txBox="1">
            <a:spLocks noChangeArrowheads="1"/>
          </p:cNvSpPr>
          <p:nvPr/>
        </p:nvSpPr>
        <p:spPr bwMode="auto">
          <a:xfrm>
            <a:off x="3576638" y="6027738"/>
            <a:ext cx="717550" cy="396875"/>
          </a:xfrm>
          <a:prstGeom prst="rect">
            <a:avLst/>
          </a:prstGeom>
          <a:noFill/>
          <a:ln w="9525">
            <a:noFill/>
            <a:miter lim="800000"/>
            <a:headEnd/>
            <a:tailEnd/>
          </a:ln>
        </p:spPr>
        <p:txBody>
          <a:bodyPr wrap="none">
            <a:spAutoFit/>
          </a:bodyPr>
          <a:lstStyle/>
          <a:p>
            <a:pPr algn="ctr"/>
            <a:r>
              <a:rPr lang="en-US" sz="1000"/>
              <a:t>TLR</a:t>
            </a:r>
          </a:p>
          <a:p>
            <a:pPr algn="ctr"/>
            <a:r>
              <a:rPr lang="en-US" sz="1000"/>
              <a:t> signaling</a:t>
            </a:r>
          </a:p>
        </p:txBody>
      </p:sp>
      <p:sp>
        <p:nvSpPr>
          <p:cNvPr id="19" name="Rectangle 18"/>
          <p:cNvSpPr/>
          <p:nvPr/>
        </p:nvSpPr>
        <p:spPr bwMode="auto">
          <a:xfrm>
            <a:off x="3625850" y="2466975"/>
            <a:ext cx="1219200" cy="685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nchorCtr="1"/>
          <a:lstStyle/>
          <a:p>
            <a:pPr algn="ctr" eaLnBrk="0" hangingPunct="0">
              <a:defRPr/>
            </a:pPr>
            <a:r>
              <a:rPr lang="en-US" sz="1400">
                <a:latin typeface="Calibri" pitchFamily="34" charset="0"/>
              </a:rPr>
              <a:t>Mechanism 1</a:t>
            </a:r>
          </a:p>
        </p:txBody>
      </p:sp>
      <p:sp>
        <p:nvSpPr>
          <p:cNvPr id="20" name="Rectangle 19"/>
          <p:cNvSpPr/>
          <p:nvPr/>
        </p:nvSpPr>
        <p:spPr bwMode="auto">
          <a:xfrm>
            <a:off x="3625850" y="4889500"/>
            <a:ext cx="1219200" cy="579438"/>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nchorCtr="1"/>
          <a:lstStyle/>
          <a:p>
            <a:pPr algn="ctr" eaLnBrk="0" hangingPunct="0">
              <a:defRPr/>
            </a:pPr>
            <a:r>
              <a:rPr lang="en-US" sz="1400">
                <a:latin typeface="Calibri" pitchFamily="34" charset="0"/>
              </a:rPr>
              <a:t>Mechanism 7</a:t>
            </a:r>
          </a:p>
        </p:txBody>
      </p:sp>
      <p:sp>
        <p:nvSpPr>
          <p:cNvPr id="21" name="Rectangle 20"/>
          <p:cNvSpPr/>
          <p:nvPr/>
        </p:nvSpPr>
        <p:spPr bwMode="auto">
          <a:xfrm>
            <a:off x="3625850" y="5499100"/>
            <a:ext cx="1219200" cy="44291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nchorCtr="1"/>
          <a:lstStyle/>
          <a:p>
            <a:pPr algn="ctr" eaLnBrk="0" hangingPunct="0">
              <a:defRPr/>
            </a:pPr>
            <a:r>
              <a:rPr lang="en-US" sz="1400">
                <a:latin typeface="Calibri" pitchFamily="34" charset="0"/>
              </a:rPr>
              <a:t>Mechanism 6</a:t>
            </a:r>
          </a:p>
        </p:txBody>
      </p:sp>
      <p:sp>
        <p:nvSpPr>
          <p:cNvPr id="22" name="Rectangle 21"/>
          <p:cNvSpPr/>
          <p:nvPr/>
        </p:nvSpPr>
        <p:spPr bwMode="auto">
          <a:xfrm>
            <a:off x="3625850" y="3243263"/>
            <a:ext cx="1219200" cy="41116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nchorCtr="1"/>
          <a:lstStyle/>
          <a:p>
            <a:pPr algn="ctr" eaLnBrk="0" hangingPunct="0">
              <a:defRPr/>
            </a:pPr>
            <a:r>
              <a:rPr lang="en-US" sz="1400">
                <a:latin typeface="Calibri" pitchFamily="34" charset="0"/>
              </a:rPr>
              <a:t>Mechanism 4</a:t>
            </a:r>
          </a:p>
        </p:txBody>
      </p:sp>
      <p:sp>
        <p:nvSpPr>
          <p:cNvPr id="23" name="Rectangle 22"/>
          <p:cNvSpPr/>
          <p:nvPr/>
        </p:nvSpPr>
        <p:spPr bwMode="auto">
          <a:xfrm>
            <a:off x="3625850" y="3746500"/>
            <a:ext cx="1219200" cy="1066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nchorCtr="1"/>
          <a:lstStyle/>
          <a:p>
            <a:pPr algn="ctr" eaLnBrk="0" hangingPunct="0">
              <a:defRPr/>
            </a:pPr>
            <a:r>
              <a:rPr lang="en-US" sz="1400">
                <a:latin typeface="Calibri" pitchFamily="34" charset="0"/>
              </a:rPr>
              <a:t>Mechanism 3</a:t>
            </a:r>
          </a:p>
        </p:txBody>
      </p:sp>
      <p:sp>
        <p:nvSpPr>
          <p:cNvPr id="25" name="Rectangle 24"/>
          <p:cNvSpPr/>
          <p:nvPr/>
        </p:nvSpPr>
        <p:spPr bwMode="auto">
          <a:xfrm>
            <a:off x="3625850" y="6000750"/>
            <a:ext cx="1219200" cy="54927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nchorCtr="1"/>
          <a:lstStyle/>
          <a:p>
            <a:pPr algn="ctr" eaLnBrk="0" hangingPunct="0">
              <a:defRPr/>
            </a:pPr>
            <a:r>
              <a:rPr lang="en-US" sz="1400">
                <a:latin typeface="Calibri" pitchFamily="34" charset="0"/>
              </a:rPr>
              <a:t>Mechanism 5</a:t>
            </a:r>
          </a:p>
        </p:txBody>
      </p:sp>
      <p:sp>
        <p:nvSpPr>
          <p:cNvPr id="26" name="Rectangle 25"/>
          <p:cNvSpPr/>
          <p:nvPr/>
        </p:nvSpPr>
        <p:spPr bwMode="auto">
          <a:xfrm>
            <a:off x="558800" y="2468563"/>
            <a:ext cx="2073275" cy="42227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nchorCtr="1"/>
          <a:lstStyle/>
          <a:p>
            <a:pPr algn="ctr" eaLnBrk="0" hangingPunct="0">
              <a:defRPr/>
            </a:pPr>
            <a:r>
              <a:rPr lang="en-US" sz="1400" dirty="0">
                <a:latin typeface="+mn-lt"/>
              </a:rPr>
              <a:t>Individual nodes that support </a:t>
            </a:r>
            <a:r>
              <a:rPr lang="en-US" sz="1400">
                <a:latin typeface="+mn-lt"/>
              </a:rPr>
              <a:t>each mechanism</a:t>
            </a:r>
            <a:endParaRPr lang="en-US" sz="1400" dirty="0">
              <a:latin typeface="+mn-lt"/>
            </a:endParaRPr>
          </a:p>
        </p:txBody>
      </p:sp>
      <p:sp>
        <p:nvSpPr>
          <p:cNvPr id="28" name="Rectangle 3"/>
          <p:cNvSpPr txBox="1">
            <a:spLocks noChangeArrowheads="1"/>
          </p:cNvSpPr>
          <p:nvPr/>
        </p:nvSpPr>
        <p:spPr bwMode="auto">
          <a:xfrm>
            <a:off x="5064125" y="1409700"/>
            <a:ext cx="3886200" cy="2362200"/>
          </a:xfrm>
          <a:prstGeom prst="rect">
            <a:avLst/>
          </a:prstGeom>
          <a:noFill/>
          <a:ln w="12700">
            <a:solidFill>
              <a:schemeClr val="accent6">
                <a:lumMod val="75000"/>
              </a:schemeClr>
            </a:solidFill>
            <a:prstDash val="sysDot"/>
            <a:miter lim="800000"/>
            <a:headEnd/>
            <a:tailEnd/>
          </a:ln>
        </p:spPr>
        <p:txBody>
          <a:bodyPr lIns="91430" tIns="45715" rIns="91430" bIns="45715"/>
          <a:lstStyle/>
          <a:p>
            <a:pPr marL="342900" indent="-342900" eaLnBrk="0" hangingPunct="0">
              <a:spcBef>
                <a:spcPct val="20000"/>
              </a:spcBef>
              <a:buFontTx/>
              <a:buChar char="•"/>
              <a:defRPr/>
            </a:pPr>
            <a:r>
              <a:rPr lang="en-US" sz="2000" kern="0">
                <a:solidFill>
                  <a:srgbClr val="0000CC"/>
                </a:solidFill>
                <a:latin typeface="+mn-lt"/>
                <a:cs typeface="ＭＳ Ｐゴシック" charset="-128"/>
              </a:rPr>
              <a:t>TNF-regulated genes unique to non-responders implicate TNF-independent disease-driving mechanism in non-responders</a:t>
            </a:r>
          </a:p>
          <a:p>
            <a:pPr marL="742950" lvl="1" indent="-285750" eaLnBrk="0" hangingPunct="0">
              <a:spcBef>
                <a:spcPct val="20000"/>
              </a:spcBef>
              <a:buFontTx/>
              <a:buChar char="–"/>
              <a:defRPr/>
            </a:pPr>
            <a:r>
              <a:rPr lang="en-US" kern="0">
                <a:latin typeface="+mn-lt"/>
              </a:rPr>
              <a:t>These mechanisms can be targeted in the non-responder population</a:t>
            </a:r>
            <a:endParaRPr lang="en-US" kern="0" dirty="0">
              <a:latin typeface="+mn-lt"/>
            </a:endParaRPr>
          </a:p>
        </p:txBody>
      </p:sp>
      <p:sp>
        <p:nvSpPr>
          <p:cNvPr id="29" name="Rounded Rectangle 28"/>
          <p:cNvSpPr>
            <a:spLocks noChangeArrowheads="1"/>
          </p:cNvSpPr>
          <p:nvPr/>
        </p:nvSpPr>
        <p:spPr bwMode="auto">
          <a:xfrm>
            <a:off x="5064125" y="4279900"/>
            <a:ext cx="3927475" cy="1905000"/>
          </a:xfrm>
          <a:prstGeom prst="roundRect">
            <a:avLst>
              <a:gd name="adj" fmla="val 16667"/>
            </a:avLst>
          </a:prstGeom>
          <a:solidFill>
            <a:srgbClr val="FDEADA"/>
          </a:solidFill>
          <a:ln w="9525">
            <a:noFill/>
            <a:round/>
            <a:headEnd/>
            <a:tailEnd/>
          </a:ln>
          <a:effectLst>
            <a:outerShdw blurRad="63500" dist="23000" dir="5400000" rotWithShape="0">
              <a:srgbClr val="000000">
                <a:alpha val="34999"/>
              </a:srgbClr>
            </a:outerShdw>
          </a:effectLst>
        </p:spPr>
        <p:txBody>
          <a:bodyPr anchor="ctr"/>
          <a:lstStyle/>
          <a:p>
            <a:pPr algn="ctr">
              <a:defRPr/>
            </a:pPr>
            <a:r>
              <a:rPr lang="en-US" sz="2000" dirty="0">
                <a:latin typeface="+mn-lt"/>
              </a:rPr>
              <a:t>A group of causally related hypotheses provides a mechanism which is amenable to therapeutic intervention</a:t>
            </a:r>
          </a:p>
        </p:txBody>
      </p:sp>
      <p:sp>
        <p:nvSpPr>
          <p:cNvPr id="30" name="Down Arrow 29"/>
          <p:cNvSpPr>
            <a:spLocks noChangeArrowheads="1"/>
          </p:cNvSpPr>
          <p:nvPr/>
        </p:nvSpPr>
        <p:spPr bwMode="auto">
          <a:xfrm>
            <a:off x="6934200" y="3771900"/>
            <a:ext cx="381000" cy="457200"/>
          </a:xfrm>
          <a:prstGeom prst="downArrow">
            <a:avLst>
              <a:gd name="adj1" fmla="val 50000"/>
              <a:gd name="adj2" fmla="val 50000"/>
            </a:avLst>
          </a:prstGeom>
          <a:solidFill>
            <a:srgbClr val="D9D9D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50204" name="Slide Number Placeholder 47"/>
          <p:cNvSpPr>
            <a:spLocks noGrp="1"/>
          </p:cNvSpPr>
          <p:nvPr>
            <p:ph type="sldNum" sz="quarter" idx="10"/>
          </p:nvPr>
        </p:nvSpPr>
        <p:spPr bwMode="auto">
          <a:noFill/>
          <a:ln>
            <a:miter lim="800000"/>
            <a:headEnd/>
            <a:tailEnd/>
          </a:ln>
        </p:spPr>
        <p:txBody>
          <a:bodyPr/>
          <a:lstStyle/>
          <a:p>
            <a:fld id="{4985532F-A125-40A2-9C12-CFB9791919C0}" type="slidenum">
              <a:rPr lang="en-US"/>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8" descr="Viz1"/>
          <p:cNvPicPr>
            <a:picLocks noChangeAspect="1" noChangeArrowheads="1"/>
          </p:cNvPicPr>
          <p:nvPr/>
        </p:nvPicPr>
        <p:blipFill>
          <a:blip r:embed="rId2"/>
          <a:srcRect l="3839" b="5409"/>
          <a:stretch>
            <a:fillRect/>
          </a:stretch>
        </p:blipFill>
        <p:spPr bwMode="auto">
          <a:xfrm>
            <a:off x="704850" y="1530350"/>
            <a:ext cx="6399213" cy="4002088"/>
          </a:xfrm>
          <a:prstGeom prst="rect">
            <a:avLst/>
          </a:prstGeom>
          <a:noFill/>
          <a:ln w="9525">
            <a:noFill/>
            <a:miter lim="800000"/>
            <a:headEnd/>
            <a:tailEnd/>
          </a:ln>
        </p:spPr>
      </p:pic>
      <p:sp>
        <p:nvSpPr>
          <p:cNvPr id="55299" name="Rectangle 2"/>
          <p:cNvSpPr>
            <a:spLocks noGrp="1"/>
          </p:cNvSpPr>
          <p:nvPr>
            <p:ph type="title"/>
          </p:nvPr>
        </p:nvSpPr>
        <p:spPr>
          <a:xfrm>
            <a:off x="447675" y="211138"/>
            <a:ext cx="8696325" cy="1143000"/>
          </a:xfrm>
        </p:spPr>
        <p:txBody>
          <a:bodyPr/>
          <a:lstStyle/>
          <a:p>
            <a:r>
              <a:rPr lang="en-US" smtClean="0">
                <a:ea typeface="Geneva" charset="0"/>
                <a:cs typeface="Geneva" charset="0"/>
              </a:rPr>
              <a:t>Personalized Healthcare</a:t>
            </a:r>
            <a:br>
              <a:rPr lang="en-US" smtClean="0">
                <a:ea typeface="Geneva" charset="0"/>
                <a:cs typeface="Geneva" charset="0"/>
              </a:rPr>
            </a:br>
            <a:r>
              <a:rPr lang="en-US" sz="2800" i="1" smtClean="0">
                <a:ea typeface="Geneva" charset="0"/>
                <a:cs typeface="Geneva" charset="0"/>
              </a:rPr>
              <a:t>Patients Are Stratified Based on IL6 Strength</a:t>
            </a:r>
            <a:endParaRPr lang="en-US" i="1" smtClean="0">
              <a:ea typeface="Geneva" charset="0"/>
              <a:cs typeface="Geneva" charset="0"/>
            </a:endParaRPr>
          </a:p>
        </p:txBody>
      </p:sp>
      <p:sp>
        <p:nvSpPr>
          <p:cNvPr id="55300" name="Rectangle 3"/>
          <p:cNvSpPr>
            <a:spLocks noGrp="1"/>
          </p:cNvSpPr>
          <p:nvPr>
            <p:ph type="body" sz="half" idx="1"/>
          </p:nvPr>
        </p:nvSpPr>
        <p:spPr>
          <a:xfrm>
            <a:off x="447675" y="5861050"/>
            <a:ext cx="8250238" cy="804863"/>
          </a:xfrm>
        </p:spPr>
        <p:txBody>
          <a:bodyPr/>
          <a:lstStyle/>
          <a:p>
            <a:pPr>
              <a:lnSpc>
                <a:spcPct val="80000"/>
              </a:lnSpc>
            </a:pPr>
            <a:r>
              <a:rPr lang="en-US" sz="2000" smtClean="0">
                <a:ea typeface="Geneva" charset="0"/>
                <a:cs typeface="Geneva" charset="0"/>
              </a:rPr>
              <a:t>Patients with the highest and lowest levels of IL6 signaling strength were selected for use in gene classifier generation</a:t>
            </a:r>
          </a:p>
          <a:p>
            <a:pPr lvl="1">
              <a:lnSpc>
                <a:spcPct val="80000"/>
              </a:lnSpc>
            </a:pPr>
            <a:r>
              <a:rPr lang="en-US" sz="1400" smtClean="0"/>
              <a:t>Training set GSE16879</a:t>
            </a:r>
          </a:p>
        </p:txBody>
      </p:sp>
      <p:sp>
        <p:nvSpPr>
          <p:cNvPr id="18437" name="Text Box 6"/>
          <p:cNvSpPr txBox="1">
            <a:spLocks noChangeArrowheads="1"/>
          </p:cNvSpPr>
          <p:nvPr/>
        </p:nvSpPr>
        <p:spPr bwMode="auto">
          <a:xfrm>
            <a:off x="3411538" y="5524500"/>
            <a:ext cx="2193925" cy="336550"/>
          </a:xfrm>
          <a:prstGeom prst="rect">
            <a:avLst/>
          </a:prstGeom>
          <a:noFill/>
          <a:ln w="38100" algn="ctr">
            <a:noFill/>
            <a:miter lim="800000"/>
            <a:headEnd/>
            <a:tailEnd/>
          </a:ln>
        </p:spPr>
        <p:txBody>
          <a:bodyPr>
            <a:spAutoFit/>
          </a:bodyPr>
          <a:lstStyle/>
          <a:p>
            <a:pPr defTabSz="914400">
              <a:spcBef>
                <a:spcPct val="50000"/>
              </a:spcBef>
              <a:defRPr/>
            </a:pPr>
            <a:r>
              <a:rPr lang="en-US" sz="1600" dirty="0">
                <a:latin typeface="+mn-lt"/>
                <a:ea typeface="Geneva" charset="-128"/>
                <a:cs typeface="Arial" pitchFamily="34" charset="0"/>
              </a:rPr>
              <a:t>Patients</a:t>
            </a:r>
          </a:p>
        </p:txBody>
      </p:sp>
      <p:sp>
        <p:nvSpPr>
          <p:cNvPr id="18438" name="Text Box 7"/>
          <p:cNvSpPr txBox="1">
            <a:spLocks noChangeArrowheads="1"/>
          </p:cNvSpPr>
          <p:nvPr/>
        </p:nvSpPr>
        <p:spPr bwMode="auto">
          <a:xfrm rot="16200000">
            <a:off x="-746919" y="2988470"/>
            <a:ext cx="2384425" cy="461962"/>
          </a:xfrm>
          <a:prstGeom prst="rect">
            <a:avLst/>
          </a:prstGeom>
          <a:noFill/>
          <a:ln w="38100" algn="ctr">
            <a:noFill/>
            <a:miter lim="800000"/>
            <a:headEnd/>
            <a:tailEnd/>
          </a:ln>
        </p:spPr>
        <p:txBody>
          <a:bodyPr>
            <a:spAutoFit/>
          </a:bodyPr>
          <a:lstStyle/>
          <a:p>
            <a:pPr defTabSz="914400">
              <a:spcBef>
                <a:spcPct val="50000"/>
              </a:spcBef>
              <a:defRPr/>
            </a:pPr>
            <a:r>
              <a:rPr lang="en-US" sz="2400" b="1" dirty="0">
                <a:latin typeface="+mn-lt"/>
                <a:ea typeface="Geneva" charset="-128"/>
                <a:cs typeface="Arial" pitchFamily="34" charset="0"/>
              </a:rPr>
              <a:t>IL6 Strength</a:t>
            </a:r>
          </a:p>
        </p:txBody>
      </p:sp>
      <p:sp>
        <p:nvSpPr>
          <p:cNvPr id="18439" name="Line 14"/>
          <p:cNvSpPr>
            <a:spLocks noChangeShapeType="1"/>
          </p:cNvSpPr>
          <p:nvPr/>
        </p:nvSpPr>
        <p:spPr bwMode="auto">
          <a:xfrm flipV="1">
            <a:off x="3016250" y="1420813"/>
            <a:ext cx="0" cy="3575050"/>
          </a:xfrm>
          <a:prstGeom prst="line">
            <a:avLst/>
          </a:prstGeom>
          <a:noFill/>
          <a:ln w="28575">
            <a:solidFill>
              <a:schemeClr val="accent3">
                <a:lumMod val="75000"/>
              </a:schemeClr>
            </a:solidFill>
            <a:round/>
            <a:headEnd/>
            <a:tailEnd/>
          </a:ln>
        </p:spPr>
        <p:txBody>
          <a:bodyPr wrap="none" anchor="ctr"/>
          <a:lstStyle/>
          <a:p>
            <a:pPr>
              <a:defRPr/>
            </a:pPr>
            <a:endParaRPr lang="en-US">
              <a:latin typeface="Arial" pitchFamily="34" charset="0"/>
              <a:ea typeface="Geneva" charset="-128"/>
            </a:endParaRPr>
          </a:p>
        </p:txBody>
      </p:sp>
      <p:sp>
        <p:nvSpPr>
          <p:cNvPr id="18440" name="Line 15"/>
          <p:cNvSpPr>
            <a:spLocks noChangeShapeType="1"/>
          </p:cNvSpPr>
          <p:nvPr/>
        </p:nvSpPr>
        <p:spPr bwMode="auto">
          <a:xfrm flipV="1">
            <a:off x="4703763" y="1401763"/>
            <a:ext cx="0" cy="3575050"/>
          </a:xfrm>
          <a:prstGeom prst="line">
            <a:avLst/>
          </a:prstGeom>
          <a:noFill/>
          <a:ln w="28575">
            <a:solidFill>
              <a:schemeClr val="accent3">
                <a:lumMod val="75000"/>
              </a:schemeClr>
            </a:solidFill>
            <a:round/>
            <a:headEnd/>
            <a:tailEnd/>
          </a:ln>
        </p:spPr>
        <p:txBody>
          <a:bodyPr wrap="none" anchor="ctr"/>
          <a:lstStyle/>
          <a:p>
            <a:pPr>
              <a:defRPr/>
            </a:pPr>
            <a:endParaRPr lang="en-US">
              <a:latin typeface="Arial" pitchFamily="34" charset="0"/>
              <a:ea typeface="Geneva" charset="-128"/>
            </a:endParaRPr>
          </a:p>
        </p:txBody>
      </p:sp>
      <p:sp>
        <p:nvSpPr>
          <p:cNvPr id="18441" name="Text Box 16"/>
          <p:cNvSpPr txBox="1">
            <a:spLocks noChangeArrowheads="1"/>
          </p:cNvSpPr>
          <p:nvPr/>
        </p:nvSpPr>
        <p:spPr bwMode="auto">
          <a:xfrm>
            <a:off x="5513388" y="1579563"/>
            <a:ext cx="1054100" cy="366712"/>
          </a:xfrm>
          <a:prstGeom prst="rect">
            <a:avLst/>
          </a:prstGeom>
          <a:noFill/>
          <a:ln w="9525" algn="ctr">
            <a:noFill/>
            <a:miter lim="800000"/>
            <a:headEnd/>
            <a:tailEnd/>
          </a:ln>
        </p:spPr>
        <p:txBody>
          <a:bodyPr>
            <a:spAutoFit/>
          </a:bodyPr>
          <a:lstStyle/>
          <a:p>
            <a:pPr>
              <a:spcBef>
                <a:spcPct val="50000"/>
              </a:spcBef>
              <a:defRPr/>
            </a:pPr>
            <a:r>
              <a:rPr lang="en-US" dirty="0">
                <a:latin typeface="+mn-lt"/>
                <a:ea typeface="Geneva" charset="-128"/>
              </a:rPr>
              <a:t>Top 9</a:t>
            </a:r>
          </a:p>
        </p:txBody>
      </p:sp>
      <p:sp>
        <p:nvSpPr>
          <p:cNvPr id="18442" name="Text Box 17"/>
          <p:cNvSpPr txBox="1">
            <a:spLocks noChangeArrowheads="1"/>
          </p:cNvSpPr>
          <p:nvPr/>
        </p:nvSpPr>
        <p:spPr bwMode="auto">
          <a:xfrm>
            <a:off x="1362075" y="1579563"/>
            <a:ext cx="1322388" cy="366712"/>
          </a:xfrm>
          <a:prstGeom prst="rect">
            <a:avLst/>
          </a:prstGeom>
          <a:noFill/>
          <a:ln w="9525" algn="ctr">
            <a:noFill/>
            <a:miter lim="800000"/>
            <a:headEnd/>
            <a:tailEnd/>
          </a:ln>
        </p:spPr>
        <p:txBody>
          <a:bodyPr>
            <a:spAutoFit/>
          </a:bodyPr>
          <a:lstStyle/>
          <a:p>
            <a:pPr>
              <a:spcBef>
                <a:spcPct val="50000"/>
              </a:spcBef>
              <a:defRPr/>
            </a:pPr>
            <a:r>
              <a:rPr lang="en-US" dirty="0">
                <a:latin typeface="+mn-lt"/>
                <a:ea typeface="Geneva" charset="-128"/>
              </a:rPr>
              <a:t>Bottom 8</a:t>
            </a:r>
          </a:p>
        </p:txBody>
      </p:sp>
      <p:grpSp>
        <p:nvGrpSpPr>
          <p:cNvPr id="2" name="Group 8"/>
          <p:cNvGrpSpPr>
            <a:grpSpLocks/>
          </p:cNvGrpSpPr>
          <p:nvPr/>
        </p:nvGrpSpPr>
        <p:grpSpPr bwMode="auto">
          <a:xfrm>
            <a:off x="7364413" y="3179763"/>
            <a:ext cx="1966912" cy="1030287"/>
            <a:chOff x="966" y="689"/>
            <a:chExt cx="1731" cy="341"/>
          </a:xfrm>
        </p:grpSpPr>
        <p:sp>
          <p:nvSpPr>
            <p:cNvPr id="18445" name="Rectangle 9"/>
            <p:cNvSpPr>
              <a:spLocks noChangeArrowheads="1"/>
            </p:cNvSpPr>
            <p:nvPr/>
          </p:nvSpPr>
          <p:spPr bwMode="auto">
            <a:xfrm>
              <a:off x="966" y="702"/>
              <a:ext cx="122" cy="113"/>
            </a:xfrm>
            <a:prstGeom prst="rect">
              <a:avLst/>
            </a:prstGeom>
            <a:solidFill>
              <a:srgbClr val="33CC33"/>
            </a:solidFill>
            <a:ln w="12700">
              <a:solidFill>
                <a:schemeClr val="tx1"/>
              </a:solidFill>
              <a:miter lim="800000"/>
              <a:headEnd/>
              <a:tailEnd/>
            </a:ln>
          </p:spPr>
          <p:txBody>
            <a:bodyPr wrap="none" anchor="ctr"/>
            <a:lstStyle/>
            <a:p>
              <a:pPr>
                <a:defRPr/>
              </a:pPr>
              <a:endParaRPr lang="en-US">
                <a:latin typeface="+mn-lt"/>
                <a:ea typeface="Geneva" charset="-128"/>
              </a:endParaRPr>
            </a:p>
          </p:txBody>
        </p:sp>
        <p:sp>
          <p:nvSpPr>
            <p:cNvPr id="18446" name="Rectangle 10"/>
            <p:cNvSpPr>
              <a:spLocks noChangeArrowheads="1"/>
            </p:cNvSpPr>
            <p:nvPr/>
          </p:nvSpPr>
          <p:spPr bwMode="auto">
            <a:xfrm>
              <a:off x="973" y="842"/>
              <a:ext cx="122" cy="113"/>
            </a:xfrm>
            <a:prstGeom prst="rect">
              <a:avLst/>
            </a:prstGeom>
            <a:solidFill>
              <a:srgbClr val="FF9900"/>
            </a:solidFill>
            <a:ln w="12700">
              <a:solidFill>
                <a:schemeClr val="tx1"/>
              </a:solidFill>
              <a:miter lim="800000"/>
              <a:headEnd/>
              <a:tailEnd/>
            </a:ln>
          </p:spPr>
          <p:txBody>
            <a:bodyPr wrap="none" anchor="ctr"/>
            <a:lstStyle/>
            <a:p>
              <a:pPr>
                <a:defRPr/>
              </a:pPr>
              <a:endParaRPr lang="en-US">
                <a:latin typeface="+mn-lt"/>
                <a:ea typeface="Geneva" charset="-128"/>
              </a:endParaRPr>
            </a:p>
          </p:txBody>
        </p:sp>
        <p:sp>
          <p:nvSpPr>
            <p:cNvPr id="18447" name="Text Box 11"/>
            <p:cNvSpPr txBox="1">
              <a:spLocks noChangeArrowheads="1"/>
            </p:cNvSpPr>
            <p:nvPr/>
          </p:nvSpPr>
          <p:spPr bwMode="auto">
            <a:xfrm>
              <a:off x="1120" y="689"/>
              <a:ext cx="1468" cy="173"/>
            </a:xfrm>
            <a:prstGeom prst="rect">
              <a:avLst/>
            </a:prstGeom>
            <a:noFill/>
            <a:ln w="38100" algn="ctr">
              <a:noFill/>
              <a:miter lim="800000"/>
              <a:headEnd/>
              <a:tailEnd/>
            </a:ln>
          </p:spPr>
          <p:txBody>
            <a:bodyPr>
              <a:spAutoFit/>
            </a:bodyPr>
            <a:lstStyle/>
            <a:p>
              <a:pPr defTabSz="914400">
                <a:spcBef>
                  <a:spcPct val="50000"/>
                </a:spcBef>
                <a:defRPr/>
              </a:pPr>
              <a:r>
                <a:rPr lang="en-US" sz="1200" dirty="0" err="1">
                  <a:latin typeface="+mn-lt"/>
                  <a:ea typeface="Geneva" charset="-128"/>
                </a:rPr>
                <a:t>Infliximab</a:t>
              </a:r>
              <a:r>
                <a:rPr lang="en-US" sz="1200" dirty="0">
                  <a:latin typeface="+mn-lt"/>
                  <a:ea typeface="Geneva" charset="-128"/>
                </a:rPr>
                <a:t> Non-Responders</a:t>
              </a:r>
            </a:p>
          </p:txBody>
        </p:sp>
        <p:sp>
          <p:nvSpPr>
            <p:cNvPr id="18448" name="Text Box 12"/>
            <p:cNvSpPr txBox="1">
              <a:spLocks noChangeArrowheads="1"/>
            </p:cNvSpPr>
            <p:nvPr/>
          </p:nvSpPr>
          <p:spPr bwMode="auto">
            <a:xfrm>
              <a:off x="1117" y="857"/>
              <a:ext cx="1580" cy="173"/>
            </a:xfrm>
            <a:prstGeom prst="rect">
              <a:avLst/>
            </a:prstGeom>
            <a:noFill/>
            <a:ln w="38100" algn="ctr">
              <a:noFill/>
              <a:miter lim="800000"/>
              <a:headEnd/>
              <a:tailEnd/>
            </a:ln>
          </p:spPr>
          <p:txBody>
            <a:bodyPr>
              <a:spAutoFit/>
            </a:bodyPr>
            <a:lstStyle/>
            <a:p>
              <a:pPr defTabSz="914400">
                <a:spcBef>
                  <a:spcPct val="50000"/>
                </a:spcBef>
                <a:defRPr/>
              </a:pPr>
              <a:r>
                <a:rPr lang="en-US" sz="1200" dirty="0" err="1">
                  <a:latin typeface="+mn-lt"/>
                  <a:ea typeface="Geneva" charset="-128"/>
                </a:rPr>
                <a:t>Infliximab</a:t>
              </a:r>
              <a:r>
                <a:rPr lang="en-US" sz="1200" dirty="0">
                  <a:latin typeface="+mn-lt"/>
                  <a:ea typeface="Geneva" charset="-128"/>
                </a:rPr>
                <a:t> Responders</a:t>
              </a:r>
            </a:p>
          </p:txBody>
        </p:sp>
      </p:grpSp>
      <p:sp>
        <p:nvSpPr>
          <p:cNvPr id="18444" name="Text Box 13"/>
          <p:cNvSpPr txBox="1">
            <a:spLocks noChangeArrowheads="1"/>
          </p:cNvSpPr>
          <p:nvPr/>
        </p:nvSpPr>
        <p:spPr bwMode="auto">
          <a:xfrm>
            <a:off x="7299325" y="2828925"/>
            <a:ext cx="1966913" cy="274638"/>
          </a:xfrm>
          <a:prstGeom prst="rect">
            <a:avLst/>
          </a:prstGeom>
          <a:noFill/>
          <a:ln w="38100" algn="ctr">
            <a:noFill/>
            <a:miter lim="800000"/>
            <a:headEnd/>
            <a:tailEnd/>
          </a:ln>
        </p:spPr>
        <p:txBody>
          <a:bodyPr>
            <a:spAutoFit/>
          </a:bodyPr>
          <a:lstStyle/>
          <a:p>
            <a:pPr defTabSz="914400">
              <a:spcBef>
                <a:spcPct val="50000"/>
              </a:spcBef>
              <a:defRPr/>
            </a:pPr>
            <a:r>
              <a:rPr lang="en-US" sz="1200" b="1" dirty="0">
                <a:latin typeface="+mn-lt"/>
                <a:ea typeface="Geneva" charset="-128"/>
              </a:rPr>
              <a:t>Actual Response:</a:t>
            </a:r>
          </a:p>
        </p:txBody>
      </p:sp>
      <p:sp>
        <p:nvSpPr>
          <p:cNvPr id="55309" name="Slide Number Placeholder 122"/>
          <p:cNvSpPr>
            <a:spLocks noGrp="1"/>
          </p:cNvSpPr>
          <p:nvPr>
            <p:ph type="sldNum" sz="quarter" idx="4294967295"/>
          </p:nvPr>
        </p:nvSpPr>
        <p:spPr bwMode="auto">
          <a:xfrm>
            <a:off x="8650288" y="6659563"/>
            <a:ext cx="396875" cy="214312"/>
          </a:xfrm>
          <a:prstGeom prst="rect">
            <a:avLst/>
          </a:prstGeom>
          <a:noFill/>
          <a:ln>
            <a:miter lim="800000"/>
            <a:headEnd/>
            <a:tailEnd/>
          </a:ln>
        </p:spPr>
        <p:txBody>
          <a:bodyPr/>
          <a:lstStyle/>
          <a:p>
            <a:fld id="{DFC4D2AC-BDD3-4C18-964F-08BA656EB2F8}"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8" descr="Viz1"/>
          <p:cNvPicPr>
            <a:picLocks noChangeAspect="1" noChangeArrowheads="1"/>
          </p:cNvPicPr>
          <p:nvPr/>
        </p:nvPicPr>
        <p:blipFill>
          <a:blip r:embed="rId2"/>
          <a:srcRect l="3307" b="4214"/>
          <a:stretch>
            <a:fillRect/>
          </a:stretch>
        </p:blipFill>
        <p:spPr bwMode="auto">
          <a:xfrm>
            <a:off x="727075" y="1260475"/>
            <a:ext cx="6346825" cy="4335463"/>
          </a:xfrm>
          <a:prstGeom prst="rect">
            <a:avLst/>
          </a:prstGeom>
          <a:noFill/>
          <a:ln w="9525">
            <a:noFill/>
            <a:miter lim="800000"/>
            <a:headEnd/>
            <a:tailEnd/>
          </a:ln>
        </p:spPr>
      </p:pic>
      <p:sp>
        <p:nvSpPr>
          <p:cNvPr id="56323" name="Rectangle 2"/>
          <p:cNvSpPr>
            <a:spLocks noGrp="1"/>
          </p:cNvSpPr>
          <p:nvPr>
            <p:ph type="title" idx="4294967295"/>
          </p:nvPr>
        </p:nvSpPr>
        <p:spPr>
          <a:xfrm>
            <a:off x="0" y="211138"/>
            <a:ext cx="9144000" cy="1143000"/>
          </a:xfrm>
        </p:spPr>
        <p:txBody>
          <a:bodyPr/>
          <a:lstStyle/>
          <a:p>
            <a:r>
              <a:rPr lang="en-US" smtClean="0">
                <a:ea typeface="Geneva" charset="0"/>
                <a:cs typeface="Geneva" charset="0"/>
              </a:rPr>
              <a:t>Personalized Healthcare</a:t>
            </a:r>
            <a:br>
              <a:rPr lang="en-US" smtClean="0">
                <a:ea typeface="Geneva" charset="0"/>
                <a:cs typeface="Geneva" charset="0"/>
              </a:rPr>
            </a:br>
            <a:r>
              <a:rPr lang="en-US" sz="2800" i="1" smtClean="0">
                <a:ea typeface="Geneva" charset="0"/>
                <a:cs typeface="Geneva" charset="0"/>
              </a:rPr>
              <a:t>Patients Are Stratified Based on Disease-Driving Mechanism</a:t>
            </a:r>
            <a:endParaRPr lang="en-US" i="1" smtClean="0">
              <a:ea typeface="Geneva" charset="0"/>
              <a:cs typeface="Geneva" charset="0"/>
            </a:endParaRPr>
          </a:p>
        </p:txBody>
      </p:sp>
      <p:sp>
        <p:nvSpPr>
          <p:cNvPr id="56324" name="Rectangle 3"/>
          <p:cNvSpPr>
            <a:spLocks noGrp="1"/>
          </p:cNvSpPr>
          <p:nvPr>
            <p:ph type="body" sz="half" idx="4294967295"/>
          </p:nvPr>
        </p:nvSpPr>
        <p:spPr>
          <a:xfrm>
            <a:off x="447675" y="5861050"/>
            <a:ext cx="8250238" cy="804863"/>
          </a:xfrm>
        </p:spPr>
        <p:txBody>
          <a:bodyPr/>
          <a:lstStyle/>
          <a:p>
            <a:pPr>
              <a:lnSpc>
                <a:spcPct val="80000"/>
              </a:lnSpc>
            </a:pPr>
            <a:r>
              <a:rPr lang="en-US" sz="2000" smtClean="0">
                <a:ea typeface="Geneva" charset="0"/>
                <a:cs typeface="Geneva" charset="0"/>
              </a:rPr>
              <a:t>Patients with the highest and lowest levels of Mechanism 1 signaling strength were selected for use in gene classifier generation</a:t>
            </a:r>
          </a:p>
          <a:p>
            <a:pPr lvl="1">
              <a:lnSpc>
                <a:spcPct val="80000"/>
              </a:lnSpc>
            </a:pPr>
            <a:r>
              <a:rPr lang="en-US" sz="1400" smtClean="0"/>
              <a:t>Training set GSE16879</a:t>
            </a:r>
          </a:p>
        </p:txBody>
      </p:sp>
      <p:sp>
        <p:nvSpPr>
          <p:cNvPr id="18437" name="Text Box 6"/>
          <p:cNvSpPr txBox="1">
            <a:spLocks noChangeArrowheads="1"/>
          </p:cNvSpPr>
          <p:nvPr/>
        </p:nvSpPr>
        <p:spPr bwMode="auto">
          <a:xfrm>
            <a:off x="3411538" y="5524500"/>
            <a:ext cx="2193925" cy="336550"/>
          </a:xfrm>
          <a:prstGeom prst="rect">
            <a:avLst/>
          </a:prstGeom>
          <a:noFill/>
          <a:ln w="38100" algn="ctr">
            <a:noFill/>
            <a:miter lim="800000"/>
            <a:headEnd/>
            <a:tailEnd/>
          </a:ln>
        </p:spPr>
        <p:txBody>
          <a:bodyPr>
            <a:spAutoFit/>
          </a:bodyPr>
          <a:lstStyle/>
          <a:p>
            <a:pPr defTabSz="914400">
              <a:spcBef>
                <a:spcPct val="50000"/>
              </a:spcBef>
              <a:defRPr/>
            </a:pPr>
            <a:r>
              <a:rPr lang="en-US" sz="1600" dirty="0">
                <a:latin typeface="+mn-lt"/>
                <a:ea typeface="Geneva" charset="-128"/>
                <a:cs typeface="Arial" pitchFamily="34" charset="0"/>
              </a:rPr>
              <a:t>Patients</a:t>
            </a:r>
          </a:p>
        </p:txBody>
      </p:sp>
      <p:sp>
        <p:nvSpPr>
          <p:cNvPr id="56326" name="Text Box 7"/>
          <p:cNvSpPr txBox="1">
            <a:spLocks noChangeArrowheads="1"/>
          </p:cNvSpPr>
          <p:nvPr/>
        </p:nvSpPr>
        <p:spPr bwMode="auto">
          <a:xfrm rot="-5400000">
            <a:off x="-1049337" y="3022600"/>
            <a:ext cx="2971800" cy="400050"/>
          </a:xfrm>
          <a:prstGeom prst="rect">
            <a:avLst/>
          </a:prstGeom>
          <a:noFill/>
          <a:ln w="38100">
            <a:noFill/>
            <a:miter lim="800000"/>
            <a:headEnd/>
            <a:tailEnd/>
          </a:ln>
        </p:spPr>
        <p:txBody>
          <a:bodyPr>
            <a:spAutoFit/>
          </a:bodyPr>
          <a:lstStyle/>
          <a:p>
            <a:pPr defTabSz="914400">
              <a:spcBef>
                <a:spcPct val="50000"/>
              </a:spcBef>
            </a:pPr>
            <a:r>
              <a:rPr lang="en-US" sz="2000" b="1">
                <a:latin typeface="Calibri" charset="0"/>
                <a:cs typeface="Arial" charset="0"/>
              </a:rPr>
              <a:t>Mechanism 1  Strength</a:t>
            </a:r>
          </a:p>
        </p:txBody>
      </p:sp>
      <p:sp>
        <p:nvSpPr>
          <p:cNvPr id="18439" name="Line 14"/>
          <p:cNvSpPr>
            <a:spLocks noChangeShapeType="1"/>
          </p:cNvSpPr>
          <p:nvPr/>
        </p:nvSpPr>
        <p:spPr bwMode="auto">
          <a:xfrm flipV="1">
            <a:off x="3462338" y="1260475"/>
            <a:ext cx="0" cy="4000500"/>
          </a:xfrm>
          <a:prstGeom prst="line">
            <a:avLst/>
          </a:prstGeom>
          <a:noFill/>
          <a:ln w="28575">
            <a:solidFill>
              <a:schemeClr val="accent3">
                <a:lumMod val="75000"/>
              </a:schemeClr>
            </a:solidFill>
            <a:round/>
            <a:headEnd/>
            <a:tailEnd/>
          </a:ln>
        </p:spPr>
        <p:txBody>
          <a:bodyPr wrap="none" anchor="ctr"/>
          <a:lstStyle/>
          <a:p>
            <a:pPr>
              <a:defRPr/>
            </a:pPr>
            <a:endParaRPr lang="en-US">
              <a:latin typeface="Arial" pitchFamily="34" charset="0"/>
              <a:ea typeface="Geneva" charset="-128"/>
            </a:endParaRPr>
          </a:p>
        </p:txBody>
      </p:sp>
      <p:sp>
        <p:nvSpPr>
          <p:cNvPr id="18440" name="Line 15"/>
          <p:cNvSpPr>
            <a:spLocks noChangeShapeType="1"/>
          </p:cNvSpPr>
          <p:nvPr/>
        </p:nvSpPr>
        <p:spPr bwMode="auto">
          <a:xfrm flipV="1">
            <a:off x="4203700" y="1260475"/>
            <a:ext cx="0" cy="4000500"/>
          </a:xfrm>
          <a:prstGeom prst="line">
            <a:avLst/>
          </a:prstGeom>
          <a:noFill/>
          <a:ln w="28575">
            <a:solidFill>
              <a:schemeClr val="accent3">
                <a:lumMod val="75000"/>
              </a:schemeClr>
            </a:solidFill>
            <a:round/>
            <a:headEnd/>
            <a:tailEnd/>
          </a:ln>
        </p:spPr>
        <p:txBody>
          <a:bodyPr wrap="none" anchor="ctr"/>
          <a:lstStyle/>
          <a:p>
            <a:pPr>
              <a:defRPr/>
            </a:pPr>
            <a:endParaRPr lang="en-US">
              <a:latin typeface="Arial" pitchFamily="34" charset="0"/>
              <a:ea typeface="Geneva" charset="-128"/>
            </a:endParaRPr>
          </a:p>
        </p:txBody>
      </p:sp>
      <p:sp>
        <p:nvSpPr>
          <p:cNvPr id="56329" name="Text Box 16"/>
          <p:cNvSpPr txBox="1">
            <a:spLocks noChangeArrowheads="1"/>
          </p:cNvSpPr>
          <p:nvPr/>
        </p:nvSpPr>
        <p:spPr bwMode="auto">
          <a:xfrm>
            <a:off x="5513388" y="1411288"/>
            <a:ext cx="1054100" cy="366712"/>
          </a:xfrm>
          <a:prstGeom prst="rect">
            <a:avLst/>
          </a:prstGeom>
          <a:noFill/>
          <a:ln w="9525">
            <a:noFill/>
            <a:miter lim="800000"/>
            <a:headEnd/>
            <a:tailEnd/>
          </a:ln>
        </p:spPr>
        <p:txBody>
          <a:bodyPr>
            <a:spAutoFit/>
          </a:bodyPr>
          <a:lstStyle/>
          <a:p>
            <a:pPr>
              <a:spcBef>
                <a:spcPct val="50000"/>
              </a:spcBef>
            </a:pPr>
            <a:r>
              <a:rPr lang="en-US">
                <a:latin typeface="Calibri" charset="0"/>
              </a:rPr>
              <a:t>Top 11</a:t>
            </a:r>
          </a:p>
        </p:txBody>
      </p:sp>
      <p:sp>
        <p:nvSpPr>
          <p:cNvPr id="56330" name="Text Box 17"/>
          <p:cNvSpPr txBox="1">
            <a:spLocks noChangeArrowheads="1"/>
          </p:cNvSpPr>
          <p:nvPr/>
        </p:nvSpPr>
        <p:spPr bwMode="auto">
          <a:xfrm>
            <a:off x="1362075" y="1411288"/>
            <a:ext cx="1322388" cy="366712"/>
          </a:xfrm>
          <a:prstGeom prst="rect">
            <a:avLst/>
          </a:prstGeom>
          <a:noFill/>
          <a:ln w="9525">
            <a:noFill/>
            <a:miter lim="800000"/>
            <a:headEnd/>
            <a:tailEnd/>
          </a:ln>
        </p:spPr>
        <p:txBody>
          <a:bodyPr>
            <a:spAutoFit/>
          </a:bodyPr>
          <a:lstStyle/>
          <a:p>
            <a:pPr>
              <a:spcBef>
                <a:spcPct val="50000"/>
              </a:spcBef>
            </a:pPr>
            <a:r>
              <a:rPr lang="en-US">
                <a:latin typeface="Calibri" charset="0"/>
              </a:rPr>
              <a:t>Bottom 10</a:t>
            </a:r>
          </a:p>
        </p:txBody>
      </p:sp>
      <p:grpSp>
        <p:nvGrpSpPr>
          <p:cNvPr id="2" name="Group 8"/>
          <p:cNvGrpSpPr>
            <a:grpSpLocks/>
          </p:cNvGrpSpPr>
          <p:nvPr/>
        </p:nvGrpSpPr>
        <p:grpSpPr bwMode="auto">
          <a:xfrm>
            <a:off x="7364413" y="3179763"/>
            <a:ext cx="1966912" cy="1030287"/>
            <a:chOff x="966" y="689"/>
            <a:chExt cx="1731" cy="341"/>
          </a:xfrm>
        </p:grpSpPr>
        <p:sp>
          <p:nvSpPr>
            <p:cNvPr id="18445" name="Rectangle 9"/>
            <p:cNvSpPr>
              <a:spLocks noChangeArrowheads="1"/>
            </p:cNvSpPr>
            <p:nvPr/>
          </p:nvSpPr>
          <p:spPr bwMode="auto">
            <a:xfrm>
              <a:off x="966" y="702"/>
              <a:ext cx="122" cy="113"/>
            </a:xfrm>
            <a:prstGeom prst="rect">
              <a:avLst/>
            </a:prstGeom>
            <a:solidFill>
              <a:srgbClr val="33CC33"/>
            </a:solidFill>
            <a:ln w="12700">
              <a:solidFill>
                <a:schemeClr val="tx1"/>
              </a:solidFill>
              <a:miter lim="800000"/>
              <a:headEnd/>
              <a:tailEnd/>
            </a:ln>
          </p:spPr>
          <p:txBody>
            <a:bodyPr wrap="none" anchor="ctr"/>
            <a:lstStyle/>
            <a:p>
              <a:pPr>
                <a:defRPr/>
              </a:pPr>
              <a:endParaRPr lang="en-US">
                <a:latin typeface="+mn-lt"/>
                <a:ea typeface="Geneva" charset="-128"/>
              </a:endParaRPr>
            </a:p>
          </p:txBody>
        </p:sp>
        <p:sp>
          <p:nvSpPr>
            <p:cNvPr id="18446" name="Rectangle 10"/>
            <p:cNvSpPr>
              <a:spLocks noChangeArrowheads="1"/>
            </p:cNvSpPr>
            <p:nvPr/>
          </p:nvSpPr>
          <p:spPr bwMode="auto">
            <a:xfrm>
              <a:off x="973" y="842"/>
              <a:ext cx="122" cy="113"/>
            </a:xfrm>
            <a:prstGeom prst="rect">
              <a:avLst/>
            </a:prstGeom>
            <a:solidFill>
              <a:srgbClr val="FF9900"/>
            </a:solidFill>
            <a:ln w="12700">
              <a:solidFill>
                <a:schemeClr val="tx1"/>
              </a:solidFill>
              <a:miter lim="800000"/>
              <a:headEnd/>
              <a:tailEnd/>
            </a:ln>
          </p:spPr>
          <p:txBody>
            <a:bodyPr wrap="none" anchor="ctr"/>
            <a:lstStyle/>
            <a:p>
              <a:pPr>
                <a:defRPr/>
              </a:pPr>
              <a:endParaRPr lang="en-US">
                <a:latin typeface="+mn-lt"/>
                <a:ea typeface="Geneva" charset="-128"/>
              </a:endParaRPr>
            </a:p>
          </p:txBody>
        </p:sp>
        <p:sp>
          <p:nvSpPr>
            <p:cNvPr id="18447" name="Text Box 11"/>
            <p:cNvSpPr txBox="1">
              <a:spLocks noChangeArrowheads="1"/>
            </p:cNvSpPr>
            <p:nvPr/>
          </p:nvSpPr>
          <p:spPr bwMode="auto">
            <a:xfrm>
              <a:off x="1120" y="689"/>
              <a:ext cx="1468" cy="173"/>
            </a:xfrm>
            <a:prstGeom prst="rect">
              <a:avLst/>
            </a:prstGeom>
            <a:noFill/>
            <a:ln w="38100" algn="ctr">
              <a:noFill/>
              <a:miter lim="800000"/>
              <a:headEnd/>
              <a:tailEnd/>
            </a:ln>
          </p:spPr>
          <p:txBody>
            <a:bodyPr>
              <a:spAutoFit/>
            </a:bodyPr>
            <a:lstStyle/>
            <a:p>
              <a:pPr defTabSz="914400">
                <a:spcBef>
                  <a:spcPct val="50000"/>
                </a:spcBef>
                <a:defRPr/>
              </a:pPr>
              <a:r>
                <a:rPr lang="en-US" sz="1200" dirty="0" err="1">
                  <a:latin typeface="+mn-lt"/>
                  <a:ea typeface="Geneva" charset="-128"/>
                </a:rPr>
                <a:t>Infliximab</a:t>
              </a:r>
              <a:r>
                <a:rPr lang="en-US" sz="1200" dirty="0">
                  <a:latin typeface="+mn-lt"/>
                  <a:ea typeface="Geneva" charset="-128"/>
                </a:rPr>
                <a:t> Non-Responders</a:t>
              </a:r>
            </a:p>
          </p:txBody>
        </p:sp>
        <p:sp>
          <p:nvSpPr>
            <p:cNvPr id="18448" name="Text Box 12"/>
            <p:cNvSpPr txBox="1">
              <a:spLocks noChangeArrowheads="1"/>
            </p:cNvSpPr>
            <p:nvPr/>
          </p:nvSpPr>
          <p:spPr bwMode="auto">
            <a:xfrm>
              <a:off x="1117" y="857"/>
              <a:ext cx="1580" cy="173"/>
            </a:xfrm>
            <a:prstGeom prst="rect">
              <a:avLst/>
            </a:prstGeom>
            <a:noFill/>
            <a:ln w="38100" algn="ctr">
              <a:noFill/>
              <a:miter lim="800000"/>
              <a:headEnd/>
              <a:tailEnd/>
            </a:ln>
          </p:spPr>
          <p:txBody>
            <a:bodyPr>
              <a:spAutoFit/>
            </a:bodyPr>
            <a:lstStyle/>
            <a:p>
              <a:pPr defTabSz="914400">
                <a:spcBef>
                  <a:spcPct val="50000"/>
                </a:spcBef>
                <a:defRPr/>
              </a:pPr>
              <a:r>
                <a:rPr lang="en-US" sz="1200" dirty="0" err="1">
                  <a:latin typeface="+mn-lt"/>
                  <a:ea typeface="Geneva" charset="-128"/>
                </a:rPr>
                <a:t>Infliximab</a:t>
              </a:r>
              <a:r>
                <a:rPr lang="en-US" sz="1200" dirty="0">
                  <a:latin typeface="+mn-lt"/>
                  <a:ea typeface="Geneva" charset="-128"/>
                </a:rPr>
                <a:t> Responders</a:t>
              </a:r>
            </a:p>
          </p:txBody>
        </p:sp>
      </p:grpSp>
      <p:sp>
        <p:nvSpPr>
          <p:cNvPr id="18444" name="Text Box 13"/>
          <p:cNvSpPr txBox="1">
            <a:spLocks noChangeArrowheads="1"/>
          </p:cNvSpPr>
          <p:nvPr/>
        </p:nvSpPr>
        <p:spPr bwMode="auto">
          <a:xfrm>
            <a:off x="7299325" y="2828925"/>
            <a:ext cx="1966913" cy="274638"/>
          </a:xfrm>
          <a:prstGeom prst="rect">
            <a:avLst/>
          </a:prstGeom>
          <a:noFill/>
          <a:ln w="38100" algn="ctr">
            <a:noFill/>
            <a:miter lim="800000"/>
            <a:headEnd/>
            <a:tailEnd/>
          </a:ln>
        </p:spPr>
        <p:txBody>
          <a:bodyPr>
            <a:spAutoFit/>
          </a:bodyPr>
          <a:lstStyle/>
          <a:p>
            <a:pPr defTabSz="914400">
              <a:spcBef>
                <a:spcPct val="50000"/>
              </a:spcBef>
              <a:defRPr/>
            </a:pPr>
            <a:r>
              <a:rPr lang="en-US" sz="1200" b="1" dirty="0">
                <a:latin typeface="+mn-lt"/>
                <a:ea typeface="Geneva" charset="-128"/>
              </a:rPr>
              <a:t>Actual Response:</a:t>
            </a:r>
          </a:p>
        </p:txBody>
      </p:sp>
      <p:sp>
        <p:nvSpPr>
          <p:cNvPr id="56333" name="Slide Number Placeholder 122"/>
          <p:cNvSpPr txBox="1">
            <a:spLocks noGrp="1"/>
          </p:cNvSpPr>
          <p:nvPr/>
        </p:nvSpPr>
        <p:spPr bwMode="auto">
          <a:xfrm>
            <a:off x="8650288" y="6659563"/>
            <a:ext cx="396875" cy="214312"/>
          </a:xfrm>
          <a:prstGeom prst="rect">
            <a:avLst/>
          </a:prstGeom>
          <a:noFill/>
          <a:ln w="9525">
            <a:noFill/>
            <a:miter lim="800000"/>
            <a:headEnd/>
            <a:tailEnd/>
          </a:ln>
        </p:spPr>
        <p:txBody>
          <a:bodyPr anchor="ctr"/>
          <a:lstStyle/>
          <a:p>
            <a:pPr algn="r"/>
            <a:fld id="{04494A16-501A-4A38-AA20-A818651CF6D8}" type="slidenum">
              <a:rPr lang="en-US" sz="900">
                <a:solidFill>
                  <a:schemeClr val="bg1"/>
                </a:solidFill>
                <a:latin typeface="Calibri" charset="0"/>
              </a:rPr>
              <a:pPr algn="r"/>
              <a:t>34</a:t>
            </a:fld>
            <a:endParaRPr lang="en-US" sz="900">
              <a:solidFill>
                <a:schemeClr val="bg1"/>
              </a:solidFill>
              <a:latin typeface="Calibri" charset="0"/>
            </a:endParaRPr>
          </a:p>
        </p:txBody>
      </p:sp>
      <p:sp>
        <p:nvSpPr>
          <p:cNvPr id="18" name="Slide Number Placeholder 17"/>
          <p:cNvSpPr>
            <a:spLocks noGrp="1"/>
          </p:cNvSpPr>
          <p:nvPr>
            <p:ph type="sldNum" sz="quarter" idx="4294967295"/>
          </p:nvPr>
        </p:nvSpPr>
        <p:spPr>
          <a:xfrm>
            <a:off x="8582025" y="6659563"/>
            <a:ext cx="396875" cy="214312"/>
          </a:xfrm>
          <a:prstGeom prst="rect">
            <a:avLst/>
          </a:prstGeom>
        </p:spPr>
        <p:txBody>
          <a:bodyPr/>
          <a:lstStyle/>
          <a:p>
            <a:fld id="{C843DF41-87D6-4885-BBD6-581BCC838111}"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8" descr="Viz1"/>
          <p:cNvPicPr>
            <a:picLocks noChangeAspect="1" noChangeArrowheads="1"/>
          </p:cNvPicPr>
          <p:nvPr/>
        </p:nvPicPr>
        <p:blipFill>
          <a:blip r:embed="rId2"/>
          <a:srcRect l="4042" b="11967"/>
          <a:stretch>
            <a:fillRect/>
          </a:stretch>
        </p:blipFill>
        <p:spPr bwMode="auto">
          <a:xfrm>
            <a:off x="744538" y="1420813"/>
            <a:ext cx="6554787" cy="4144962"/>
          </a:xfrm>
          <a:prstGeom prst="rect">
            <a:avLst/>
          </a:prstGeom>
          <a:noFill/>
          <a:ln w="9525">
            <a:noFill/>
            <a:miter lim="800000"/>
            <a:headEnd/>
            <a:tailEnd/>
          </a:ln>
        </p:spPr>
      </p:pic>
      <p:sp>
        <p:nvSpPr>
          <p:cNvPr id="57347" name="Rectangle 2"/>
          <p:cNvSpPr>
            <a:spLocks noGrp="1"/>
          </p:cNvSpPr>
          <p:nvPr>
            <p:ph type="title" idx="4294967295"/>
          </p:nvPr>
        </p:nvSpPr>
        <p:spPr>
          <a:xfrm>
            <a:off x="0" y="211138"/>
            <a:ext cx="9144000" cy="1143000"/>
          </a:xfrm>
        </p:spPr>
        <p:txBody>
          <a:bodyPr/>
          <a:lstStyle/>
          <a:p>
            <a:r>
              <a:rPr lang="en-US" smtClean="0">
                <a:ea typeface="Geneva" charset="0"/>
                <a:cs typeface="Geneva" charset="0"/>
              </a:rPr>
              <a:t>Personalized Healthcare</a:t>
            </a:r>
            <a:br>
              <a:rPr lang="en-US" smtClean="0">
                <a:ea typeface="Geneva" charset="0"/>
                <a:cs typeface="Geneva" charset="0"/>
              </a:rPr>
            </a:br>
            <a:r>
              <a:rPr lang="en-US" sz="2800" i="1" smtClean="0">
                <a:ea typeface="Geneva" charset="0"/>
                <a:cs typeface="Geneva" charset="0"/>
              </a:rPr>
              <a:t>Patients Are Stratified Based on Disease-Driving Mechanism</a:t>
            </a:r>
            <a:endParaRPr lang="en-US" i="1" smtClean="0">
              <a:ea typeface="Geneva" charset="0"/>
              <a:cs typeface="Geneva" charset="0"/>
            </a:endParaRPr>
          </a:p>
        </p:txBody>
      </p:sp>
      <p:sp>
        <p:nvSpPr>
          <p:cNvPr id="57348" name="Rectangle 3"/>
          <p:cNvSpPr>
            <a:spLocks noGrp="1"/>
          </p:cNvSpPr>
          <p:nvPr>
            <p:ph type="body" sz="half" idx="4294967295"/>
          </p:nvPr>
        </p:nvSpPr>
        <p:spPr>
          <a:xfrm>
            <a:off x="447675" y="5861050"/>
            <a:ext cx="8250238" cy="804863"/>
          </a:xfrm>
        </p:spPr>
        <p:txBody>
          <a:bodyPr/>
          <a:lstStyle/>
          <a:p>
            <a:pPr>
              <a:lnSpc>
                <a:spcPct val="80000"/>
              </a:lnSpc>
            </a:pPr>
            <a:r>
              <a:rPr lang="en-US" sz="2000" smtClean="0">
                <a:ea typeface="Geneva" charset="0"/>
                <a:cs typeface="Geneva" charset="0"/>
              </a:rPr>
              <a:t>Patients with the highest and lowest levels of Mechanism 3 signaling strength were selected for use in gene classifier generation</a:t>
            </a:r>
          </a:p>
          <a:p>
            <a:pPr lvl="1">
              <a:lnSpc>
                <a:spcPct val="80000"/>
              </a:lnSpc>
            </a:pPr>
            <a:r>
              <a:rPr lang="en-US" sz="1400" smtClean="0"/>
              <a:t>Training set GSE16879</a:t>
            </a:r>
          </a:p>
        </p:txBody>
      </p:sp>
      <p:sp>
        <p:nvSpPr>
          <p:cNvPr id="18437" name="Text Box 6"/>
          <p:cNvSpPr txBox="1">
            <a:spLocks noChangeArrowheads="1"/>
          </p:cNvSpPr>
          <p:nvPr/>
        </p:nvSpPr>
        <p:spPr bwMode="auto">
          <a:xfrm>
            <a:off x="3411538" y="5524500"/>
            <a:ext cx="2193925" cy="336550"/>
          </a:xfrm>
          <a:prstGeom prst="rect">
            <a:avLst/>
          </a:prstGeom>
          <a:noFill/>
          <a:ln w="38100" algn="ctr">
            <a:noFill/>
            <a:miter lim="800000"/>
            <a:headEnd/>
            <a:tailEnd/>
          </a:ln>
        </p:spPr>
        <p:txBody>
          <a:bodyPr>
            <a:spAutoFit/>
          </a:bodyPr>
          <a:lstStyle/>
          <a:p>
            <a:pPr defTabSz="914400">
              <a:spcBef>
                <a:spcPct val="50000"/>
              </a:spcBef>
              <a:defRPr/>
            </a:pPr>
            <a:r>
              <a:rPr lang="en-US" sz="1600" dirty="0">
                <a:latin typeface="+mn-lt"/>
                <a:ea typeface="Geneva" charset="-128"/>
                <a:cs typeface="Arial" pitchFamily="34" charset="0"/>
              </a:rPr>
              <a:t>Patients</a:t>
            </a:r>
          </a:p>
        </p:txBody>
      </p:sp>
      <p:sp>
        <p:nvSpPr>
          <p:cNvPr id="57350" name="Text Box 7"/>
          <p:cNvSpPr txBox="1">
            <a:spLocks noChangeArrowheads="1"/>
          </p:cNvSpPr>
          <p:nvPr/>
        </p:nvSpPr>
        <p:spPr bwMode="auto">
          <a:xfrm rot="-5400000">
            <a:off x="-891382" y="3212307"/>
            <a:ext cx="2709863" cy="400050"/>
          </a:xfrm>
          <a:prstGeom prst="rect">
            <a:avLst/>
          </a:prstGeom>
          <a:noFill/>
          <a:ln w="38100">
            <a:noFill/>
            <a:miter lim="800000"/>
            <a:headEnd/>
            <a:tailEnd/>
          </a:ln>
        </p:spPr>
        <p:txBody>
          <a:bodyPr>
            <a:spAutoFit/>
          </a:bodyPr>
          <a:lstStyle/>
          <a:p>
            <a:pPr defTabSz="914400">
              <a:spcBef>
                <a:spcPct val="50000"/>
              </a:spcBef>
            </a:pPr>
            <a:r>
              <a:rPr lang="en-US" sz="2000" b="1">
                <a:latin typeface="Calibri" charset="0"/>
                <a:cs typeface="Arial" charset="0"/>
              </a:rPr>
              <a:t>Mechanism 3  Strength</a:t>
            </a:r>
          </a:p>
        </p:txBody>
      </p:sp>
      <p:sp>
        <p:nvSpPr>
          <p:cNvPr id="18439" name="Line 14"/>
          <p:cNvSpPr>
            <a:spLocks noChangeShapeType="1"/>
          </p:cNvSpPr>
          <p:nvPr/>
        </p:nvSpPr>
        <p:spPr bwMode="auto">
          <a:xfrm flipV="1">
            <a:off x="2274888" y="1468438"/>
            <a:ext cx="0" cy="3575050"/>
          </a:xfrm>
          <a:prstGeom prst="line">
            <a:avLst/>
          </a:prstGeom>
          <a:noFill/>
          <a:ln w="28575">
            <a:solidFill>
              <a:schemeClr val="accent3">
                <a:lumMod val="75000"/>
              </a:schemeClr>
            </a:solidFill>
            <a:round/>
            <a:headEnd/>
            <a:tailEnd/>
          </a:ln>
        </p:spPr>
        <p:txBody>
          <a:bodyPr wrap="none" anchor="ctr"/>
          <a:lstStyle/>
          <a:p>
            <a:pPr>
              <a:defRPr/>
            </a:pPr>
            <a:endParaRPr lang="en-US">
              <a:latin typeface="Arial" pitchFamily="34" charset="0"/>
              <a:ea typeface="Geneva" charset="-128"/>
            </a:endParaRPr>
          </a:p>
        </p:txBody>
      </p:sp>
      <p:sp>
        <p:nvSpPr>
          <p:cNvPr id="18440" name="Line 15"/>
          <p:cNvSpPr>
            <a:spLocks noChangeShapeType="1"/>
          </p:cNvSpPr>
          <p:nvPr/>
        </p:nvSpPr>
        <p:spPr bwMode="auto">
          <a:xfrm flipV="1">
            <a:off x="4557713" y="1490663"/>
            <a:ext cx="0" cy="3575050"/>
          </a:xfrm>
          <a:prstGeom prst="line">
            <a:avLst/>
          </a:prstGeom>
          <a:noFill/>
          <a:ln w="28575">
            <a:solidFill>
              <a:schemeClr val="accent3">
                <a:lumMod val="75000"/>
              </a:schemeClr>
            </a:solidFill>
            <a:round/>
            <a:headEnd/>
            <a:tailEnd/>
          </a:ln>
        </p:spPr>
        <p:txBody>
          <a:bodyPr wrap="none" anchor="ctr"/>
          <a:lstStyle/>
          <a:p>
            <a:pPr>
              <a:defRPr/>
            </a:pPr>
            <a:endParaRPr lang="en-US">
              <a:latin typeface="Arial" pitchFamily="34" charset="0"/>
              <a:ea typeface="Geneva" charset="-128"/>
            </a:endParaRPr>
          </a:p>
        </p:txBody>
      </p:sp>
      <p:sp>
        <p:nvSpPr>
          <p:cNvPr id="57353" name="Text Box 16"/>
          <p:cNvSpPr txBox="1">
            <a:spLocks noChangeArrowheads="1"/>
          </p:cNvSpPr>
          <p:nvPr/>
        </p:nvSpPr>
        <p:spPr bwMode="auto">
          <a:xfrm>
            <a:off x="5513388" y="1490663"/>
            <a:ext cx="1054100" cy="366712"/>
          </a:xfrm>
          <a:prstGeom prst="rect">
            <a:avLst/>
          </a:prstGeom>
          <a:noFill/>
          <a:ln w="9525">
            <a:noFill/>
            <a:miter lim="800000"/>
            <a:headEnd/>
            <a:tailEnd/>
          </a:ln>
        </p:spPr>
        <p:txBody>
          <a:bodyPr>
            <a:spAutoFit/>
          </a:bodyPr>
          <a:lstStyle/>
          <a:p>
            <a:pPr>
              <a:spcBef>
                <a:spcPct val="50000"/>
              </a:spcBef>
            </a:pPr>
            <a:r>
              <a:rPr lang="en-US">
                <a:latin typeface="Calibri" charset="0"/>
              </a:rPr>
              <a:t>Top 10</a:t>
            </a:r>
          </a:p>
        </p:txBody>
      </p:sp>
      <p:sp>
        <p:nvSpPr>
          <p:cNvPr id="57354" name="Text Box 17"/>
          <p:cNvSpPr txBox="1">
            <a:spLocks noChangeArrowheads="1"/>
          </p:cNvSpPr>
          <p:nvPr/>
        </p:nvSpPr>
        <p:spPr bwMode="auto">
          <a:xfrm>
            <a:off x="1095375" y="1490663"/>
            <a:ext cx="1322388" cy="366712"/>
          </a:xfrm>
          <a:prstGeom prst="rect">
            <a:avLst/>
          </a:prstGeom>
          <a:noFill/>
          <a:ln w="9525">
            <a:noFill/>
            <a:miter lim="800000"/>
            <a:headEnd/>
            <a:tailEnd/>
          </a:ln>
        </p:spPr>
        <p:txBody>
          <a:bodyPr>
            <a:spAutoFit/>
          </a:bodyPr>
          <a:lstStyle/>
          <a:p>
            <a:pPr>
              <a:spcBef>
                <a:spcPct val="50000"/>
              </a:spcBef>
            </a:pPr>
            <a:r>
              <a:rPr lang="en-US">
                <a:latin typeface="Calibri" charset="0"/>
              </a:rPr>
              <a:t>Bottom 5</a:t>
            </a:r>
          </a:p>
        </p:txBody>
      </p:sp>
      <p:grpSp>
        <p:nvGrpSpPr>
          <p:cNvPr id="2" name="Group 8"/>
          <p:cNvGrpSpPr>
            <a:grpSpLocks/>
          </p:cNvGrpSpPr>
          <p:nvPr/>
        </p:nvGrpSpPr>
        <p:grpSpPr bwMode="auto">
          <a:xfrm>
            <a:off x="7364413" y="3179763"/>
            <a:ext cx="1966912" cy="1030287"/>
            <a:chOff x="966" y="689"/>
            <a:chExt cx="1731" cy="341"/>
          </a:xfrm>
        </p:grpSpPr>
        <p:sp>
          <p:nvSpPr>
            <p:cNvPr id="18445" name="Rectangle 9"/>
            <p:cNvSpPr>
              <a:spLocks noChangeArrowheads="1"/>
            </p:cNvSpPr>
            <p:nvPr/>
          </p:nvSpPr>
          <p:spPr bwMode="auto">
            <a:xfrm>
              <a:off x="966" y="702"/>
              <a:ext cx="122" cy="113"/>
            </a:xfrm>
            <a:prstGeom prst="rect">
              <a:avLst/>
            </a:prstGeom>
            <a:solidFill>
              <a:srgbClr val="33CC33"/>
            </a:solidFill>
            <a:ln w="12700">
              <a:solidFill>
                <a:schemeClr val="tx1"/>
              </a:solidFill>
              <a:miter lim="800000"/>
              <a:headEnd/>
              <a:tailEnd/>
            </a:ln>
          </p:spPr>
          <p:txBody>
            <a:bodyPr wrap="none" anchor="ctr"/>
            <a:lstStyle/>
            <a:p>
              <a:pPr>
                <a:defRPr/>
              </a:pPr>
              <a:endParaRPr lang="en-US">
                <a:latin typeface="+mn-lt"/>
                <a:ea typeface="Geneva" charset="-128"/>
              </a:endParaRPr>
            </a:p>
          </p:txBody>
        </p:sp>
        <p:sp>
          <p:nvSpPr>
            <p:cNvPr id="18446" name="Rectangle 10"/>
            <p:cNvSpPr>
              <a:spLocks noChangeArrowheads="1"/>
            </p:cNvSpPr>
            <p:nvPr/>
          </p:nvSpPr>
          <p:spPr bwMode="auto">
            <a:xfrm>
              <a:off x="973" y="842"/>
              <a:ext cx="122" cy="113"/>
            </a:xfrm>
            <a:prstGeom prst="rect">
              <a:avLst/>
            </a:prstGeom>
            <a:solidFill>
              <a:srgbClr val="FF9900"/>
            </a:solidFill>
            <a:ln w="12700">
              <a:solidFill>
                <a:schemeClr val="tx1"/>
              </a:solidFill>
              <a:miter lim="800000"/>
              <a:headEnd/>
              <a:tailEnd/>
            </a:ln>
          </p:spPr>
          <p:txBody>
            <a:bodyPr wrap="none" anchor="ctr"/>
            <a:lstStyle/>
            <a:p>
              <a:pPr>
                <a:defRPr/>
              </a:pPr>
              <a:endParaRPr lang="en-US">
                <a:latin typeface="+mn-lt"/>
                <a:ea typeface="Geneva" charset="-128"/>
              </a:endParaRPr>
            </a:p>
          </p:txBody>
        </p:sp>
        <p:sp>
          <p:nvSpPr>
            <p:cNvPr id="18447" name="Text Box 11"/>
            <p:cNvSpPr txBox="1">
              <a:spLocks noChangeArrowheads="1"/>
            </p:cNvSpPr>
            <p:nvPr/>
          </p:nvSpPr>
          <p:spPr bwMode="auto">
            <a:xfrm>
              <a:off x="1120" y="689"/>
              <a:ext cx="1468" cy="173"/>
            </a:xfrm>
            <a:prstGeom prst="rect">
              <a:avLst/>
            </a:prstGeom>
            <a:noFill/>
            <a:ln w="38100" algn="ctr">
              <a:noFill/>
              <a:miter lim="800000"/>
              <a:headEnd/>
              <a:tailEnd/>
            </a:ln>
          </p:spPr>
          <p:txBody>
            <a:bodyPr>
              <a:spAutoFit/>
            </a:bodyPr>
            <a:lstStyle/>
            <a:p>
              <a:pPr defTabSz="914400">
                <a:spcBef>
                  <a:spcPct val="50000"/>
                </a:spcBef>
                <a:defRPr/>
              </a:pPr>
              <a:r>
                <a:rPr lang="en-US" sz="1200" dirty="0" err="1">
                  <a:latin typeface="+mn-lt"/>
                  <a:ea typeface="Geneva" charset="-128"/>
                </a:rPr>
                <a:t>Infliximab</a:t>
              </a:r>
              <a:r>
                <a:rPr lang="en-US" sz="1200" dirty="0">
                  <a:latin typeface="+mn-lt"/>
                  <a:ea typeface="Geneva" charset="-128"/>
                </a:rPr>
                <a:t> Non-Responders</a:t>
              </a:r>
            </a:p>
          </p:txBody>
        </p:sp>
        <p:sp>
          <p:nvSpPr>
            <p:cNvPr id="18448" name="Text Box 12"/>
            <p:cNvSpPr txBox="1">
              <a:spLocks noChangeArrowheads="1"/>
            </p:cNvSpPr>
            <p:nvPr/>
          </p:nvSpPr>
          <p:spPr bwMode="auto">
            <a:xfrm>
              <a:off x="1117" y="857"/>
              <a:ext cx="1580" cy="173"/>
            </a:xfrm>
            <a:prstGeom prst="rect">
              <a:avLst/>
            </a:prstGeom>
            <a:noFill/>
            <a:ln w="38100" algn="ctr">
              <a:noFill/>
              <a:miter lim="800000"/>
              <a:headEnd/>
              <a:tailEnd/>
            </a:ln>
          </p:spPr>
          <p:txBody>
            <a:bodyPr>
              <a:spAutoFit/>
            </a:bodyPr>
            <a:lstStyle/>
            <a:p>
              <a:pPr defTabSz="914400">
                <a:spcBef>
                  <a:spcPct val="50000"/>
                </a:spcBef>
                <a:defRPr/>
              </a:pPr>
              <a:r>
                <a:rPr lang="en-US" sz="1200" dirty="0" err="1">
                  <a:latin typeface="+mn-lt"/>
                  <a:ea typeface="Geneva" charset="-128"/>
                </a:rPr>
                <a:t>Infliximab</a:t>
              </a:r>
              <a:r>
                <a:rPr lang="en-US" sz="1200" dirty="0">
                  <a:latin typeface="+mn-lt"/>
                  <a:ea typeface="Geneva" charset="-128"/>
                </a:rPr>
                <a:t> Responders</a:t>
              </a:r>
            </a:p>
          </p:txBody>
        </p:sp>
      </p:grpSp>
      <p:sp>
        <p:nvSpPr>
          <p:cNvPr id="18444" name="Text Box 13"/>
          <p:cNvSpPr txBox="1">
            <a:spLocks noChangeArrowheads="1"/>
          </p:cNvSpPr>
          <p:nvPr/>
        </p:nvSpPr>
        <p:spPr bwMode="auto">
          <a:xfrm>
            <a:off x="7299325" y="2828925"/>
            <a:ext cx="1966913" cy="274638"/>
          </a:xfrm>
          <a:prstGeom prst="rect">
            <a:avLst/>
          </a:prstGeom>
          <a:noFill/>
          <a:ln w="38100" algn="ctr">
            <a:noFill/>
            <a:miter lim="800000"/>
            <a:headEnd/>
            <a:tailEnd/>
          </a:ln>
        </p:spPr>
        <p:txBody>
          <a:bodyPr>
            <a:spAutoFit/>
          </a:bodyPr>
          <a:lstStyle/>
          <a:p>
            <a:pPr defTabSz="914400">
              <a:spcBef>
                <a:spcPct val="50000"/>
              </a:spcBef>
              <a:defRPr/>
            </a:pPr>
            <a:r>
              <a:rPr lang="en-US" sz="1200" b="1" dirty="0">
                <a:latin typeface="+mn-lt"/>
                <a:ea typeface="Geneva" charset="-128"/>
              </a:rPr>
              <a:t>Actual Response:</a:t>
            </a:r>
          </a:p>
        </p:txBody>
      </p:sp>
      <p:sp>
        <p:nvSpPr>
          <p:cNvPr id="57357" name="Slide Number Placeholder 122"/>
          <p:cNvSpPr txBox="1">
            <a:spLocks noGrp="1"/>
          </p:cNvSpPr>
          <p:nvPr/>
        </p:nvSpPr>
        <p:spPr bwMode="auto">
          <a:xfrm>
            <a:off x="8650288" y="6659563"/>
            <a:ext cx="396875" cy="214312"/>
          </a:xfrm>
          <a:prstGeom prst="rect">
            <a:avLst/>
          </a:prstGeom>
          <a:noFill/>
          <a:ln w="9525">
            <a:noFill/>
            <a:miter lim="800000"/>
            <a:headEnd/>
            <a:tailEnd/>
          </a:ln>
        </p:spPr>
        <p:txBody>
          <a:bodyPr anchor="ctr"/>
          <a:lstStyle/>
          <a:p>
            <a:pPr algn="r"/>
            <a:fld id="{5AFDF7AA-DF1B-41AF-A4FF-9F8F541FB9A3}" type="slidenum">
              <a:rPr lang="en-US" sz="900">
                <a:solidFill>
                  <a:schemeClr val="bg1"/>
                </a:solidFill>
                <a:latin typeface="Calibri" charset="0"/>
              </a:rPr>
              <a:pPr algn="r"/>
              <a:t>35</a:t>
            </a:fld>
            <a:endParaRPr lang="en-US" sz="900">
              <a:solidFill>
                <a:schemeClr val="bg1"/>
              </a:solidFill>
              <a:latin typeface="Calibri" charset="0"/>
            </a:endParaRPr>
          </a:p>
        </p:txBody>
      </p:sp>
      <p:sp>
        <p:nvSpPr>
          <p:cNvPr id="18" name="Slide Number Placeholder 17"/>
          <p:cNvSpPr>
            <a:spLocks noGrp="1"/>
          </p:cNvSpPr>
          <p:nvPr>
            <p:ph type="sldNum" sz="quarter" idx="4294967295"/>
          </p:nvPr>
        </p:nvSpPr>
        <p:spPr>
          <a:xfrm>
            <a:off x="8582025" y="6659563"/>
            <a:ext cx="396875" cy="214312"/>
          </a:xfrm>
          <a:prstGeom prst="rect">
            <a:avLst/>
          </a:prstGeom>
        </p:spPr>
        <p:txBody>
          <a:bodyPr/>
          <a:lstStyle/>
          <a:p>
            <a:fld id="{C843DF41-87D6-4885-BBD6-581BCC838111}"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Viz1"/>
          <p:cNvPicPr>
            <a:picLocks noChangeAspect="1" noChangeArrowheads="1"/>
          </p:cNvPicPr>
          <p:nvPr/>
        </p:nvPicPr>
        <p:blipFill>
          <a:blip r:embed="rId2"/>
          <a:srcRect l="3230" b="3004"/>
          <a:stretch>
            <a:fillRect/>
          </a:stretch>
        </p:blipFill>
        <p:spPr bwMode="auto">
          <a:xfrm>
            <a:off x="4862513" y="1100138"/>
            <a:ext cx="3748087" cy="2582862"/>
          </a:xfrm>
          <a:prstGeom prst="rect">
            <a:avLst/>
          </a:prstGeom>
          <a:noFill/>
          <a:ln w="9525">
            <a:noFill/>
            <a:miter lim="800000"/>
            <a:headEnd/>
            <a:tailEnd/>
          </a:ln>
        </p:spPr>
      </p:pic>
      <p:pic>
        <p:nvPicPr>
          <p:cNvPr id="64515" name="Picture 3" descr="Viz1"/>
          <p:cNvPicPr>
            <a:picLocks noChangeAspect="1" noChangeArrowheads="1"/>
          </p:cNvPicPr>
          <p:nvPr/>
        </p:nvPicPr>
        <p:blipFill>
          <a:blip r:embed="rId3"/>
          <a:srcRect l="3281" b="2931"/>
          <a:stretch>
            <a:fillRect/>
          </a:stretch>
        </p:blipFill>
        <p:spPr bwMode="auto">
          <a:xfrm>
            <a:off x="644525" y="1100138"/>
            <a:ext cx="3767138" cy="2598737"/>
          </a:xfrm>
          <a:prstGeom prst="rect">
            <a:avLst/>
          </a:prstGeom>
          <a:noFill/>
          <a:ln w="9525">
            <a:noFill/>
            <a:miter lim="800000"/>
            <a:headEnd/>
            <a:tailEnd/>
          </a:ln>
        </p:spPr>
      </p:pic>
      <p:pic>
        <p:nvPicPr>
          <p:cNvPr id="64516" name="Picture 3" descr="Viz1"/>
          <p:cNvPicPr>
            <a:picLocks noChangeAspect="1" noChangeArrowheads="1"/>
          </p:cNvPicPr>
          <p:nvPr/>
        </p:nvPicPr>
        <p:blipFill>
          <a:blip r:embed="rId4"/>
          <a:srcRect l="3001" b="3075"/>
          <a:stretch>
            <a:fillRect/>
          </a:stretch>
        </p:blipFill>
        <p:spPr bwMode="auto">
          <a:xfrm>
            <a:off x="677863" y="3975100"/>
            <a:ext cx="3697287" cy="2425700"/>
          </a:xfrm>
          <a:prstGeom prst="rect">
            <a:avLst/>
          </a:prstGeom>
          <a:noFill/>
          <a:ln w="9525">
            <a:noFill/>
            <a:miter lim="800000"/>
            <a:headEnd/>
            <a:tailEnd/>
          </a:ln>
        </p:spPr>
      </p:pic>
      <p:sp>
        <p:nvSpPr>
          <p:cNvPr id="64517" name="Text Box 6"/>
          <p:cNvSpPr txBox="1">
            <a:spLocks noChangeArrowheads="1"/>
          </p:cNvSpPr>
          <p:nvPr/>
        </p:nvSpPr>
        <p:spPr bwMode="auto">
          <a:xfrm>
            <a:off x="2214563" y="3571875"/>
            <a:ext cx="996950"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Mech 3</a:t>
            </a:r>
          </a:p>
        </p:txBody>
      </p:sp>
      <p:sp>
        <p:nvSpPr>
          <p:cNvPr id="64518" name="Rectangle 13"/>
          <p:cNvSpPr>
            <a:spLocks noGrp="1"/>
          </p:cNvSpPr>
          <p:nvPr>
            <p:ph type="title"/>
          </p:nvPr>
        </p:nvSpPr>
        <p:spPr>
          <a:xfrm>
            <a:off x="457200" y="183195"/>
            <a:ext cx="8229600" cy="963612"/>
          </a:xfrm>
        </p:spPr>
        <p:txBody>
          <a:bodyPr/>
          <a:lstStyle/>
          <a:p>
            <a:r>
              <a:rPr lang="en-US" dirty="0" smtClean="0">
                <a:ea typeface="Geneva" charset="0"/>
                <a:cs typeface="Geneva" charset="0"/>
              </a:rPr>
              <a:t>Mechanisms Work Together or Separately</a:t>
            </a:r>
          </a:p>
        </p:txBody>
      </p:sp>
      <p:sp>
        <p:nvSpPr>
          <p:cNvPr id="64519" name="Text Box 6"/>
          <p:cNvSpPr txBox="1">
            <a:spLocks noChangeArrowheads="1"/>
          </p:cNvSpPr>
          <p:nvPr/>
        </p:nvSpPr>
        <p:spPr bwMode="auto">
          <a:xfrm rot="-5400000">
            <a:off x="346869" y="2016919"/>
            <a:ext cx="557212"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IL6</a:t>
            </a:r>
          </a:p>
        </p:txBody>
      </p:sp>
      <p:sp>
        <p:nvSpPr>
          <p:cNvPr id="64520" name="Text Box 6"/>
          <p:cNvSpPr txBox="1">
            <a:spLocks noChangeArrowheads="1"/>
          </p:cNvSpPr>
          <p:nvPr/>
        </p:nvSpPr>
        <p:spPr bwMode="auto">
          <a:xfrm>
            <a:off x="2216150" y="6296025"/>
            <a:ext cx="996950"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Mech 3</a:t>
            </a:r>
          </a:p>
        </p:txBody>
      </p:sp>
      <p:sp>
        <p:nvSpPr>
          <p:cNvPr id="64521" name="Text Box 6"/>
          <p:cNvSpPr txBox="1">
            <a:spLocks noChangeArrowheads="1"/>
          </p:cNvSpPr>
          <p:nvPr/>
        </p:nvSpPr>
        <p:spPr bwMode="auto">
          <a:xfrm rot="-5400000">
            <a:off x="127000" y="4781550"/>
            <a:ext cx="996950"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Mech 1</a:t>
            </a:r>
          </a:p>
        </p:txBody>
      </p:sp>
      <p:sp>
        <p:nvSpPr>
          <p:cNvPr id="64522" name="Text Box 6"/>
          <p:cNvSpPr txBox="1">
            <a:spLocks noChangeArrowheads="1"/>
          </p:cNvSpPr>
          <p:nvPr/>
        </p:nvSpPr>
        <p:spPr bwMode="auto">
          <a:xfrm>
            <a:off x="6526213" y="3571875"/>
            <a:ext cx="996950"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Mech 1</a:t>
            </a:r>
          </a:p>
        </p:txBody>
      </p:sp>
      <p:sp>
        <p:nvSpPr>
          <p:cNvPr id="64523" name="Text Box 6"/>
          <p:cNvSpPr txBox="1">
            <a:spLocks noChangeArrowheads="1"/>
          </p:cNvSpPr>
          <p:nvPr/>
        </p:nvSpPr>
        <p:spPr bwMode="auto">
          <a:xfrm rot="-5400000">
            <a:off x="4329113" y="1730375"/>
            <a:ext cx="996950"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IL6</a:t>
            </a:r>
          </a:p>
        </p:txBody>
      </p:sp>
      <p:sp>
        <p:nvSpPr>
          <p:cNvPr id="64524" name="Text Box 6"/>
          <p:cNvSpPr txBox="1">
            <a:spLocks noChangeArrowheads="1"/>
          </p:cNvSpPr>
          <p:nvPr/>
        </p:nvSpPr>
        <p:spPr bwMode="auto">
          <a:xfrm>
            <a:off x="5529263" y="1400175"/>
            <a:ext cx="996950"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R</a:t>
            </a:r>
            <a:r>
              <a:rPr lang="en-US" sz="1600" baseline="30000">
                <a:latin typeface="Calibri" charset="0"/>
                <a:cs typeface="Arial" charset="0"/>
              </a:rPr>
              <a:t>2</a:t>
            </a:r>
            <a:r>
              <a:rPr lang="en-US" sz="1600">
                <a:latin typeface="Calibri" charset="0"/>
                <a:cs typeface="Arial" charset="0"/>
              </a:rPr>
              <a:t>=0.73</a:t>
            </a:r>
          </a:p>
        </p:txBody>
      </p:sp>
      <p:sp>
        <p:nvSpPr>
          <p:cNvPr id="64525" name="Text Box 6"/>
          <p:cNvSpPr txBox="1">
            <a:spLocks noChangeArrowheads="1"/>
          </p:cNvSpPr>
          <p:nvPr/>
        </p:nvSpPr>
        <p:spPr bwMode="auto">
          <a:xfrm>
            <a:off x="1106488" y="1401763"/>
            <a:ext cx="996950"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R</a:t>
            </a:r>
            <a:r>
              <a:rPr lang="en-US" sz="1600" baseline="30000">
                <a:latin typeface="Calibri" charset="0"/>
                <a:cs typeface="Arial" charset="0"/>
              </a:rPr>
              <a:t>2</a:t>
            </a:r>
            <a:r>
              <a:rPr lang="en-US" sz="1600">
                <a:latin typeface="Calibri" charset="0"/>
                <a:cs typeface="Arial" charset="0"/>
              </a:rPr>
              <a:t>=0.64</a:t>
            </a:r>
          </a:p>
        </p:txBody>
      </p:sp>
      <p:sp>
        <p:nvSpPr>
          <p:cNvPr id="64526" name="Text Box 6"/>
          <p:cNvSpPr txBox="1">
            <a:spLocks noChangeArrowheads="1"/>
          </p:cNvSpPr>
          <p:nvPr/>
        </p:nvSpPr>
        <p:spPr bwMode="auto">
          <a:xfrm>
            <a:off x="1136650" y="4286250"/>
            <a:ext cx="996950" cy="336550"/>
          </a:xfrm>
          <a:prstGeom prst="rect">
            <a:avLst/>
          </a:prstGeom>
          <a:noFill/>
          <a:ln w="38100">
            <a:noFill/>
            <a:miter lim="800000"/>
            <a:headEnd/>
            <a:tailEnd/>
          </a:ln>
        </p:spPr>
        <p:txBody>
          <a:bodyPr>
            <a:spAutoFit/>
          </a:bodyPr>
          <a:lstStyle/>
          <a:p>
            <a:pPr defTabSz="914400">
              <a:spcBef>
                <a:spcPct val="50000"/>
              </a:spcBef>
            </a:pPr>
            <a:r>
              <a:rPr lang="en-US" sz="1600">
                <a:latin typeface="Calibri" charset="0"/>
                <a:cs typeface="Arial" charset="0"/>
              </a:rPr>
              <a:t>R</a:t>
            </a:r>
            <a:r>
              <a:rPr lang="en-US" sz="1600" baseline="30000">
                <a:latin typeface="Calibri" charset="0"/>
                <a:cs typeface="Arial" charset="0"/>
              </a:rPr>
              <a:t>2</a:t>
            </a:r>
            <a:r>
              <a:rPr lang="en-US" sz="1600">
                <a:latin typeface="Calibri" charset="0"/>
                <a:cs typeface="Arial" charset="0"/>
              </a:rPr>
              <a:t>=0.79</a:t>
            </a:r>
          </a:p>
        </p:txBody>
      </p:sp>
      <p:sp>
        <p:nvSpPr>
          <p:cNvPr id="64527" name="Rectangle 3"/>
          <p:cNvSpPr>
            <a:spLocks/>
          </p:cNvSpPr>
          <p:nvPr/>
        </p:nvSpPr>
        <p:spPr bwMode="auto">
          <a:xfrm>
            <a:off x="4765675" y="4451350"/>
            <a:ext cx="3921125" cy="1560513"/>
          </a:xfrm>
          <a:prstGeom prst="rect">
            <a:avLst/>
          </a:prstGeom>
          <a:noFill/>
          <a:ln w="9525">
            <a:noFill/>
            <a:miter lim="800000"/>
            <a:headEnd/>
            <a:tailEnd/>
          </a:ln>
        </p:spPr>
        <p:txBody>
          <a:bodyPr/>
          <a:lstStyle/>
          <a:p>
            <a:pPr marL="342900" indent="-342900" eaLnBrk="0" hangingPunct="0">
              <a:lnSpc>
                <a:spcPct val="80000"/>
              </a:lnSpc>
              <a:spcBef>
                <a:spcPct val="20000"/>
              </a:spcBef>
              <a:buClr>
                <a:srgbClr val="382D73"/>
              </a:buClr>
              <a:buFont typeface="Arial" charset="0"/>
              <a:buChar char="•"/>
            </a:pPr>
            <a:r>
              <a:rPr lang="en-US" sz="2000">
                <a:solidFill>
                  <a:srgbClr val="382D73"/>
                </a:solidFill>
                <a:latin typeface="Calibri" charset="0"/>
              </a:rPr>
              <a:t>Mechanism 1 and 3 may overlap, but IL6 is an independent driver</a:t>
            </a:r>
            <a:endParaRPr lang="en-US" sz="1600">
              <a:solidFill>
                <a:srgbClr val="382D73"/>
              </a:solidFill>
              <a:latin typeface="Calibri" charset="0"/>
            </a:endParaRPr>
          </a:p>
        </p:txBody>
      </p:sp>
      <p:sp>
        <p:nvSpPr>
          <p:cNvPr id="16" name="Slide Number Placeholder 15"/>
          <p:cNvSpPr>
            <a:spLocks noGrp="1"/>
          </p:cNvSpPr>
          <p:nvPr>
            <p:ph type="sldNum" sz="quarter" idx="10"/>
          </p:nvPr>
        </p:nvSpPr>
        <p:spPr/>
        <p:txBody>
          <a:bodyPr/>
          <a:lstStyle/>
          <a:p>
            <a:fld id="{3266DA0F-FCE2-461E-AA36-B3EC6B3E6616}"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ea typeface="Geneva" charset="0"/>
                <a:cs typeface="Geneva" charset="0"/>
              </a:rPr>
              <a:t>Portfolio Design Based on Mechanisms</a:t>
            </a:r>
          </a:p>
        </p:txBody>
      </p:sp>
      <p:sp>
        <p:nvSpPr>
          <p:cNvPr id="66563" name="Slide Number Placeholder 2"/>
          <p:cNvSpPr>
            <a:spLocks noGrp="1"/>
          </p:cNvSpPr>
          <p:nvPr>
            <p:ph type="sldNum" sz="quarter" idx="10"/>
          </p:nvPr>
        </p:nvSpPr>
        <p:spPr bwMode="auto">
          <a:noFill/>
          <a:ln>
            <a:miter lim="800000"/>
            <a:headEnd/>
            <a:tailEnd/>
          </a:ln>
        </p:spPr>
        <p:txBody>
          <a:bodyPr/>
          <a:lstStyle/>
          <a:p>
            <a:fld id="{CA56DA0C-94E1-47B1-ADB5-B3FF5963EE54}" type="slidenum">
              <a:rPr lang="en-US"/>
              <a:pPr/>
              <a:t>37</a:t>
            </a:fld>
            <a:endParaRPr lang="en-US"/>
          </a:p>
        </p:txBody>
      </p:sp>
      <p:grpSp>
        <p:nvGrpSpPr>
          <p:cNvPr id="2" name="Group 161"/>
          <p:cNvGrpSpPr>
            <a:grpSpLocks/>
          </p:cNvGrpSpPr>
          <p:nvPr/>
        </p:nvGrpSpPr>
        <p:grpSpPr bwMode="auto">
          <a:xfrm>
            <a:off x="365125" y="2555875"/>
            <a:ext cx="8051800" cy="1941513"/>
            <a:chOff x="371199" y="4355077"/>
            <a:chExt cx="8050958" cy="1941221"/>
          </a:xfrm>
        </p:grpSpPr>
        <p:cxnSp>
          <p:nvCxnSpPr>
            <p:cNvPr id="5" name="Straight Arrow Connector 4"/>
            <p:cNvCxnSpPr>
              <a:cxnSpLocks noChangeShapeType="1"/>
            </p:cNvCxnSpPr>
            <p:nvPr/>
          </p:nvCxnSpPr>
          <p:spPr bwMode="auto">
            <a:xfrm>
              <a:off x="5730039" y="5024901"/>
              <a:ext cx="1234946" cy="146028"/>
            </a:xfrm>
            <a:prstGeom prst="straightConnector1">
              <a:avLst/>
            </a:prstGeom>
            <a:noFill/>
            <a:ln w="57150">
              <a:solidFill>
                <a:srgbClr val="77933C"/>
              </a:solidFill>
              <a:round/>
              <a:headEnd/>
              <a:tailEnd type="triangle"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a:off x="6976096" y="5732820"/>
              <a:ext cx="1439711" cy="3175"/>
            </a:xfrm>
            <a:prstGeom prst="straightConnector1">
              <a:avLst/>
            </a:prstGeom>
            <a:noFill/>
            <a:ln w="57150">
              <a:solidFill>
                <a:srgbClr val="4F6228"/>
              </a:solidFill>
              <a:round/>
              <a:headEnd/>
              <a:tailEnd type="triangle" w="med" len="med"/>
            </a:ln>
            <a:effectLst>
              <a:outerShdw blurRad="63500" dist="20000" dir="5400000" rotWithShape="0">
                <a:srgbClr val="000000">
                  <a:alpha val="37999"/>
                </a:srgbClr>
              </a:outerShdw>
            </a:effectLst>
          </p:spPr>
        </p:cxnSp>
        <p:cxnSp>
          <p:nvCxnSpPr>
            <p:cNvPr id="7" name="Straight Arrow Connector 6"/>
            <p:cNvCxnSpPr>
              <a:cxnSpLocks noChangeShapeType="1"/>
            </p:cNvCxnSpPr>
            <p:nvPr/>
          </p:nvCxnSpPr>
          <p:spPr bwMode="auto">
            <a:xfrm flipV="1">
              <a:off x="4641127" y="6050272"/>
              <a:ext cx="1106372" cy="3175"/>
            </a:xfrm>
            <a:prstGeom prst="straightConnector1">
              <a:avLst/>
            </a:prstGeom>
            <a:noFill/>
            <a:ln w="57150">
              <a:solidFill>
                <a:srgbClr val="C3D69B"/>
              </a:solidFill>
              <a:prstDash val="sysDot"/>
              <a:round/>
              <a:headEnd/>
              <a:tailEnd type="triangle" w="med" len="med"/>
            </a:ln>
            <a:effectLst>
              <a:outerShdw blurRad="63500" dist="20000" dir="5400000" rotWithShape="0">
                <a:srgbClr val="000000">
                  <a:alpha val="37999"/>
                </a:srgbClr>
              </a:outerShdw>
            </a:effectLst>
          </p:spPr>
        </p:cxnSp>
        <p:cxnSp>
          <p:nvCxnSpPr>
            <p:cNvPr id="8" name="Straight Arrow Connector 7"/>
            <p:cNvCxnSpPr>
              <a:cxnSpLocks noChangeShapeType="1"/>
            </p:cNvCxnSpPr>
            <p:nvPr/>
          </p:nvCxnSpPr>
          <p:spPr bwMode="auto">
            <a:xfrm>
              <a:off x="5747500" y="6050272"/>
              <a:ext cx="1233358" cy="1588"/>
            </a:xfrm>
            <a:prstGeom prst="straightConnector1">
              <a:avLst/>
            </a:prstGeom>
            <a:noFill/>
            <a:ln w="57150">
              <a:solidFill>
                <a:srgbClr val="77933C"/>
              </a:solidFill>
              <a:round/>
              <a:headEnd/>
              <a:tailEnd type="triangle" w="med" len="med"/>
            </a:ln>
            <a:effectLst>
              <a:outerShdw blurRad="63500" dist="20000" dir="5400000" rotWithShape="0">
                <a:srgbClr val="000000">
                  <a:alpha val="37999"/>
                </a:srgbClr>
              </a:outerShdw>
            </a:effectLst>
          </p:spPr>
        </p:cxnSp>
        <p:cxnSp>
          <p:nvCxnSpPr>
            <p:cNvPr id="9" name="Straight Arrow Connector 8"/>
            <p:cNvCxnSpPr>
              <a:cxnSpLocks noChangeShapeType="1"/>
            </p:cNvCxnSpPr>
            <p:nvPr/>
          </p:nvCxnSpPr>
          <p:spPr bwMode="auto">
            <a:xfrm>
              <a:off x="6980858" y="6050272"/>
              <a:ext cx="1441299" cy="3175"/>
            </a:xfrm>
            <a:prstGeom prst="straightConnector1">
              <a:avLst/>
            </a:prstGeom>
            <a:noFill/>
            <a:ln w="57150">
              <a:solidFill>
                <a:srgbClr val="4F6228"/>
              </a:solidFill>
              <a:round/>
              <a:headEnd/>
              <a:tailEnd type="triangle"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a:off x="4641127" y="5037599"/>
              <a:ext cx="1088911" cy="1588"/>
            </a:xfrm>
            <a:prstGeom prst="straightConnector1">
              <a:avLst/>
            </a:prstGeom>
            <a:noFill/>
            <a:ln w="57150">
              <a:solidFill>
                <a:srgbClr val="C3D69B"/>
              </a:solidFill>
              <a:round/>
              <a:headEnd/>
              <a:tailEnd type="triangle" w="med" len="med"/>
            </a:ln>
            <a:effectLst>
              <a:outerShdw blurRad="63500" dist="20000" dir="5400000" rotWithShape="0">
                <a:srgbClr val="000000">
                  <a:alpha val="37999"/>
                </a:srgbClr>
              </a:outerShdw>
            </a:effectLst>
          </p:spPr>
        </p:cxnSp>
        <p:cxnSp>
          <p:nvCxnSpPr>
            <p:cNvPr id="11" name="Straight Arrow Connector 10"/>
            <p:cNvCxnSpPr>
              <a:cxnSpLocks noChangeShapeType="1"/>
            </p:cNvCxnSpPr>
            <p:nvPr/>
          </p:nvCxnSpPr>
          <p:spPr bwMode="auto">
            <a:xfrm>
              <a:off x="4649065" y="5762978"/>
              <a:ext cx="1080974" cy="1587"/>
            </a:xfrm>
            <a:prstGeom prst="straightConnector1">
              <a:avLst/>
            </a:prstGeom>
            <a:noFill/>
            <a:ln w="57150">
              <a:solidFill>
                <a:srgbClr val="C3D69B"/>
              </a:solidFill>
              <a:round/>
              <a:headEnd/>
              <a:tailEnd type="triangle"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a:off x="5747500" y="5734408"/>
              <a:ext cx="1233358" cy="1587"/>
            </a:xfrm>
            <a:prstGeom prst="straightConnector1">
              <a:avLst/>
            </a:prstGeom>
            <a:noFill/>
            <a:ln w="57150">
              <a:solidFill>
                <a:srgbClr val="77933C"/>
              </a:solidFill>
              <a:round/>
              <a:headEnd/>
              <a:tailEnd type="triangle" w="med" len="me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a:off x="4641127" y="5386797"/>
              <a:ext cx="1088911" cy="1588"/>
            </a:xfrm>
            <a:prstGeom prst="straightConnector1">
              <a:avLst/>
            </a:prstGeom>
            <a:noFill/>
            <a:ln w="57150">
              <a:solidFill>
                <a:srgbClr val="C3D69B"/>
              </a:solidFill>
              <a:round/>
              <a:headEnd/>
              <a:tailEnd type="triangle" w="med" len="med"/>
            </a:ln>
            <a:effectLst>
              <a:outerShdw blurRad="63500" dist="20000" dir="5400000" rotWithShape="0">
                <a:srgbClr val="000000">
                  <a:alpha val="37999"/>
                </a:srgbClr>
              </a:outerShdw>
            </a:effectLst>
          </p:spPr>
        </p:cxnSp>
        <p:cxnSp>
          <p:nvCxnSpPr>
            <p:cNvPr id="14" name="Straight Arrow Connector 13"/>
            <p:cNvCxnSpPr>
              <a:cxnSpLocks noChangeShapeType="1"/>
            </p:cNvCxnSpPr>
            <p:nvPr/>
          </p:nvCxnSpPr>
          <p:spPr bwMode="auto">
            <a:xfrm>
              <a:off x="1020419" y="5005854"/>
              <a:ext cx="1041291" cy="1588"/>
            </a:xfrm>
            <a:prstGeom prst="straightConnector1">
              <a:avLst/>
            </a:prstGeom>
            <a:noFill/>
            <a:ln w="57150">
              <a:solidFill>
                <a:srgbClr val="D9D9D9"/>
              </a:solidFill>
              <a:round/>
              <a:headEnd/>
              <a:tailEnd type="triangle" w="med" len="med"/>
            </a:ln>
            <a:effectLst>
              <a:outerShdw blurRad="63500" dist="20000" dir="5400000" rotWithShape="0">
                <a:srgbClr val="000000">
                  <a:alpha val="37999"/>
                </a:srgbClr>
              </a:outerShdw>
            </a:effectLst>
          </p:spPr>
        </p:cxnSp>
        <p:sp>
          <p:nvSpPr>
            <p:cNvPr id="15" name="TextBox 14"/>
            <p:cNvSpPr txBox="1"/>
            <p:nvPr/>
          </p:nvSpPr>
          <p:spPr>
            <a:xfrm>
              <a:off x="685491" y="4797923"/>
              <a:ext cx="301593" cy="368245"/>
            </a:xfrm>
            <a:prstGeom prst="rect">
              <a:avLst/>
            </a:prstGeom>
            <a:noFill/>
          </p:spPr>
          <p:txBody>
            <a:bodyPr wrap="none">
              <a:spAutoFit/>
            </a:bodyPr>
            <a:lstStyle/>
            <a:p>
              <a:pPr>
                <a:defRPr/>
              </a:pPr>
              <a:r>
                <a:rPr lang="en-US" dirty="0">
                  <a:latin typeface="+mn-lt"/>
                </a:rPr>
                <a:t>1</a:t>
              </a:r>
            </a:p>
          </p:txBody>
        </p:sp>
        <p:sp>
          <p:nvSpPr>
            <p:cNvPr id="16" name="TextBox 15"/>
            <p:cNvSpPr txBox="1"/>
            <p:nvPr/>
          </p:nvSpPr>
          <p:spPr>
            <a:xfrm>
              <a:off x="685491" y="5215373"/>
              <a:ext cx="301593" cy="368245"/>
            </a:xfrm>
            <a:prstGeom prst="rect">
              <a:avLst/>
            </a:prstGeom>
            <a:noFill/>
          </p:spPr>
          <p:txBody>
            <a:bodyPr wrap="none">
              <a:spAutoFit/>
            </a:bodyPr>
            <a:lstStyle/>
            <a:p>
              <a:pPr>
                <a:defRPr/>
              </a:pPr>
              <a:r>
                <a:rPr lang="en-US" dirty="0">
                  <a:latin typeface="+mn-lt"/>
                </a:rPr>
                <a:t>2</a:t>
              </a:r>
            </a:p>
          </p:txBody>
        </p:sp>
        <p:sp>
          <p:nvSpPr>
            <p:cNvPr id="17" name="TextBox 16"/>
            <p:cNvSpPr txBox="1"/>
            <p:nvPr/>
          </p:nvSpPr>
          <p:spPr>
            <a:xfrm>
              <a:off x="685491" y="5862975"/>
              <a:ext cx="301593" cy="369832"/>
            </a:xfrm>
            <a:prstGeom prst="rect">
              <a:avLst/>
            </a:prstGeom>
            <a:noFill/>
          </p:spPr>
          <p:txBody>
            <a:bodyPr wrap="none">
              <a:spAutoFit/>
            </a:bodyPr>
            <a:lstStyle/>
            <a:p>
              <a:pPr>
                <a:defRPr/>
              </a:pPr>
              <a:r>
                <a:rPr lang="en-US" dirty="0">
                  <a:latin typeface="+mn-lt"/>
                </a:rPr>
                <a:t>3</a:t>
              </a:r>
            </a:p>
          </p:txBody>
        </p:sp>
        <p:sp>
          <p:nvSpPr>
            <p:cNvPr id="18" name="TextBox 17"/>
            <p:cNvSpPr txBox="1"/>
            <p:nvPr/>
          </p:nvSpPr>
          <p:spPr>
            <a:xfrm>
              <a:off x="1871230" y="4715386"/>
              <a:ext cx="409532" cy="585699"/>
            </a:xfrm>
            <a:prstGeom prst="rect">
              <a:avLst/>
            </a:prstGeom>
            <a:noFill/>
            <a:ln w="57150">
              <a:noFill/>
            </a:ln>
          </p:spPr>
          <p:txBody>
            <a:bodyPr wrap="none">
              <a:spAutoFit/>
            </a:bodyPr>
            <a:lstStyle/>
            <a:p>
              <a:pPr>
                <a:defRPr/>
              </a:pPr>
              <a:r>
                <a:rPr lang="en-US" sz="3200" b="1" dirty="0">
                  <a:solidFill>
                    <a:srgbClr val="C00000"/>
                  </a:solidFill>
                  <a:latin typeface="+mn-lt"/>
                </a:rPr>
                <a:t>X</a:t>
              </a:r>
            </a:p>
          </p:txBody>
        </p:sp>
        <p:sp>
          <p:nvSpPr>
            <p:cNvPr id="19" name="TextBox 18"/>
            <p:cNvSpPr txBox="1"/>
            <p:nvPr/>
          </p:nvSpPr>
          <p:spPr>
            <a:xfrm>
              <a:off x="5558606" y="5124899"/>
              <a:ext cx="409532" cy="585699"/>
            </a:xfrm>
            <a:prstGeom prst="rect">
              <a:avLst/>
            </a:prstGeom>
            <a:noFill/>
            <a:ln w="57150">
              <a:noFill/>
            </a:ln>
          </p:spPr>
          <p:txBody>
            <a:bodyPr wrap="none">
              <a:spAutoFit/>
            </a:bodyPr>
            <a:lstStyle/>
            <a:p>
              <a:pPr>
                <a:defRPr/>
              </a:pPr>
              <a:r>
                <a:rPr lang="en-US" sz="3200" b="1" dirty="0">
                  <a:solidFill>
                    <a:srgbClr val="C00000"/>
                  </a:solidFill>
                  <a:latin typeface="+mn-lt"/>
                </a:rPr>
                <a:t>X</a:t>
              </a:r>
            </a:p>
          </p:txBody>
        </p:sp>
        <p:cxnSp>
          <p:nvCxnSpPr>
            <p:cNvPr id="20" name="Straight Arrow Connector 19"/>
            <p:cNvCxnSpPr>
              <a:cxnSpLocks noChangeShapeType="1"/>
            </p:cNvCxnSpPr>
            <p:nvPr/>
          </p:nvCxnSpPr>
          <p:spPr bwMode="auto">
            <a:xfrm flipV="1">
              <a:off x="5730039" y="4821732"/>
              <a:ext cx="1234946" cy="203169"/>
            </a:xfrm>
            <a:prstGeom prst="straightConnector1">
              <a:avLst/>
            </a:prstGeom>
            <a:noFill/>
            <a:ln w="57150">
              <a:solidFill>
                <a:srgbClr val="77933C"/>
              </a:solidFill>
              <a:round/>
              <a:headEnd/>
              <a:tailEnd type="triangle" w="med" len="med"/>
            </a:ln>
            <a:effectLst>
              <a:outerShdw blurRad="63500" dist="20000" dir="5400000" rotWithShape="0">
                <a:srgbClr val="000000">
                  <a:alpha val="37999"/>
                </a:srgbClr>
              </a:outerShdw>
            </a:effectLst>
          </p:spPr>
        </p:cxnSp>
        <p:cxnSp>
          <p:nvCxnSpPr>
            <p:cNvPr id="21" name="Straight Arrow Connector 20"/>
            <p:cNvCxnSpPr>
              <a:cxnSpLocks noChangeShapeType="1"/>
              <a:stCxn id="17" idx="3"/>
            </p:cNvCxnSpPr>
            <p:nvPr/>
          </p:nvCxnSpPr>
          <p:spPr bwMode="auto">
            <a:xfrm>
              <a:off x="987085" y="6047097"/>
              <a:ext cx="3677853" cy="11111"/>
            </a:xfrm>
            <a:prstGeom prst="straightConnector1">
              <a:avLst/>
            </a:prstGeom>
            <a:noFill/>
            <a:ln w="57150">
              <a:solidFill>
                <a:srgbClr val="D9D9D9"/>
              </a:solidFill>
              <a:prstDash val="sysDot"/>
              <a:round/>
              <a:headEnd/>
              <a:tailEnd type="triangle" w="med" len="med"/>
            </a:ln>
            <a:effectLst>
              <a:outerShdw blurRad="63500" dist="20000" dir="5400000" rotWithShape="0">
                <a:srgbClr val="000000">
                  <a:alpha val="37999"/>
                </a:srgbClr>
              </a:outerShdw>
            </a:effectLst>
          </p:spPr>
        </p:cxnSp>
        <p:grpSp>
          <p:nvGrpSpPr>
            <p:cNvPr id="3" name="Group 175"/>
            <p:cNvGrpSpPr>
              <a:grpSpLocks/>
            </p:cNvGrpSpPr>
            <p:nvPr/>
          </p:nvGrpSpPr>
          <p:grpSpPr bwMode="auto">
            <a:xfrm>
              <a:off x="5007843" y="5252076"/>
              <a:ext cx="317589" cy="302499"/>
              <a:chOff x="6122787" y="5504958"/>
              <a:chExt cx="390867" cy="432664"/>
            </a:xfrm>
          </p:grpSpPr>
          <p:sp>
            <p:nvSpPr>
              <p:cNvPr id="66615" name="Freeform 27"/>
              <p:cNvSpPr>
                <a:spLocks/>
              </p:cNvSpPr>
              <p:nvPr/>
            </p:nvSpPr>
            <p:spPr bwMode="auto">
              <a:xfrm>
                <a:off x="6387392" y="5504958"/>
                <a:ext cx="126262" cy="432664"/>
              </a:xfrm>
              <a:custGeom>
                <a:avLst/>
                <a:gdLst>
                  <a:gd name="T0" fmla="*/ 2147483647 w 484"/>
                  <a:gd name="T1" fmla="*/ 2147483647 h 1419"/>
                  <a:gd name="T2" fmla="*/ 2147483647 w 484"/>
                  <a:gd name="T3" fmla="*/ 2147483647 h 1419"/>
                  <a:gd name="T4" fmla="*/ 2147483647 w 484"/>
                  <a:gd name="T5" fmla="*/ 2147483647 h 1419"/>
                  <a:gd name="T6" fmla="*/ 2147483647 w 484"/>
                  <a:gd name="T7" fmla="*/ 2147483647 h 1419"/>
                  <a:gd name="T8" fmla="*/ 2147483647 w 484"/>
                  <a:gd name="T9" fmla="*/ 2147483647 h 1419"/>
                  <a:gd name="T10" fmla="*/ 2147483647 w 484"/>
                  <a:gd name="T11" fmla="*/ 2147483647 h 1419"/>
                  <a:gd name="T12" fmla="*/ 2147483647 w 484"/>
                  <a:gd name="T13" fmla="*/ 0 h 1419"/>
                  <a:gd name="T14" fmla="*/ 2147483647 w 484"/>
                  <a:gd name="T15" fmla="*/ 2147483647 h 1419"/>
                  <a:gd name="T16" fmla="*/ 2147483647 w 484"/>
                  <a:gd name="T17" fmla="*/ 2147483647 h 1419"/>
                  <a:gd name="T18" fmla="*/ 2147483647 w 484"/>
                  <a:gd name="T19" fmla="*/ 2147483647 h 1419"/>
                  <a:gd name="T20" fmla="*/ 2147483647 w 484"/>
                  <a:gd name="T21" fmla="*/ 2147483647 h 1419"/>
                  <a:gd name="T22" fmla="*/ 2147483647 w 484"/>
                  <a:gd name="T23" fmla="*/ 2147483647 h 1419"/>
                  <a:gd name="T24" fmla="*/ 2147483647 w 484"/>
                  <a:gd name="T25" fmla="*/ 2147483647 h 1419"/>
                  <a:gd name="T26" fmla="*/ 2147483647 w 484"/>
                  <a:gd name="T27" fmla="*/ 2147483647 h 1419"/>
                  <a:gd name="T28" fmla="*/ 2147483647 w 484"/>
                  <a:gd name="T29" fmla="*/ 2147483647 h 1419"/>
                  <a:gd name="T30" fmla="*/ 2147483647 w 484"/>
                  <a:gd name="T31" fmla="*/ 2147483647 h 1419"/>
                  <a:gd name="T32" fmla="*/ 2147483647 w 484"/>
                  <a:gd name="T33" fmla="*/ 2147483647 h 1419"/>
                  <a:gd name="T34" fmla="*/ 2147483647 w 484"/>
                  <a:gd name="T35" fmla="*/ 2147483647 h 1419"/>
                  <a:gd name="T36" fmla="*/ 2147483647 w 484"/>
                  <a:gd name="T37" fmla="*/ 2147483647 h 1419"/>
                  <a:gd name="T38" fmla="*/ 2147483647 w 484"/>
                  <a:gd name="T39" fmla="*/ 2147483647 h 1419"/>
                  <a:gd name="T40" fmla="*/ 2147483647 w 484"/>
                  <a:gd name="T41" fmla="*/ 2147483647 h 1419"/>
                  <a:gd name="T42" fmla="*/ 2147483647 w 484"/>
                  <a:gd name="T43" fmla="*/ 2147483647 h 1419"/>
                  <a:gd name="T44" fmla="*/ 2147483647 w 484"/>
                  <a:gd name="T45" fmla="*/ 2147483647 h 1419"/>
                  <a:gd name="T46" fmla="*/ 2147483647 w 484"/>
                  <a:gd name="T47" fmla="*/ 2147483647 h 1419"/>
                  <a:gd name="T48" fmla="*/ 2147483647 w 484"/>
                  <a:gd name="T49" fmla="*/ 2147483647 h 1419"/>
                  <a:gd name="T50" fmla="*/ 2147483647 w 484"/>
                  <a:gd name="T51" fmla="*/ 2147483647 h 1419"/>
                  <a:gd name="T52" fmla="*/ 2147483647 w 484"/>
                  <a:gd name="T53" fmla="*/ 2147483647 h 1419"/>
                  <a:gd name="T54" fmla="*/ 2147483647 w 484"/>
                  <a:gd name="T55" fmla="*/ 2147483647 h 1419"/>
                  <a:gd name="T56" fmla="*/ 2147483647 w 484"/>
                  <a:gd name="T57" fmla="*/ 2147483647 h 1419"/>
                  <a:gd name="T58" fmla="*/ 2147483647 w 484"/>
                  <a:gd name="T59" fmla="*/ 2147483647 h 1419"/>
                  <a:gd name="T60" fmla="*/ 2147483647 w 484"/>
                  <a:gd name="T61" fmla="*/ 2147483647 h 1419"/>
                  <a:gd name="T62" fmla="*/ 2147483647 w 484"/>
                  <a:gd name="T63" fmla="*/ 2147483647 h 1419"/>
                  <a:gd name="T64" fmla="*/ 2147483647 w 484"/>
                  <a:gd name="T65" fmla="*/ 2147483647 h 1419"/>
                  <a:gd name="T66" fmla="*/ 2147483647 w 484"/>
                  <a:gd name="T67" fmla="*/ 2147483647 h 1419"/>
                  <a:gd name="T68" fmla="*/ 2147483647 w 484"/>
                  <a:gd name="T69" fmla="*/ 2147483647 h 1419"/>
                  <a:gd name="T70" fmla="*/ 2147483647 w 484"/>
                  <a:gd name="T71" fmla="*/ 2147483647 h 1419"/>
                  <a:gd name="T72" fmla="*/ 2147483647 w 484"/>
                  <a:gd name="T73" fmla="*/ 2147483647 h 1419"/>
                  <a:gd name="T74" fmla="*/ 2147483647 w 484"/>
                  <a:gd name="T75" fmla="*/ 2147483647 h 1419"/>
                  <a:gd name="T76" fmla="*/ 2147483647 w 484"/>
                  <a:gd name="T77" fmla="*/ 2147483647 h 1419"/>
                  <a:gd name="T78" fmla="*/ 2147483647 w 484"/>
                  <a:gd name="T79" fmla="*/ 2147483647 h 1419"/>
                  <a:gd name="T80" fmla="*/ 2147483647 w 484"/>
                  <a:gd name="T81" fmla="*/ 2147483647 h 1419"/>
                  <a:gd name="T82" fmla="*/ 2147483647 w 484"/>
                  <a:gd name="T83" fmla="*/ 2147483647 h 1419"/>
                  <a:gd name="T84" fmla="*/ 0 w 484"/>
                  <a:gd name="T85" fmla="*/ 2147483647 h 1419"/>
                  <a:gd name="T86" fmla="*/ 2147483647 w 484"/>
                  <a:gd name="T87" fmla="*/ 2147483647 h 1419"/>
                  <a:gd name="T88" fmla="*/ 2147483647 w 484"/>
                  <a:gd name="T89" fmla="*/ 2147483647 h 1419"/>
                  <a:gd name="T90" fmla="*/ 2147483647 w 484"/>
                  <a:gd name="T91" fmla="*/ 2147483647 h 1419"/>
                  <a:gd name="T92" fmla="*/ 2147483647 w 484"/>
                  <a:gd name="T93" fmla="*/ 2147483647 h 1419"/>
                  <a:gd name="T94" fmla="*/ 2147483647 w 484"/>
                  <a:gd name="T95" fmla="*/ 2147483647 h 1419"/>
                  <a:gd name="T96" fmla="*/ 2147483647 w 484"/>
                  <a:gd name="T97" fmla="*/ 2147483647 h 1419"/>
                  <a:gd name="T98" fmla="*/ 2147483647 w 484"/>
                  <a:gd name="T99" fmla="*/ 2147483647 h 1419"/>
                  <a:gd name="T100" fmla="*/ 2147483647 w 484"/>
                  <a:gd name="T101" fmla="*/ 2147483647 h 1419"/>
                  <a:gd name="T102" fmla="*/ 2147483647 w 484"/>
                  <a:gd name="T103" fmla="*/ 2147483647 h 1419"/>
                  <a:gd name="T104" fmla="*/ 2147483647 w 484"/>
                  <a:gd name="T105" fmla="*/ 2147483647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rgbClr val="3DA591"/>
              </a:solidFill>
              <a:ln w="9525">
                <a:noFill/>
                <a:round/>
                <a:headEnd/>
                <a:tailEnd/>
              </a:ln>
            </p:spPr>
            <p:txBody>
              <a:bodyPr/>
              <a:lstStyle/>
              <a:p>
                <a:endParaRPr lang="en-US"/>
              </a:p>
            </p:txBody>
          </p:sp>
          <p:sp>
            <p:nvSpPr>
              <p:cNvPr id="66616" name="Freeform 22"/>
              <p:cNvSpPr>
                <a:spLocks/>
              </p:cNvSpPr>
              <p:nvPr/>
            </p:nvSpPr>
            <p:spPr bwMode="auto">
              <a:xfrm>
                <a:off x="6122787" y="5504958"/>
                <a:ext cx="126262" cy="432664"/>
              </a:xfrm>
              <a:custGeom>
                <a:avLst/>
                <a:gdLst>
                  <a:gd name="T0" fmla="*/ 2147483647 w 404"/>
                  <a:gd name="T1" fmla="*/ 2147483647 h 1206"/>
                  <a:gd name="T2" fmla="*/ 2147483647 w 404"/>
                  <a:gd name="T3" fmla="*/ 2147483647 h 1206"/>
                  <a:gd name="T4" fmla="*/ 2147483647 w 404"/>
                  <a:gd name="T5" fmla="*/ 2147483647 h 1206"/>
                  <a:gd name="T6" fmla="*/ 2147483647 w 404"/>
                  <a:gd name="T7" fmla="*/ 2147483647 h 1206"/>
                  <a:gd name="T8" fmla="*/ 2147483647 w 404"/>
                  <a:gd name="T9" fmla="*/ 2147483647 h 1206"/>
                  <a:gd name="T10" fmla="*/ 2147483647 w 404"/>
                  <a:gd name="T11" fmla="*/ 2147483647 h 1206"/>
                  <a:gd name="T12" fmla="*/ 2147483647 w 404"/>
                  <a:gd name="T13" fmla="*/ 2147483647 h 1206"/>
                  <a:gd name="T14" fmla="*/ 2147483647 w 404"/>
                  <a:gd name="T15" fmla="*/ 2147483647 h 1206"/>
                  <a:gd name="T16" fmla="*/ 2147483647 w 404"/>
                  <a:gd name="T17" fmla="*/ 2147483647 h 1206"/>
                  <a:gd name="T18" fmla="*/ 2147483647 w 404"/>
                  <a:gd name="T19" fmla="*/ 2147483647 h 1206"/>
                  <a:gd name="T20" fmla="*/ 2147483647 w 404"/>
                  <a:gd name="T21" fmla="*/ 2147483647 h 1206"/>
                  <a:gd name="T22" fmla="*/ 2147483647 w 404"/>
                  <a:gd name="T23" fmla="*/ 2147483647 h 1206"/>
                  <a:gd name="T24" fmla="*/ 2147483647 w 404"/>
                  <a:gd name="T25" fmla="*/ 2147483647 h 1206"/>
                  <a:gd name="T26" fmla="*/ 2147483647 w 404"/>
                  <a:gd name="T27" fmla="*/ 2147483647 h 1206"/>
                  <a:gd name="T28" fmla="*/ 2147483647 w 404"/>
                  <a:gd name="T29" fmla="*/ 2147483647 h 1206"/>
                  <a:gd name="T30" fmla="*/ 2147483647 w 404"/>
                  <a:gd name="T31" fmla="*/ 2147483647 h 1206"/>
                  <a:gd name="T32" fmla="*/ 2147483647 w 404"/>
                  <a:gd name="T33" fmla="*/ 2147483647 h 1206"/>
                  <a:gd name="T34" fmla="*/ 2147483647 w 404"/>
                  <a:gd name="T35" fmla="*/ 2147483647 h 1206"/>
                  <a:gd name="T36" fmla="*/ 2147483647 w 404"/>
                  <a:gd name="T37" fmla="*/ 2147483647 h 1206"/>
                  <a:gd name="T38" fmla="*/ 2147483647 w 404"/>
                  <a:gd name="T39" fmla="*/ 2147483647 h 1206"/>
                  <a:gd name="T40" fmla="*/ 2147483647 w 404"/>
                  <a:gd name="T41" fmla="*/ 2147483647 h 1206"/>
                  <a:gd name="T42" fmla="*/ 2147483647 w 404"/>
                  <a:gd name="T43" fmla="*/ 2147483647 h 1206"/>
                  <a:gd name="T44" fmla="*/ 2147483647 w 404"/>
                  <a:gd name="T45" fmla="*/ 2147483647 h 1206"/>
                  <a:gd name="T46" fmla="*/ 2147483647 w 404"/>
                  <a:gd name="T47" fmla="*/ 2147483647 h 1206"/>
                  <a:gd name="T48" fmla="*/ 2147483647 w 404"/>
                  <a:gd name="T49" fmla="*/ 2147483647 h 1206"/>
                  <a:gd name="T50" fmla="*/ 2147483647 w 404"/>
                  <a:gd name="T51" fmla="*/ 2147483647 h 1206"/>
                  <a:gd name="T52" fmla="*/ 2147483647 w 404"/>
                  <a:gd name="T53" fmla="*/ 2147483647 h 1206"/>
                  <a:gd name="T54" fmla="*/ 2147483647 w 404"/>
                  <a:gd name="T55" fmla="*/ 2147483647 h 1206"/>
                  <a:gd name="T56" fmla="*/ 2147483647 w 404"/>
                  <a:gd name="T57" fmla="*/ 2147483647 h 1206"/>
                  <a:gd name="T58" fmla="*/ 2147483647 w 404"/>
                  <a:gd name="T59" fmla="*/ 2147483647 h 1206"/>
                  <a:gd name="T60" fmla="*/ 2147483647 w 404"/>
                  <a:gd name="T61" fmla="*/ 2147483647 h 1206"/>
                  <a:gd name="T62" fmla="*/ 2147483647 w 404"/>
                  <a:gd name="T63" fmla="*/ 2147483647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solidFill>
                <a:srgbClr val="3DA591"/>
              </a:solidFill>
              <a:ln w="9525">
                <a:noFill/>
                <a:round/>
                <a:headEnd/>
                <a:tailEnd/>
              </a:ln>
            </p:spPr>
            <p:txBody>
              <a:bodyPr/>
              <a:lstStyle/>
              <a:p>
                <a:endParaRPr lang="en-US"/>
              </a:p>
            </p:txBody>
          </p:sp>
        </p:grpSp>
        <p:grpSp>
          <p:nvGrpSpPr>
            <p:cNvPr id="4" name="Group 173"/>
            <p:cNvGrpSpPr>
              <a:grpSpLocks/>
            </p:cNvGrpSpPr>
            <p:nvPr/>
          </p:nvGrpSpPr>
          <p:grpSpPr bwMode="auto">
            <a:xfrm>
              <a:off x="4919117" y="5614878"/>
              <a:ext cx="543123" cy="302499"/>
              <a:chOff x="5966693" y="4963506"/>
              <a:chExt cx="668437" cy="432664"/>
            </a:xfrm>
          </p:grpSpPr>
          <p:sp>
            <p:nvSpPr>
              <p:cNvPr id="66611" name="Freeform 29"/>
              <p:cNvSpPr>
                <a:spLocks/>
              </p:cNvSpPr>
              <p:nvPr/>
            </p:nvSpPr>
            <p:spPr bwMode="auto">
              <a:xfrm>
                <a:off x="6466781" y="4963506"/>
                <a:ext cx="168349" cy="432664"/>
              </a:xfrm>
              <a:custGeom>
                <a:avLst/>
                <a:gdLst>
                  <a:gd name="T0" fmla="*/ 2147483647 w 579"/>
                  <a:gd name="T1" fmla="*/ 2147483647 h 1431"/>
                  <a:gd name="T2" fmla="*/ 2147483647 w 579"/>
                  <a:gd name="T3" fmla="*/ 2147483647 h 1431"/>
                  <a:gd name="T4" fmla="*/ 2147483647 w 579"/>
                  <a:gd name="T5" fmla="*/ 2147483647 h 1431"/>
                  <a:gd name="T6" fmla="*/ 2147483647 w 579"/>
                  <a:gd name="T7" fmla="*/ 2147483647 h 1431"/>
                  <a:gd name="T8" fmla="*/ 2147483647 w 579"/>
                  <a:gd name="T9" fmla="*/ 2147483647 h 1431"/>
                  <a:gd name="T10" fmla="*/ 2147483647 w 579"/>
                  <a:gd name="T11" fmla="*/ 2147483647 h 1431"/>
                  <a:gd name="T12" fmla="*/ 2147483647 w 579"/>
                  <a:gd name="T13" fmla="*/ 2147483647 h 1431"/>
                  <a:gd name="T14" fmla="*/ 2147483647 w 579"/>
                  <a:gd name="T15" fmla="*/ 2147483647 h 1431"/>
                  <a:gd name="T16" fmla="*/ 2147483647 w 579"/>
                  <a:gd name="T17" fmla="*/ 2147483647 h 1431"/>
                  <a:gd name="T18" fmla="*/ 2147483647 w 579"/>
                  <a:gd name="T19" fmla="*/ 2147483647 h 1431"/>
                  <a:gd name="T20" fmla="*/ 2147483647 w 579"/>
                  <a:gd name="T21" fmla="*/ 2147483647 h 1431"/>
                  <a:gd name="T22" fmla="*/ 2147483647 w 579"/>
                  <a:gd name="T23" fmla="*/ 2147483647 h 1431"/>
                  <a:gd name="T24" fmla="*/ 2147483647 w 579"/>
                  <a:gd name="T25" fmla="*/ 2147483647 h 1431"/>
                  <a:gd name="T26" fmla="*/ 2147483647 w 579"/>
                  <a:gd name="T27" fmla="*/ 2147483647 h 1431"/>
                  <a:gd name="T28" fmla="*/ 2147483647 w 579"/>
                  <a:gd name="T29" fmla="*/ 2147483647 h 1431"/>
                  <a:gd name="T30" fmla="*/ 2147483647 w 579"/>
                  <a:gd name="T31" fmla="*/ 2147483647 h 1431"/>
                  <a:gd name="T32" fmla="*/ 2147483647 w 579"/>
                  <a:gd name="T33" fmla="*/ 2147483647 h 1431"/>
                  <a:gd name="T34" fmla="*/ 2147483647 w 579"/>
                  <a:gd name="T35" fmla="*/ 2147483647 h 1431"/>
                  <a:gd name="T36" fmla="*/ 2147483647 w 579"/>
                  <a:gd name="T37" fmla="*/ 2147483647 h 1431"/>
                  <a:gd name="T38" fmla="*/ 2147483647 w 579"/>
                  <a:gd name="T39" fmla="*/ 2147483647 h 1431"/>
                  <a:gd name="T40" fmla="*/ 2147483647 w 579"/>
                  <a:gd name="T41" fmla="*/ 2147483647 h 1431"/>
                  <a:gd name="T42" fmla="*/ 2147483647 w 579"/>
                  <a:gd name="T43" fmla="*/ 2147483647 h 1431"/>
                  <a:gd name="T44" fmla="*/ 2147483647 w 579"/>
                  <a:gd name="T45" fmla="*/ 2147483647 h 1431"/>
                  <a:gd name="T46" fmla="*/ 2147483647 w 579"/>
                  <a:gd name="T47" fmla="*/ 2147483647 h 1431"/>
                  <a:gd name="T48" fmla="*/ 2147483647 w 579"/>
                  <a:gd name="T49" fmla="*/ 2147483647 h 1431"/>
                  <a:gd name="T50" fmla="*/ 2147483647 w 579"/>
                  <a:gd name="T51" fmla="*/ 2147483647 h 1431"/>
                  <a:gd name="T52" fmla="*/ 2147483647 w 579"/>
                  <a:gd name="T53" fmla="*/ 2147483647 h 1431"/>
                  <a:gd name="T54" fmla="*/ 2147483647 w 579"/>
                  <a:gd name="T55" fmla="*/ 2147483647 h 1431"/>
                  <a:gd name="T56" fmla="*/ 2147483647 w 579"/>
                  <a:gd name="T57" fmla="*/ 2147483647 h 1431"/>
                  <a:gd name="T58" fmla="*/ 2147483647 w 579"/>
                  <a:gd name="T59" fmla="*/ 2147483647 h 1431"/>
                  <a:gd name="T60" fmla="*/ 2147483647 w 579"/>
                  <a:gd name="T61" fmla="*/ 2147483647 h 1431"/>
                  <a:gd name="T62" fmla="*/ 2147483647 w 579"/>
                  <a:gd name="T63" fmla="*/ 2147483647 h 1431"/>
                  <a:gd name="T64" fmla="*/ 2147483647 w 579"/>
                  <a:gd name="T65" fmla="*/ 2147483647 h 1431"/>
                  <a:gd name="T66" fmla="*/ 2147483647 w 579"/>
                  <a:gd name="T67" fmla="*/ 2147483647 h 1431"/>
                  <a:gd name="T68" fmla="*/ 2147483647 w 579"/>
                  <a:gd name="T69" fmla="*/ 2147483647 h 1431"/>
                  <a:gd name="T70" fmla="*/ 2147483647 w 579"/>
                  <a:gd name="T71" fmla="*/ 2147483647 h 1431"/>
                  <a:gd name="T72" fmla="*/ 0 w 579"/>
                  <a:gd name="T73" fmla="*/ 2147483647 h 1431"/>
                  <a:gd name="T74" fmla="*/ 2147483647 w 579"/>
                  <a:gd name="T75" fmla="*/ 2147483647 h 1431"/>
                  <a:gd name="T76" fmla="*/ 2147483647 w 579"/>
                  <a:gd name="T77" fmla="*/ 2147483647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rgbClr val="5D71C7"/>
              </a:solidFill>
              <a:ln w="9525">
                <a:noFill/>
                <a:round/>
                <a:headEnd/>
                <a:tailEnd/>
              </a:ln>
            </p:spPr>
            <p:txBody>
              <a:bodyPr/>
              <a:lstStyle/>
              <a:p>
                <a:endParaRPr lang="en-US"/>
              </a:p>
            </p:txBody>
          </p:sp>
          <p:sp>
            <p:nvSpPr>
              <p:cNvPr id="66612" name="Freeform 20"/>
              <p:cNvSpPr>
                <a:spLocks/>
              </p:cNvSpPr>
              <p:nvPr/>
            </p:nvSpPr>
            <p:spPr bwMode="auto">
              <a:xfrm flipH="1">
                <a:off x="6314114" y="5011580"/>
                <a:ext cx="126262" cy="336516"/>
              </a:xfrm>
              <a:custGeom>
                <a:avLst/>
                <a:gdLst>
                  <a:gd name="T0" fmla="*/ 2147483647 w 484"/>
                  <a:gd name="T1" fmla="*/ 2147483647 h 1419"/>
                  <a:gd name="T2" fmla="*/ 2147483647 w 484"/>
                  <a:gd name="T3" fmla="*/ 2147483647 h 1419"/>
                  <a:gd name="T4" fmla="*/ 2147483647 w 484"/>
                  <a:gd name="T5" fmla="*/ 2147483647 h 1419"/>
                  <a:gd name="T6" fmla="*/ 2147483647 w 484"/>
                  <a:gd name="T7" fmla="*/ 2147483647 h 1419"/>
                  <a:gd name="T8" fmla="*/ 2147483647 w 484"/>
                  <a:gd name="T9" fmla="*/ 2147483647 h 1419"/>
                  <a:gd name="T10" fmla="*/ 2147483647 w 484"/>
                  <a:gd name="T11" fmla="*/ 2147483647 h 1419"/>
                  <a:gd name="T12" fmla="*/ 2147483647 w 484"/>
                  <a:gd name="T13" fmla="*/ 0 h 1419"/>
                  <a:gd name="T14" fmla="*/ 2147483647 w 484"/>
                  <a:gd name="T15" fmla="*/ 2147483647 h 1419"/>
                  <a:gd name="T16" fmla="*/ 2147483647 w 484"/>
                  <a:gd name="T17" fmla="*/ 2147483647 h 1419"/>
                  <a:gd name="T18" fmla="*/ 2147483647 w 484"/>
                  <a:gd name="T19" fmla="*/ 2147483647 h 1419"/>
                  <a:gd name="T20" fmla="*/ 2147483647 w 484"/>
                  <a:gd name="T21" fmla="*/ 2147483647 h 1419"/>
                  <a:gd name="T22" fmla="*/ 2147483647 w 484"/>
                  <a:gd name="T23" fmla="*/ 2147483647 h 1419"/>
                  <a:gd name="T24" fmla="*/ 2147483647 w 484"/>
                  <a:gd name="T25" fmla="*/ 2147483647 h 1419"/>
                  <a:gd name="T26" fmla="*/ 2147483647 w 484"/>
                  <a:gd name="T27" fmla="*/ 2147483647 h 1419"/>
                  <a:gd name="T28" fmla="*/ 2147483647 w 484"/>
                  <a:gd name="T29" fmla="*/ 2147483647 h 1419"/>
                  <a:gd name="T30" fmla="*/ 2147483647 w 484"/>
                  <a:gd name="T31" fmla="*/ 2147483647 h 1419"/>
                  <a:gd name="T32" fmla="*/ 2147483647 w 484"/>
                  <a:gd name="T33" fmla="*/ 2147483647 h 1419"/>
                  <a:gd name="T34" fmla="*/ 2147483647 w 484"/>
                  <a:gd name="T35" fmla="*/ 2147483647 h 1419"/>
                  <a:gd name="T36" fmla="*/ 2147483647 w 484"/>
                  <a:gd name="T37" fmla="*/ 2147483647 h 1419"/>
                  <a:gd name="T38" fmla="*/ 2147483647 w 484"/>
                  <a:gd name="T39" fmla="*/ 2147483647 h 1419"/>
                  <a:gd name="T40" fmla="*/ 2147483647 w 484"/>
                  <a:gd name="T41" fmla="*/ 2147483647 h 1419"/>
                  <a:gd name="T42" fmla="*/ 2147483647 w 484"/>
                  <a:gd name="T43" fmla="*/ 2147483647 h 1419"/>
                  <a:gd name="T44" fmla="*/ 2147483647 w 484"/>
                  <a:gd name="T45" fmla="*/ 2147483647 h 1419"/>
                  <a:gd name="T46" fmla="*/ 2147483647 w 484"/>
                  <a:gd name="T47" fmla="*/ 2147483647 h 1419"/>
                  <a:gd name="T48" fmla="*/ 2147483647 w 484"/>
                  <a:gd name="T49" fmla="*/ 2147483647 h 1419"/>
                  <a:gd name="T50" fmla="*/ 2147483647 w 484"/>
                  <a:gd name="T51" fmla="*/ 2147483647 h 1419"/>
                  <a:gd name="T52" fmla="*/ 2147483647 w 484"/>
                  <a:gd name="T53" fmla="*/ 2147483647 h 1419"/>
                  <a:gd name="T54" fmla="*/ 2147483647 w 484"/>
                  <a:gd name="T55" fmla="*/ 2147483647 h 1419"/>
                  <a:gd name="T56" fmla="*/ 2147483647 w 484"/>
                  <a:gd name="T57" fmla="*/ 2147483647 h 1419"/>
                  <a:gd name="T58" fmla="*/ 2147483647 w 484"/>
                  <a:gd name="T59" fmla="*/ 2147483647 h 1419"/>
                  <a:gd name="T60" fmla="*/ 2147483647 w 484"/>
                  <a:gd name="T61" fmla="*/ 2147483647 h 1419"/>
                  <a:gd name="T62" fmla="*/ 2147483647 w 484"/>
                  <a:gd name="T63" fmla="*/ 2147483647 h 1419"/>
                  <a:gd name="T64" fmla="*/ 2147483647 w 484"/>
                  <a:gd name="T65" fmla="*/ 2147483647 h 1419"/>
                  <a:gd name="T66" fmla="*/ 2147483647 w 484"/>
                  <a:gd name="T67" fmla="*/ 2147483647 h 1419"/>
                  <a:gd name="T68" fmla="*/ 2147483647 w 484"/>
                  <a:gd name="T69" fmla="*/ 2147483647 h 1419"/>
                  <a:gd name="T70" fmla="*/ 2147483647 w 484"/>
                  <a:gd name="T71" fmla="*/ 2147483647 h 1419"/>
                  <a:gd name="T72" fmla="*/ 2147483647 w 484"/>
                  <a:gd name="T73" fmla="*/ 2147483647 h 1419"/>
                  <a:gd name="T74" fmla="*/ 2147483647 w 484"/>
                  <a:gd name="T75" fmla="*/ 2147483647 h 1419"/>
                  <a:gd name="T76" fmla="*/ 2147483647 w 484"/>
                  <a:gd name="T77" fmla="*/ 2147483647 h 1419"/>
                  <a:gd name="T78" fmla="*/ 2147483647 w 484"/>
                  <a:gd name="T79" fmla="*/ 2147483647 h 1419"/>
                  <a:gd name="T80" fmla="*/ 2147483647 w 484"/>
                  <a:gd name="T81" fmla="*/ 2147483647 h 1419"/>
                  <a:gd name="T82" fmla="*/ 2147483647 w 484"/>
                  <a:gd name="T83" fmla="*/ 2147483647 h 1419"/>
                  <a:gd name="T84" fmla="*/ 0 w 484"/>
                  <a:gd name="T85" fmla="*/ 2147483647 h 1419"/>
                  <a:gd name="T86" fmla="*/ 2147483647 w 484"/>
                  <a:gd name="T87" fmla="*/ 2147483647 h 1419"/>
                  <a:gd name="T88" fmla="*/ 2147483647 w 484"/>
                  <a:gd name="T89" fmla="*/ 2147483647 h 1419"/>
                  <a:gd name="T90" fmla="*/ 2147483647 w 484"/>
                  <a:gd name="T91" fmla="*/ 2147483647 h 1419"/>
                  <a:gd name="T92" fmla="*/ 2147483647 w 484"/>
                  <a:gd name="T93" fmla="*/ 2147483647 h 1419"/>
                  <a:gd name="T94" fmla="*/ 2147483647 w 484"/>
                  <a:gd name="T95" fmla="*/ 2147483647 h 1419"/>
                  <a:gd name="T96" fmla="*/ 2147483647 w 484"/>
                  <a:gd name="T97" fmla="*/ 2147483647 h 1419"/>
                  <a:gd name="T98" fmla="*/ 2147483647 w 484"/>
                  <a:gd name="T99" fmla="*/ 2147483647 h 1419"/>
                  <a:gd name="T100" fmla="*/ 2147483647 w 484"/>
                  <a:gd name="T101" fmla="*/ 2147483647 h 1419"/>
                  <a:gd name="T102" fmla="*/ 2147483647 w 484"/>
                  <a:gd name="T103" fmla="*/ 2147483647 h 1419"/>
                  <a:gd name="T104" fmla="*/ 2147483647 w 484"/>
                  <a:gd name="T105" fmla="*/ 2147483647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rgbClr val="5D71C7"/>
              </a:solidFill>
              <a:ln w="9525">
                <a:noFill/>
                <a:round/>
                <a:headEnd/>
                <a:tailEnd/>
              </a:ln>
            </p:spPr>
            <p:txBody>
              <a:bodyPr/>
              <a:lstStyle/>
              <a:p>
                <a:endParaRPr lang="en-US"/>
              </a:p>
            </p:txBody>
          </p:sp>
          <p:sp>
            <p:nvSpPr>
              <p:cNvPr id="66613" name="Freeform 6"/>
              <p:cNvSpPr>
                <a:spLocks/>
              </p:cNvSpPr>
              <p:nvPr/>
            </p:nvSpPr>
            <p:spPr bwMode="auto">
              <a:xfrm flipH="1">
                <a:off x="6161447" y="4963506"/>
                <a:ext cx="126262" cy="432664"/>
              </a:xfrm>
              <a:custGeom>
                <a:avLst/>
                <a:gdLst>
                  <a:gd name="T0" fmla="*/ 2147483647 w 601"/>
                  <a:gd name="T1" fmla="*/ 2147483647 h 1812"/>
                  <a:gd name="T2" fmla="*/ 2147483647 w 601"/>
                  <a:gd name="T3" fmla="*/ 2147483647 h 1812"/>
                  <a:gd name="T4" fmla="*/ 2147483647 w 601"/>
                  <a:gd name="T5" fmla="*/ 2147483647 h 1812"/>
                  <a:gd name="T6" fmla="*/ 2147483647 w 601"/>
                  <a:gd name="T7" fmla="*/ 2147483647 h 1812"/>
                  <a:gd name="T8" fmla="*/ 2147483647 w 601"/>
                  <a:gd name="T9" fmla="*/ 2147483647 h 1812"/>
                  <a:gd name="T10" fmla="*/ 2147483647 w 601"/>
                  <a:gd name="T11" fmla="*/ 2147483647 h 1812"/>
                  <a:gd name="T12" fmla="*/ 2147483647 w 601"/>
                  <a:gd name="T13" fmla="*/ 2147483647 h 1812"/>
                  <a:gd name="T14" fmla="*/ 2147483647 w 601"/>
                  <a:gd name="T15" fmla="*/ 2147483647 h 1812"/>
                  <a:gd name="T16" fmla="*/ 2147483647 w 601"/>
                  <a:gd name="T17" fmla="*/ 2147483647 h 1812"/>
                  <a:gd name="T18" fmla="*/ 2147483647 w 601"/>
                  <a:gd name="T19" fmla="*/ 2147483647 h 1812"/>
                  <a:gd name="T20" fmla="*/ 2147483647 w 601"/>
                  <a:gd name="T21" fmla="*/ 2147483647 h 1812"/>
                  <a:gd name="T22" fmla="*/ 2147483647 w 601"/>
                  <a:gd name="T23" fmla="*/ 2147483647 h 1812"/>
                  <a:gd name="T24" fmla="*/ 2147483647 w 601"/>
                  <a:gd name="T25" fmla="*/ 2147483647 h 1812"/>
                  <a:gd name="T26" fmla="*/ 2147483647 w 601"/>
                  <a:gd name="T27" fmla="*/ 2147483647 h 1812"/>
                  <a:gd name="T28" fmla="*/ 2147483647 w 601"/>
                  <a:gd name="T29" fmla="*/ 2147483647 h 1812"/>
                  <a:gd name="T30" fmla="*/ 2147483647 w 601"/>
                  <a:gd name="T31" fmla="*/ 2147483647 h 1812"/>
                  <a:gd name="T32" fmla="*/ 2147483647 w 601"/>
                  <a:gd name="T33" fmla="*/ 2147483647 h 1812"/>
                  <a:gd name="T34" fmla="*/ 2147483647 w 601"/>
                  <a:gd name="T35" fmla="*/ 2147483647 h 1812"/>
                  <a:gd name="T36" fmla="*/ 2147483647 w 601"/>
                  <a:gd name="T37" fmla="*/ 2147483647 h 1812"/>
                  <a:gd name="T38" fmla="*/ 2147483647 w 601"/>
                  <a:gd name="T39" fmla="*/ 2147483647 h 1812"/>
                  <a:gd name="T40" fmla="*/ 2147483647 w 601"/>
                  <a:gd name="T41" fmla="*/ 2147483647 h 1812"/>
                  <a:gd name="T42" fmla="*/ 2147483647 w 601"/>
                  <a:gd name="T43" fmla="*/ 2147483647 h 1812"/>
                  <a:gd name="T44" fmla="*/ 2147483647 w 601"/>
                  <a:gd name="T45" fmla="*/ 2147483647 h 1812"/>
                  <a:gd name="T46" fmla="*/ 2147483647 w 601"/>
                  <a:gd name="T47" fmla="*/ 2147483647 h 1812"/>
                  <a:gd name="T48" fmla="*/ 2147483647 w 601"/>
                  <a:gd name="T49" fmla="*/ 2147483647 h 1812"/>
                  <a:gd name="T50" fmla="*/ 2147483647 w 601"/>
                  <a:gd name="T51" fmla="*/ 2147483647 h 1812"/>
                  <a:gd name="T52" fmla="*/ 2147483647 w 601"/>
                  <a:gd name="T53" fmla="*/ 2147483647 h 1812"/>
                  <a:gd name="T54" fmla="*/ 2147483647 w 601"/>
                  <a:gd name="T55" fmla="*/ 2147483647 h 1812"/>
                  <a:gd name="T56" fmla="*/ 2147483647 w 601"/>
                  <a:gd name="T57" fmla="*/ 2147483647 h 1812"/>
                  <a:gd name="T58" fmla="*/ 2147483647 w 601"/>
                  <a:gd name="T59" fmla="*/ 2147483647 h 1812"/>
                  <a:gd name="T60" fmla="*/ 2147483647 w 601"/>
                  <a:gd name="T61" fmla="*/ 2147483647 h 1812"/>
                  <a:gd name="T62" fmla="*/ 2147483647 w 601"/>
                  <a:gd name="T63" fmla="*/ 2147483647 h 1812"/>
                  <a:gd name="T64" fmla="*/ 2147483647 w 601"/>
                  <a:gd name="T65" fmla="*/ 2147483647 h 1812"/>
                  <a:gd name="T66" fmla="*/ 2147483647 w 601"/>
                  <a:gd name="T67" fmla="*/ 2147483647 h 1812"/>
                  <a:gd name="T68" fmla="*/ 2147483647 w 601"/>
                  <a:gd name="T69" fmla="*/ 2147483647 h 1812"/>
                  <a:gd name="T70" fmla="*/ 2147483647 w 601"/>
                  <a:gd name="T71" fmla="*/ 2147483647 h 1812"/>
                  <a:gd name="T72" fmla="*/ 2147483647 w 601"/>
                  <a:gd name="T73" fmla="*/ 2147483647 h 1812"/>
                  <a:gd name="T74" fmla="*/ 2147483647 w 601"/>
                  <a:gd name="T75" fmla="*/ 2147483647 h 18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1"/>
                  <a:gd name="T115" fmla="*/ 0 h 1812"/>
                  <a:gd name="T116" fmla="*/ 601 w 601"/>
                  <a:gd name="T117" fmla="*/ 1812 h 18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1" h="1812">
                    <a:moveTo>
                      <a:pt x="170" y="278"/>
                    </a:moveTo>
                    <a:cubicBezTo>
                      <a:pt x="180" y="249"/>
                      <a:pt x="185" y="259"/>
                      <a:pt x="166" y="246"/>
                    </a:cubicBezTo>
                    <a:cubicBezTo>
                      <a:pt x="157" y="219"/>
                      <a:pt x="171" y="249"/>
                      <a:pt x="142" y="230"/>
                    </a:cubicBezTo>
                    <a:cubicBezTo>
                      <a:pt x="138" y="228"/>
                      <a:pt x="140" y="222"/>
                      <a:pt x="138" y="218"/>
                    </a:cubicBezTo>
                    <a:cubicBezTo>
                      <a:pt x="125" y="193"/>
                      <a:pt x="117" y="166"/>
                      <a:pt x="110" y="138"/>
                    </a:cubicBezTo>
                    <a:cubicBezTo>
                      <a:pt x="112" y="105"/>
                      <a:pt x="94" y="62"/>
                      <a:pt x="118" y="38"/>
                    </a:cubicBezTo>
                    <a:cubicBezTo>
                      <a:pt x="130" y="26"/>
                      <a:pt x="162" y="16"/>
                      <a:pt x="178" y="10"/>
                    </a:cubicBezTo>
                    <a:cubicBezTo>
                      <a:pt x="188" y="6"/>
                      <a:pt x="210" y="2"/>
                      <a:pt x="210" y="2"/>
                    </a:cubicBezTo>
                    <a:cubicBezTo>
                      <a:pt x="225" y="3"/>
                      <a:pt x="241" y="0"/>
                      <a:pt x="254" y="6"/>
                    </a:cubicBezTo>
                    <a:cubicBezTo>
                      <a:pt x="272" y="14"/>
                      <a:pt x="277" y="51"/>
                      <a:pt x="294" y="62"/>
                    </a:cubicBezTo>
                    <a:cubicBezTo>
                      <a:pt x="297" y="70"/>
                      <a:pt x="299" y="78"/>
                      <a:pt x="302" y="86"/>
                    </a:cubicBezTo>
                    <a:cubicBezTo>
                      <a:pt x="303" y="90"/>
                      <a:pt x="306" y="98"/>
                      <a:pt x="306" y="98"/>
                    </a:cubicBezTo>
                    <a:cubicBezTo>
                      <a:pt x="305" y="126"/>
                      <a:pt x="293" y="208"/>
                      <a:pt x="302" y="242"/>
                    </a:cubicBezTo>
                    <a:cubicBezTo>
                      <a:pt x="307" y="261"/>
                      <a:pt x="358" y="262"/>
                      <a:pt x="358" y="262"/>
                    </a:cubicBezTo>
                    <a:cubicBezTo>
                      <a:pt x="383" y="287"/>
                      <a:pt x="420" y="311"/>
                      <a:pt x="454" y="322"/>
                    </a:cubicBezTo>
                    <a:cubicBezTo>
                      <a:pt x="468" y="336"/>
                      <a:pt x="482" y="351"/>
                      <a:pt x="498" y="362"/>
                    </a:cubicBezTo>
                    <a:cubicBezTo>
                      <a:pt x="502" y="373"/>
                      <a:pt x="521" y="397"/>
                      <a:pt x="530" y="406"/>
                    </a:cubicBezTo>
                    <a:cubicBezTo>
                      <a:pt x="536" y="423"/>
                      <a:pt x="540" y="441"/>
                      <a:pt x="546" y="458"/>
                    </a:cubicBezTo>
                    <a:cubicBezTo>
                      <a:pt x="547" y="462"/>
                      <a:pt x="550" y="470"/>
                      <a:pt x="550" y="470"/>
                    </a:cubicBezTo>
                    <a:cubicBezTo>
                      <a:pt x="544" y="492"/>
                      <a:pt x="574" y="529"/>
                      <a:pt x="554" y="536"/>
                    </a:cubicBezTo>
                    <a:cubicBezTo>
                      <a:pt x="566" y="604"/>
                      <a:pt x="522" y="608"/>
                      <a:pt x="558" y="644"/>
                    </a:cubicBezTo>
                    <a:cubicBezTo>
                      <a:pt x="578" y="704"/>
                      <a:pt x="533" y="902"/>
                      <a:pt x="530" y="950"/>
                    </a:cubicBezTo>
                    <a:cubicBezTo>
                      <a:pt x="528" y="976"/>
                      <a:pt x="510" y="1009"/>
                      <a:pt x="502" y="1034"/>
                    </a:cubicBezTo>
                    <a:cubicBezTo>
                      <a:pt x="498" y="1046"/>
                      <a:pt x="490" y="1070"/>
                      <a:pt x="490" y="1070"/>
                    </a:cubicBezTo>
                    <a:cubicBezTo>
                      <a:pt x="495" y="1097"/>
                      <a:pt x="505" y="1123"/>
                      <a:pt x="510" y="1150"/>
                    </a:cubicBezTo>
                    <a:cubicBezTo>
                      <a:pt x="508" y="1207"/>
                      <a:pt x="520" y="1235"/>
                      <a:pt x="494" y="1274"/>
                    </a:cubicBezTo>
                    <a:cubicBezTo>
                      <a:pt x="497" y="1310"/>
                      <a:pt x="511" y="1407"/>
                      <a:pt x="546" y="1430"/>
                    </a:cubicBezTo>
                    <a:cubicBezTo>
                      <a:pt x="551" y="1446"/>
                      <a:pt x="562" y="1450"/>
                      <a:pt x="574" y="1462"/>
                    </a:cubicBezTo>
                    <a:cubicBezTo>
                      <a:pt x="580" y="1479"/>
                      <a:pt x="588" y="1492"/>
                      <a:pt x="594" y="1510"/>
                    </a:cubicBezTo>
                    <a:cubicBezTo>
                      <a:pt x="595" y="1514"/>
                      <a:pt x="598" y="1522"/>
                      <a:pt x="598" y="1522"/>
                    </a:cubicBezTo>
                    <a:cubicBezTo>
                      <a:pt x="597" y="1535"/>
                      <a:pt x="601" y="1550"/>
                      <a:pt x="594" y="1562"/>
                    </a:cubicBezTo>
                    <a:cubicBezTo>
                      <a:pt x="590" y="1569"/>
                      <a:pt x="570" y="1570"/>
                      <a:pt x="570" y="1570"/>
                    </a:cubicBezTo>
                    <a:cubicBezTo>
                      <a:pt x="573" y="1617"/>
                      <a:pt x="569" y="1635"/>
                      <a:pt x="582" y="1674"/>
                    </a:cubicBezTo>
                    <a:cubicBezTo>
                      <a:pt x="586" y="1686"/>
                      <a:pt x="590" y="1698"/>
                      <a:pt x="594" y="1710"/>
                    </a:cubicBezTo>
                    <a:cubicBezTo>
                      <a:pt x="595" y="1714"/>
                      <a:pt x="598" y="1722"/>
                      <a:pt x="598" y="1722"/>
                    </a:cubicBezTo>
                    <a:cubicBezTo>
                      <a:pt x="597" y="1735"/>
                      <a:pt x="597" y="1749"/>
                      <a:pt x="594" y="1762"/>
                    </a:cubicBezTo>
                    <a:cubicBezTo>
                      <a:pt x="584" y="1806"/>
                      <a:pt x="512" y="1803"/>
                      <a:pt x="482" y="1806"/>
                    </a:cubicBezTo>
                    <a:cubicBezTo>
                      <a:pt x="463" y="1805"/>
                      <a:pt x="443" y="1809"/>
                      <a:pt x="426" y="1802"/>
                    </a:cubicBezTo>
                    <a:cubicBezTo>
                      <a:pt x="417" y="1799"/>
                      <a:pt x="410" y="1778"/>
                      <a:pt x="410" y="1778"/>
                    </a:cubicBezTo>
                    <a:cubicBezTo>
                      <a:pt x="414" y="1746"/>
                      <a:pt x="415" y="1732"/>
                      <a:pt x="446" y="1722"/>
                    </a:cubicBezTo>
                    <a:cubicBezTo>
                      <a:pt x="459" y="1683"/>
                      <a:pt x="437" y="1753"/>
                      <a:pt x="454" y="1650"/>
                    </a:cubicBezTo>
                    <a:cubicBezTo>
                      <a:pt x="456" y="1638"/>
                      <a:pt x="486" y="1630"/>
                      <a:pt x="486" y="1630"/>
                    </a:cubicBezTo>
                    <a:cubicBezTo>
                      <a:pt x="498" y="1594"/>
                      <a:pt x="476" y="1594"/>
                      <a:pt x="446" y="1590"/>
                    </a:cubicBezTo>
                    <a:cubicBezTo>
                      <a:pt x="435" y="1586"/>
                      <a:pt x="429" y="1586"/>
                      <a:pt x="422" y="1574"/>
                    </a:cubicBezTo>
                    <a:cubicBezTo>
                      <a:pt x="418" y="1567"/>
                      <a:pt x="414" y="1550"/>
                      <a:pt x="414" y="1550"/>
                    </a:cubicBezTo>
                    <a:cubicBezTo>
                      <a:pt x="410" y="1500"/>
                      <a:pt x="402" y="1454"/>
                      <a:pt x="386" y="1406"/>
                    </a:cubicBezTo>
                    <a:cubicBezTo>
                      <a:pt x="376" y="1377"/>
                      <a:pt x="350" y="1353"/>
                      <a:pt x="342" y="1322"/>
                    </a:cubicBezTo>
                    <a:cubicBezTo>
                      <a:pt x="332" y="1283"/>
                      <a:pt x="335" y="1242"/>
                      <a:pt x="298" y="1218"/>
                    </a:cubicBezTo>
                    <a:cubicBezTo>
                      <a:pt x="285" y="1179"/>
                      <a:pt x="306" y="1234"/>
                      <a:pt x="282" y="1198"/>
                    </a:cubicBezTo>
                    <a:cubicBezTo>
                      <a:pt x="279" y="1193"/>
                      <a:pt x="268" y="1165"/>
                      <a:pt x="266" y="1158"/>
                    </a:cubicBezTo>
                    <a:cubicBezTo>
                      <a:pt x="246" y="1165"/>
                      <a:pt x="255" y="1158"/>
                      <a:pt x="246" y="1186"/>
                    </a:cubicBezTo>
                    <a:cubicBezTo>
                      <a:pt x="245" y="1190"/>
                      <a:pt x="242" y="1198"/>
                      <a:pt x="242" y="1198"/>
                    </a:cubicBezTo>
                    <a:cubicBezTo>
                      <a:pt x="240" y="1246"/>
                      <a:pt x="216" y="1413"/>
                      <a:pt x="278" y="1454"/>
                    </a:cubicBezTo>
                    <a:cubicBezTo>
                      <a:pt x="294" y="1503"/>
                      <a:pt x="300" y="1552"/>
                      <a:pt x="282" y="1606"/>
                    </a:cubicBezTo>
                    <a:cubicBezTo>
                      <a:pt x="281" y="1655"/>
                      <a:pt x="283" y="1705"/>
                      <a:pt x="278" y="1754"/>
                    </a:cubicBezTo>
                    <a:cubicBezTo>
                      <a:pt x="276" y="1769"/>
                      <a:pt x="242" y="1782"/>
                      <a:pt x="242" y="1782"/>
                    </a:cubicBezTo>
                    <a:cubicBezTo>
                      <a:pt x="235" y="1803"/>
                      <a:pt x="213" y="1802"/>
                      <a:pt x="194" y="1806"/>
                    </a:cubicBezTo>
                    <a:cubicBezTo>
                      <a:pt x="175" y="1805"/>
                      <a:pt x="154" y="1812"/>
                      <a:pt x="138" y="1802"/>
                    </a:cubicBezTo>
                    <a:cubicBezTo>
                      <a:pt x="130" y="1797"/>
                      <a:pt x="139" y="1783"/>
                      <a:pt x="142" y="1774"/>
                    </a:cubicBezTo>
                    <a:cubicBezTo>
                      <a:pt x="150" y="1747"/>
                      <a:pt x="171" y="1727"/>
                      <a:pt x="178" y="1698"/>
                    </a:cubicBezTo>
                    <a:cubicBezTo>
                      <a:pt x="180" y="1669"/>
                      <a:pt x="199" y="1606"/>
                      <a:pt x="170" y="1586"/>
                    </a:cubicBezTo>
                    <a:cubicBezTo>
                      <a:pt x="155" y="1564"/>
                      <a:pt x="154" y="1576"/>
                      <a:pt x="134" y="1546"/>
                    </a:cubicBezTo>
                    <a:cubicBezTo>
                      <a:pt x="121" y="1526"/>
                      <a:pt x="119" y="1493"/>
                      <a:pt x="114" y="1470"/>
                    </a:cubicBezTo>
                    <a:cubicBezTo>
                      <a:pt x="111" y="1454"/>
                      <a:pt x="103" y="1445"/>
                      <a:pt x="98" y="1430"/>
                    </a:cubicBezTo>
                    <a:cubicBezTo>
                      <a:pt x="95" y="1363"/>
                      <a:pt x="95" y="1306"/>
                      <a:pt x="58" y="1250"/>
                    </a:cubicBezTo>
                    <a:cubicBezTo>
                      <a:pt x="47" y="1181"/>
                      <a:pt x="84" y="1152"/>
                      <a:pt x="72" y="1104"/>
                    </a:cubicBezTo>
                    <a:cubicBezTo>
                      <a:pt x="66" y="1076"/>
                      <a:pt x="90" y="1062"/>
                      <a:pt x="80" y="1032"/>
                    </a:cubicBezTo>
                    <a:cubicBezTo>
                      <a:pt x="77" y="1024"/>
                      <a:pt x="88" y="984"/>
                      <a:pt x="88" y="984"/>
                    </a:cubicBezTo>
                    <a:cubicBezTo>
                      <a:pt x="90" y="914"/>
                      <a:pt x="84" y="932"/>
                      <a:pt x="92" y="832"/>
                    </a:cubicBezTo>
                    <a:cubicBezTo>
                      <a:pt x="92" y="796"/>
                      <a:pt x="122" y="645"/>
                      <a:pt x="46" y="620"/>
                    </a:cubicBezTo>
                    <a:cubicBezTo>
                      <a:pt x="34" y="602"/>
                      <a:pt x="0" y="514"/>
                      <a:pt x="18" y="502"/>
                    </a:cubicBezTo>
                    <a:cubicBezTo>
                      <a:pt x="31" y="463"/>
                      <a:pt x="20" y="415"/>
                      <a:pt x="58" y="390"/>
                    </a:cubicBezTo>
                    <a:cubicBezTo>
                      <a:pt x="69" y="358"/>
                      <a:pt x="80" y="349"/>
                      <a:pt x="110" y="334"/>
                    </a:cubicBezTo>
                    <a:cubicBezTo>
                      <a:pt x="122" y="328"/>
                      <a:pt x="146" y="318"/>
                      <a:pt x="146" y="318"/>
                    </a:cubicBezTo>
                    <a:cubicBezTo>
                      <a:pt x="152" y="309"/>
                      <a:pt x="174" y="285"/>
                      <a:pt x="174" y="270"/>
                    </a:cubicBezTo>
                    <a:cubicBezTo>
                      <a:pt x="174" y="267"/>
                      <a:pt x="171" y="275"/>
                      <a:pt x="170" y="278"/>
                    </a:cubicBezTo>
                    <a:close/>
                  </a:path>
                </a:pathLst>
              </a:custGeom>
              <a:solidFill>
                <a:srgbClr val="5D71C7"/>
              </a:solidFill>
              <a:ln w="9525">
                <a:noFill/>
                <a:round/>
                <a:headEnd/>
                <a:tailEnd/>
              </a:ln>
            </p:spPr>
            <p:txBody>
              <a:bodyPr/>
              <a:lstStyle/>
              <a:p>
                <a:endParaRPr lang="en-US"/>
              </a:p>
            </p:txBody>
          </p:sp>
          <p:sp>
            <p:nvSpPr>
              <p:cNvPr id="66614" name="Freeform 8"/>
              <p:cNvSpPr>
                <a:spLocks/>
              </p:cNvSpPr>
              <p:nvPr/>
            </p:nvSpPr>
            <p:spPr bwMode="auto">
              <a:xfrm>
                <a:off x="5966693" y="4987544"/>
                <a:ext cx="168349" cy="384589"/>
              </a:xfrm>
              <a:custGeom>
                <a:avLst/>
                <a:gdLst>
                  <a:gd name="T0" fmla="*/ 2147483647 w 426"/>
                  <a:gd name="T1" fmla="*/ 2147483647 h 1139"/>
                  <a:gd name="T2" fmla="*/ 2147483647 w 426"/>
                  <a:gd name="T3" fmla="*/ 2147483647 h 1139"/>
                  <a:gd name="T4" fmla="*/ 2147483647 w 426"/>
                  <a:gd name="T5" fmla="*/ 2147483647 h 1139"/>
                  <a:gd name="T6" fmla="*/ 2147483647 w 426"/>
                  <a:gd name="T7" fmla="*/ 2147483647 h 1139"/>
                  <a:gd name="T8" fmla="*/ 2147483647 w 426"/>
                  <a:gd name="T9" fmla="*/ 2147483647 h 1139"/>
                  <a:gd name="T10" fmla="*/ 2147483647 w 426"/>
                  <a:gd name="T11" fmla="*/ 2147483647 h 1139"/>
                  <a:gd name="T12" fmla="*/ 2147483647 w 426"/>
                  <a:gd name="T13" fmla="*/ 2147483647 h 1139"/>
                  <a:gd name="T14" fmla="*/ 2147483647 w 426"/>
                  <a:gd name="T15" fmla="*/ 2147483647 h 1139"/>
                  <a:gd name="T16" fmla="*/ 2147483647 w 426"/>
                  <a:gd name="T17" fmla="*/ 2147483647 h 1139"/>
                  <a:gd name="T18" fmla="*/ 2147483647 w 426"/>
                  <a:gd name="T19" fmla="*/ 2147483647 h 1139"/>
                  <a:gd name="T20" fmla="*/ 2147483647 w 426"/>
                  <a:gd name="T21" fmla="*/ 2147483647 h 1139"/>
                  <a:gd name="T22" fmla="*/ 2147483647 w 426"/>
                  <a:gd name="T23" fmla="*/ 2147483647 h 1139"/>
                  <a:gd name="T24" fmla="*/ 2147483647 w 426"/>
                  <a:gd name="T25" fmla="*/ 2147483647 h 1139"/>
                  <a:gd name="T26" fmla="*/ 2147483647 w 426"/>
                  <a:gd name="T27" fmla="*/ 2147483647 h 1139"/>
                  <a:gd name="T28" fmla="*/ 2147483647 w 426"/>
                  <a:gd name="T29" fmla="*/ 2147483647 h 1139"/>
                  <a:gd name="T30" fmla="*/ 2147483647 w 426"/>
                  <a:gd name="T31" fmla="*/ 2147483647 h 1139"/>
                  <a:gd name="T32" fmla="*/ 2147483647 w 426"/>
                  <a:gd name="T33" fmla="*/ 2147483647 h 1139"/>
                  <a:gd name="T34" fmla="*/ 2147483647 w 426"/>
                  <a:gd name="T35" fmla="*/ 2147483647 h 1139"/>
                  <a:gd name="T36" fmla="*/ 2147483647 w 426"/>
                  <a:gd name="T37" fmla="*/ 2147483647 h 1139"/>
                  <a:gd name="T38" fmla="*/ 2147483647 w 426"/>
                  <a:gd name="T39" fmla="*/ 2147483647 h 1139"/>
                  <a:gd name="T40" fmla="*/ 2147483647 w 426"/>
                  <a:gd name="T41" fmla="*/ 2147483647 h 1139"/>
                  <a:gd name="T42" fmla="*/ 2147483647 w 426"/>
                  <a:gd name="T43" fmla="*/ 2147483647 h 1139"/>
                  <a:gd name="T44" fmla="*/ 2147483647 w 426"/>
                  <a:gd name="T45" fmla="*/ 2147483647 h 1139"/>
                  <a:gd name="T46" fmla="*/ 2147483647 w 426"/>
                  <a:gd name="T47" fmla="*/ 2147483647 h 1139"/>
                  <a:gd name="T48" fmla="*/ 2147483647 w 426"/>
                  <a:gd name="T49" fmla="*/ 2147483647 h 1139"/>
                  <a:gd name="T50" fmla="*/ 2147483647 w 426"/>
                  <a:gd name="T51" fmla="*/ 2147483647 h 1139"/>
                  <a:gd name="T52" fmla="*/ 2147483647 w 426"/>
                  <a:gd name="T53" fmla="*/ 2147483647 h 1139"/>
                  <a:gd name="T54" fmla="*/ 2147483647 w 426"/>
                  <a:gd name="T55" fmla="*/ 2147483647 h 1139"/>
                  <a:gd name="T56" fmla="*/ 2147483647 w 426"/>
                  <a:gd name="T57" fmla="*/ 2147483647 h 1139"/>
                  <a:gd name="T58" fmla="*/ 2147483647 w 426"/>
                  <a:gd name="T59" fmla="*/ 2147483647 h 1139"/>
                  <a:gd name="T60" fmla="*/ 2147483647 w 426"/>
                  <a:gd name="T61" fmla="*/ 2147483647 h 1139"/>
                  <a:gd name="T62" fmla="*/ 2147483647 w 426"/>
                  <a:gd name="T63" fmla="*/ 2147483647 h 1139"/>
                  <a:gd name="T64" fmla="*/ 0 w 426"/>
                  <a:gd name="T65" fmla="*/ 2147483647 h 1139"/>
                  <a:gd name="T66" fmla="*/ 2147483647 w 426"/>
                  <a:gd name="T67" fmla="*/ 2147483647 h 1139"/>
                  <a:gd name="T68" fmla="*/ 2147483647 w 426"/>
                  <a:gd name="T69" fmla="*/ 2147483647 h 1139"/>
                  <a:gd name="T70" fmla="*/ 2147483647 w 426"/>
                  <a:gd name="T71" fmla="*/ 2147483647 h 1139"/>
                  <a:gd name="T72" fmla="*/ 2147483647 w 426"/>
                  <a:gd name="T73" fmla="*/ 2147483647 h 1139"/>
                  <a:gd name="T74" fmla="*/ 2147483647 w 426"/>
                  <a:gd name="T75" fmla="*/ 2147483647 h 1139"/>
                  <a:gd name="T76" fmla="*/ 2147483647 w 426"/>
                  <a:gd name="T77" fmla="*/ 2147483647 h 1139"/>
                  <a:gd name="T78" fmla="*/ 2147483647 w 426"/>
                  <a:gd name="T79" fmla="*/ 2147483647 h 1139"/>
                  <a:gd name="T80" fmla="*/ 2147483647 w 426"/>
                  <a:gd name="T81" fmla="*/ 2147483647 h 1139"/>
                  <a:gd name="T82" fmla="*/ 2147483647 w 426"/>
                  <a:gd name="T83" fmla="*/ 2147483647 h 1139"/>
                  <a:gd name="T84" fmla="*/ 2147483647 w 426"/>
                  <a:gd name="T85" fmla="*/ 2147483647 h 1139"/>
                  <a:gd name="T86" fmla="*/ 2147483647 w 426"/>
                  <a:gd name="T87" fmla="*/ 2147483647 h 1139"/>
                  <a:gd name="T88" fmla="*/ 2147483647 w 426"/>
                  <a:gd name="T89" fmla="*/ 2147483647 h 1139"/>
                  <a:gd name="T90" fmla="*/ 2147483647 w 426"/>
                  <a:gd name="T91" fmla="*/ 2147483647 h 1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6"/>
                  <a:gd name="T139" fmla="*/ 0 h 1139"/>
                  <a:gd name="T140" fmla="*/ 426 w 426"/>
                  <a:gd name="T141" fmla="*/ 1139 h 1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6" h="1139">
                    <a:moveTo>
                      <a:pt x="140" y="115"/>
                    </a:moveTo>
                    <a:cubicBezTo>
                      <a:pt x="141" y="91"/>
                      <a:pt x="139" y="67"/>
                      <a:pt x="144" y="43"/>
                    </a:cubicBezTo>
                    <a:cubicBezTo>
                      <a:pt x="146" y="34"/>
                      <a:pt x="151" y="22"/>
                      <a:pt x="160" y="19"/>
                    </a:cubicBezTo>
                    <a:cubicBezTo>
                      <a:pt x="168" y="16"/>
                      <a:pt x="184" y="11"/>
                      <a:pt x="184" y="11"/>
                    </a:cubicBezTo>
                    <a:cubicBezTo>
                      <a:pt x="249" y="15"/>
                      <a:pt x="241" y="0"/>
                      <a:pt x="252" y="43"/>
                    </a:cubicBezTo>
                    <a:cubicBezTo>
                      <a:pt x="256" y="86"/>
                      <a:pt x="259" y="94"/>
                      <a:pt x="252" y="139"/>
                    </a:cubicBezTo>
                    <a:cubicBezTo>
                      <a:pt x="251" y="147"/>
                      <a:pt x="244" y="163"/>
                      <a:pt x="244" y="163"/>
                    </a:cubicBezTo>
                    <a:cubicBezTo>
                      <a:pt x="249" y="188"/>
                      <a:pt x="261" y="195"/>
                      <a:pt x="284" y="203"/>
                    </a:cubicBezTo>
                    <a:cubicBezTo>
                      <a:pt x="299" y="226"/>
                      <a:pt x="302" y="216"/>
                      <a:pt x="312" y="247"/>
                    </a:cubicBezTo>
                    <a:cubicBezTo>
                      <a:pt x="315" y="255"/>
                      <a:pt x="320" y="271"/>
                      <a:pt x="320" y="271"/>
                    </a:cubicBezTo>
                    <a:cubicBezTo>
                      <a:pt x="317" y="353"/>
                      <a:pt x="321" y="351"/>
                      <a:pt x="308" y="403"/>
                    </a:cubicBezTo>
                    <a:cubicBezTo>
                      <a:pt x="305" y="525"/>
                      <a:pt x="293" y="593"/>
                      <a:pt x="356" y="687"/>
                    </a:cubicBezTo>
                    <a:cubicBezTo>
                      <a:pt x="360" y="704"/>
                      <a:pt x="369" y="722"/>
                      <a:pt x="372" y="739"/>
                    </a:cubicBezTo>
                    <a:cubicBezTo>
                      <a:pt x="378" y="776"/>
                      <a:pt x="378" y="812"/>
                      <a:pt x="412" y="835"/>
                    </a:cubicBezTo>
                    <a:cubicBezTo>
                      <a:pt x="417" y="843"/>
                      <a:pt x="426" y="849"/>
                      <a:pt x="416" y="859"/>
                    </a:cubicBezTo>
                    <a:cubicBezTo>
                      <a:pt x="409" y="866"/>
                      <a:pt x="392" y="875"/>
                      <a:pt x="392" y="875"/>
                    </a:cubicBezTo>
                    <a:cubicBezTo>
                      <a:pt x="383" y="902"/>
                      <a:pt x="355" y="901"/>
                      <a:pt x="332" y="907"/>
                    </a:cubicBezTo>
                    <a:cubicBezTo>
                      <a:pt x="313" y="912"/>
                      <a:pt x="302" y="921"/>
                      <a:pt x="284" y="927"/>
                    </a:cubicBezTo>
                    <a:cubicBezTo>
                      <a:pt x="272" y="963"/>
                      <a:pt x="265" y="1002"/>
                      <a:pt x="256" y="1039"/>
                    </a:cubicBezTo>
                    <a:cubicBezTo>
                      <a:pt x="245" y="1083"/>
                      <a:pt x="243" y="1123"/>
                      <a:pt x="196" y="1139"/>
                    </a:cubicBezTo>
                    <a:cubicBezTo>
                      <a:pt x="183" y="1119"/>
                      <a:pt x="181" y="1101"/>
                      <a:pt x="188" y="1080"/>
                    </a:cubicBezTo>
                    <a:cubicBezTo>
                      <a:pt x="191" y="1072"/>
                      <a:pt x="193" y="1052"/>
                      <a:pt x="196" y="1044"/>
                    </a:cubicBezTo>
                    <a:cubicBezTo>
                      <a:pt x="197" y="1040"/>
                      <a:pt x="204" y="1008"/>
                      <a:pt x="204" y="1008"/>
                    </a:cubicBezTo>
                    <a:cubicBezTo>
                      <a:pt x="203" y="973"/>
                      <a:pt x="227" y="970"/>
                      <a:pt x="212" y="939"/>
                    </a:cubicBezTo>
                    <a:cubicBezTo>
                      <a:pt x="205" y="925"/>
                      <a:pt x="180" y="938"/>
                      <a:pt x="164" y="935"/>
                    </a:cubicBezTo>
                    <a:cubicBezTo>
                      <a:pt x="156" y="934"/>
                      <a:pt x="128" y="932"/>
                      <a:pt x="128" y="932"/>
                    </a:cubicBezTo>
                    <a:cubicBezTo>
                      <a:pt x="116" y="969"/>
                      <a:pt x="119" y="1017"/>
                      <a:pt x="84" y="1040"/>
                    </a:cubicBezTo>
                    <a:cubicBezTo>
                      <a:pt x="79" y="1056"/>
                      <a:pt x="76" y="1079"/>
                      <a:pt x="60" y="1084"/>
                    </a:cubicBezTo>
                    <a:cubicBezTo>
                      <a:pt x="41" y="1113"/>
                      <a:pt x="45" y="1078"/>
                      <a:pt x="20" y="1095"/>
                    </a:cubicBezTo>
                    <a:cubicBezTo>
                      <a:pt x="9" y="1061"/>
                      <a:pt x="36" y="1020"/>
                      <a:pt x="44" y="987"/>
                    </a:cubicBezTo>
                    <a:cubicBezTo>
                      <a:pt x="58" y="933"/>
                      <a:pt x="45" y="985"/>
                      <a:pt x="60" y="951"/>
                    </a:cubicBezTo>
                    <a:cubicBezTo>
                      <a:pt x="63" y="943"/>
                      <a:pt x="68" y="927"/>
                      <a:pt x="68" y="927"/>
                    </a:cubicBezTo>
                    <a:cubicBezTo>
                      <a:pt x="60" y="902"/>
                      <a:pt x="23" y="898"/>
                      <a:pt x="0" y="895"/>
                    </a:cubicBezTo>
                    <a:cubicBezTo>
                      <a:pt x="6" y="878"/>
                      <a:pt x="14" y="865"/>
                      <a:pt x="20" y="847"/>
                    </a:cubicBezTo>
                    <a:cubicBezTo>
                      <a:pt x="21" y="843"/>
                      <a:pt x="24" y="835"/>
                      <a:pt x="24" y="835"/>
                    </a:cubicBezTo>
                    <a:cubicBezTo>
                      <a:pt x="29" y="795"/>
                      <a:pt x="25" y="813"/>
                      <a:pt x="36" y="779"/>
                    </a:cubicBezTo>
                    <a:cubicBezTo>
                      <a:pt x="37" y="775"/>
                      <a:pt x="40" y="767"/>
                      <a:pt x="40" y="767"/>
                    </a:cubicBezTo>
                    <a:cubicBezTo>
                      <a:pt x="43" y="746"/>
                      <a:pt x="48" y="728"/>
                      <a:pt x="52" y="707"/>
                    </a:cubicBezTo>
                    <a:cubicBezTo>
                      <a:pt x="57" y="637"/>
                      <a:pt x="81" y="573"/>
                      <a:pt x="88" y="503"/>
                    </a:cubicBezTo>
                    <a:cubicBezTo>
                      <a:pt x="85" y="480"/>
                      <a:pt x="90" y="462"/>
                      <a:pt x="68" y="455"/>
                    </a:cubicBezTo>
                    <a:cubicBezTo>
                      <a:pt x="53" y="432"/>
                      <a:pt x="55" y="414"/>
                      <a:pt x="64" y="387"/>
                    </a:cubicBezTo>
                    <a:cubicBezTo>
                      <a:pt x="69" y="334"/>
                      <a:pt x="76" y="280"/>
                      <a:pt x="68" y="227"/>
                    </a:cubicBezTo>
                    <a:cubicBezTo>
                      <a:pt x="66" y="214"/>
                      <a:pt x="96" y="205"/>
                      <a:pt x="92" y="192"/>
                    </a:cubicBezTo>
                    <a:cubicBezTo>
                      <a:pt x="100" y="167"/>
                      <a:pt x="98" y="183"/>
                      <a:pt x="120" y="172"/>
                    </a:cubicBezTo>
                    <a:cubicBezTo>
                      <a:pt x="125" y="169"/>
                      <a:pt x="137" y="146"/>
                      <a:pt x="140" y="139"/>
                    </a:cubicBezTo>
                    <a:cubicBezTo>
                      <a:pt x="143" y="132"/>
                      <a:pt x="140" y="123"/>
                      <a:pt x="140" y="115"/>
                    </a:cubicBezTo>
                    <a:close/>
                  </a:path>
                </a:pathLst>
              </a:custGeom>
              <a:solidFill>
                <a:srgbClr val="5D71C7"/>
              </a:solidFill>
              <a:ln w="9525">
                <a:noFill/>
                <a:round/>
                <a:headEnd/>
                <a:tailEnd/>
              </a:ln>
            </p:spPr>
            <p:txBody>
              <a:bodyPr/>
              <a:lstStyle/>
              <a:p>
                <a:endParaRPr lang="en-US"/>
              </a:p>
            </p:txBody>
          </p:sp>
        </p:grpSp>
        <p:grpSp>
          <p:nvGrpSpPr>
            <p:cNvPr id="22" name="Group 172"/>
            <p:cNvGrpSpPr/>
            <p:nvPr/>
          </p:nvGrpSpPr>
          <p:grpSpPr>
            <a:xfrm>
              <a:off x="4910473" y="4869539"/>
              <a:ext cx="487307" cy="336108"/>
              <a:chOff x="6005347" y="4402546"/>
              <a:chExt cx="599744" cy="480737"/>
            </a:xfrm>
            <a:solidFill>
              <a:schemeClr val="accent4">
                <a:lumMod val="75000"/>
              </a:schemeClr>
            </a:solidFill>
          </p:grpSpPr>
          <p:sp>
            <p:nvSpPr>
              <p:cNvPr id="46" name="Freeform 24"/>
              <p:cNvSpPr>
                <a:spLocks/>
              </p:cNvSpPr>
              <p:nvPr/>
            </p:nvSpPr>
            <p:spPr bwMode="auto">
              <a:xfrm>
                <a:off x="6221044" y="4474656"/>
                <a:ext cx="168349" cy="336516"/>
              </a:xfrm>
              <a:custGeom>
                <a:avLst/>
                <a:gdLst>
                  <a:gd name="T0" fmla="*/ 227 w 579"/>
                  <a:gd name="T1" fmla="*/ 134 h 1431"/>
                  <a:gd name="T2" fmla="*/ 279 w 579"/>
                  <a:gd name="T3" fmla="*/ 10 h 1431"/>
                  <a:gd name="T4" fmla="*/ 367 w 579"/>
                  <a:gd name="T5" fmla="*/ 42 h 1431"/>
                  <a:gd name="T6" fmla="*/ 371 w 579"/>
                  <a:gd name="T7" fmla="*/ 130 h 1431"/>
                  <a:gd name="T8" fmla="*/ 367 w 579"/>
                  <a:gd name="T9" fmla="*/ 246 h 1431"/>
                  <a:gd name="T10" fmla="*/ 407 w 579"/>
                  <a:gd name="T11" fmla="*/ 270 h 1431"/>
                  <a:gd name="T12" fmla="*/ 439 w 579"/>
                  <a:gd name="T13" fmla="*/ 314 h 1431"/>
                  <a:gd name="T14" fmla="*/ 535 w 579"/>
                  <a:gd name="T15" fmla="*/ 530 h 1431"/>
                  <a:gd name="T16" fmla="*/ 564 w 579"/>
                  <a:gd name="T17" fmla="*/ 748 h 1431"/>
                  <a:gd name="T18" fmla="*/ 524 w 579"/>
                  <a:gd name="T19" fmla="*/ 768 h 1431"/>
                  <a:gd name="T20" fmla="*/ 476 w 579"/>
                  <a:gd name="T21" fmla="*/ 604 h 1431"/>
                  <a:gd name="T22" fmla="*/ 451 w 579"/>
                  <a:gd name="T23" fmla="*/ 478 h 1431"/>
                  <a:gd name="T24" fmla="*/ 403 w 579"/>
                  <a:gd name="T25" fmla="*/ 474 h 1431"/>
                  <a:gd name="T26" fmla="*/ 448 w 579"/>
                  <a:gd name="T27" fmla="*/ 608 h 1431"/>
                  <a:gd name="T28" fmla="*/ 408 w 579"/>
                  <a:gd name="T29" fmla="*/ 912 h 1431"/>
                  <a:gd name="T30" fmla="*/ 403 w 579"/>
                  <a:gd name="T31" fmla="*/ 1190 h 1431"/>
                  <a:gd name="T32" fmla="*/ 383 w 579"/>
                  <a:gd name="T33" fmla="*/ 1326 h 1431"/>
                  <a:gd name="T34" fmla="*/ 387 w 579"/>
                  <a:gd name="T35" fmla="*/ 1362 h 1431"/>
                  <a:gd name="T36" fmla="*/ 403 w 579"/>
                  <a:gd name="T37" fmla="*/ 1414 h 1431"/>
                  <a:gd name="T38" fmla="*/ 331 w 579"/>
                  <a:gd name="T39" fmla="*/ 1414 h 1431"/>
                  <a:gd name="T40" fmla="*/ 315 w 579"/>
                  <a:gd name="T41" fmla="*/ 1394 h 1431"/>
                  <a:gd name="T42" fmla="*/ 279 w 579"/>
                  <a:gd name="T43" fmla="*/ 982 h 1431"/>
                  <a:gd name="T44" fmla="*/ 267 w 579"/>
                  <a:gd name="T45" fmla="*/ 818 h 1431"/>
                  <a:gd name="T46" fmla="*/ 235 w 579"/>
                  <a:gd name="T47" fmla="*/ 938 h 1431"/>
                  <a:gd name="T48" fmla="*/ 219 w 579"/>
                  <a:gd name="T49" fmla="*/ 1030 h 1431"/>
                  <a:gd name="T50" fmla="*/ 167 w 579"/>
                  <a:gd name="T51" fmla="*/ 1258 h 1431"/>
                  <a:gd name="T52" fmla="*/ 120 w 579"/>
                  <a:gd name="T53" fmla="*/ 1316 h 1431"/>
                  <a:gd name="T54" fmla="*/ 103 w 579"/>
                  <a:gd name="T55" fmla="*/ 1350 h 1431"/>
                  <a:gd name="T56" fmla="*/ 47 w 579"/>
                  <a:gd name="T57" fmla="*/ 1414 h 1431"/>
                  <a:gd name="T58" fmla="*/ 31 w 579"/>
                  <a:gd name="T59" fmla="*/ 1330 h 1431"/>
                  <a:gd name="T60" fmla="*/ 64 w 579"/>
                  <a:gd name="T61" fmla="*/ 1144 h 1431"/>
                  <a:gd name="T62" fmla="*/ 88 w 579"/>
                  <a:gd name="T63" fmla="*/ 1036 h 1431"/>
                  <a:gd name="T64" fmla="*/ 104 w 579"/>
                  <a:gd name="T65" fmla="*/ 888 h 1431"/>
                  <a:gd name="T66" fmla="*/ 124 w 579"/>
                  <a:gd name="T67" fmla="*/ 444 h 1431"/>
                  <a:gd name="T68" fmla="*/ 96 w 579"/>
                  <a:gd name="T69" fmla="*/ 700 h 1431"/>
                  <a:gd name="T70" fmla="*/ 104 w 579"/>
                  <a:gd name="T71" fmla="*/ 748 h 1431"/>
                  <a:gd name="T72" fmla="*/ 0 w 579"/>
                  <a:gd name="T73" fmla="*/ 708 h 1431"/>
                  <a:gd name="T74" fmla="*/ 75 w 579"/>
                  <a:gd name="T75" fmla="*/ 314 h 1431"/>
                  <a:gd name="T76" fmla="*/ 139 w 579"/>
                  <a:gd name="T77" fmla="*/ 250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grpFill/>
              <a:ln w="9525">
                <a:noFill/>
                <a:round/>
                <a:headEnd/>
                <a:tailEnd/>
              </a:ln>
            </p:spPr>
            <p:txBody>
              <a:bodyPr/>
              <a:lstStyle/>
              <a:p>
                <a:pPr>
                  <a:defRPr/>
                </a:pPr>
                <a:endParaRPr lang="en-US"/>
              </a:p>
            </p:txBody>
          </p:sp>
          <p:sp>
            <p:nvSpPr>
              <p:cNvPr id="47" name="Freeform 7"/>
              <p:cNvSpPr>
                <a:spLocks/>
              </p:cNvSpPr>
              <p:nvPr/>
            </p:nvSpPr>
            <p:spPr bwMode="auto">
              <a:xfrm>
                <a:off x="6478829" y="4426582"/>
                <a:ext cx="126262" cy="432664"/>
              </a:xfrm>
              <a:custGeom>
                <a:avLst/>
                <a:gdLst>
                  <a:gd name="T0" fmla="*/ 124 w 404"/>
                  <a:gd name="T1" fmla="*/ 58 h 1206"/>
                  <a:gd name="T2" fmla="*/ 180 w 404"/>
                  <a:gd name="T3" fmla="*/ 2 h 1206"/>
                  <a:gd name="T4" fmla="*/ 244 w 404"/>
                  <a:gd name="T5" fmla="*/ 66 h 1206"/>
                  <a:gd name="T6" fmla="*/ 292 w 404"/>
                  <a:gd name="T7" fmla="*/ 126 h 1206"/>
                  <a:gd name="T8" fmla="*/ 256 w 404"/>
                  <a:gd name="T9" fmla="*/ 170 h 1206"/>
                  <a:gd name="T10" fmla="*/ 296 w 404"/>
                  <a:gd name="T11" fmla="*/ 230 h 1206"/>
                  <a:gd name="T12" fmla="*/ 348 w 404"/>
                  <a:gd name="T13" fmla="*/ 506 h 1206"/>
                  <a:gd name="T14" fmla="*/ 388 w 404"/>
                  <a:gd name="T15" fmla="*/ 590 h 1206"/>
                  <a:gd name="T16" fmla="*/ 404 w 404"/>
                  <a:gd name="T17" fmla="*/ 638 h 1206"/>
                  <a:gd name="T18" fmla="*/ 388 w 404"/>
                  <a:gd name="T19" fmla="*/ 666 h 1206"/>
                  <a:gd name="T20" fmla="*/ 260 w 404"/>
                  <a:gd name="T21" fmla="*/ 824 h 1206"/>
                  <a:gd name="T22" fmla="*/ 260 w 404"/>
                  <a:gd name="T23" fmla="*/ 1102 h 1206"/>
                  <a:gd name="T24" fmla="*/ 300 w 404"/>
                  <a:gd name="T25" fmla="*/ 1186 h 1206"/>
                  <a:gd name="T26" fmla="*/ 204 w 404"/>
                  <a:gd name="T27" fmla="*/ 1102 h 1206"/>
                  <a:gd name="T28" fmla="*/ 184 w 404"/>
                  <a:gd name="T29" fmla="*/ 966 h 1206"/>
                  <a:gd name="T30" fmla="*/ 172 w 404"/>
                  <a:gd name="T31" fmla="*/ 870 h 1206"/>
                  <a:gd name="T32" fmla="*/ 124 w 404"/>
                  <a:gd name="T33" fmla="*/ 1006 h 1206"/>
                  <a:gd name="T34" fmla="*/ 132 w 404"/>
                  <a:gd name="T35" fmla="*/ 1146 h 1206"/>
                  <a:gd name="T36" fmla="*/ 72 w 404"/>
                  <a:gd name="T37" fmla="*/ 1154 h 1206"/>
                  <a:gd name="T38" fmla="*/ 60 w 404"/>
                  <a:gd name="T39" fmla="*/ 918 h 1206"/>
                  <a:gd name="T40" fmla="*/ 92 w 404"/>
                  <a:gd name="T41" fmla="*/ 858 h 1206"/>
                  <a:gd name="T42" fmla="*/ 60 w 404"/>
                  <a:gd name="T43" fmla="*/ 642 h 1206"/>
                  <a:gd name="T44" fmla="*/ 100 w 404"/>
                  <a:gd name="T45" fmla="*/ 558 h 1206"/>
                  <a:gd name="T46" fmla="*/ 76 w 404"/>
                  <a:gd name="T47" fmla="*/ 454 h 1206"/>
                  <a:gd name="T48" fmla="*/ 32 w 404"/>
                  <a:gd name="T49" fmla="*/ 666 h 1206"/>
                  <a:gd name="T50" fmla="*/ 40 w 404"/>
                  <a:gd name="T51" fmla="*/ 314 h 1206"/>
                  <a:gd name="T52" fmla="*/ 24 w 404"/>
                  <a:gd name="T53" fmla="*/ 294 h 1206"/>
                  <a:gd name="T54" fmla="*/ 60 w 404"/>
                  <a:gd name="T55" fmla="*/ 248 h 1206"/>
                  <a:gd name="T56" fmla="*/ 72 w 404"/>
                  <a:gd name="T57" fmla="*/ 258 h 1206"/>
                  <a:gd name="T58" fmla="*/ 116 w 404"/>
                  <a:gd name="T59" fmla="*/ 210 h 1206"/>
                  <a:gd name="T60" fmla="*/ 96 w 404"/>
                  <a:gd name="T61" fmla="*/ 182 h 1206"/>
                  <a:gd name="T62" fmla="*/ 120 w 404"/>
                  <a:gd name="T63" fmla="*/ 142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grpFill/>
              <a:ln w="9525">
                <a:noFill/>
                <a:round/>
                <a:headEnd/>
                <a:tailEnd/>
              </a:ln>
            </p:spPr>
            <p:txBody>
              <a:bodyPr/>
              <a:lstStyle/>
              <a:p>
                <a:pPr>
                  <a:defRPr/>
                </a:pPr>
                <a:endParaRPr lang="en-US"/>
              </a:p>
            </p:txBody>
          </p:sp>
          <p:sp>
            <p:nvSpPr>
              <p:cNvPr id="48" name="Freeform 19"/>
              <p:cNvSpPr>
                <a:spLocks/>
              </p:cNvSpPr>
              <p:nvPr/>
            </p:nvSpPr>
            <p:spPr bwMode="auto">
              <a:xfrm>
                <a:off x="6005347" y="4402546"/>
                <a:ext cx="126262" cy="480737"/>
              </a:xfrm>
              <a:custGeom>
                <a:avLst/>
                <a:gdLst>
                  <a:gd name="T0" fmla="*/ 152 w 484"/>
                  <a:gd name="T1" fmla="*/ 192 h 1419"/>
                  <a:gd name="T2" fmla="*/ 156 w 484"/>
                  <a:gd name="T3" fmla="*/ 144 h 1419"/>
                  <a:gd name="T4" fmla="*/ 168 w 484"/>
                  <a:gd name="T5" fmla="*/ 132 h 1419"/>
                  <a:gd name="T6" fmla="*/ 188 w 484"/>
                  <a:gd name="T7" fmla="*/ 100 h 1419"/>
                  <a:gd name="T8" fmla="*/ 240 w 484"/>
                  <a:gd name="T9" fmla="*/ 20 h 1419"/>
                  <a:gd name="T10" fmla="*/ 264 w 484"/>
                  <a:gd name="T11" fmla="*/ 8 h 1419"/>
                  <a:gd name="T12" fmla="*/ 288 w 484"/>
                  <a:gd name="T13" fmla="*/ 0 h 1419"/>
                  <a:gd name="T14" fmla="*/ 328 w 484"/>
                  <a:gd name="T15" fmla="*/ 20 h 1419"/>
                  <a:gd name="T16" fmla="*/ 356 w 484"/>
                  <a:gd name="T17" fmla="*/ 68 h 1419"/>
                  <a:gd name="T18" fmla="*/ 372 w 484"/>
                  <a:gd name="T19" fmla="*/ 124 h 1419"/>
                  <a:gd name="T20" fmla="*/ 412 w 484"/>
                  <a:gd name="T21" fmla="*/ 208 h 1419"/>
                  <a:gd name="T22" fmla="*/ 444 w 484"/>
                  <a:gd name="T23" fmla="*/ 284 h 1419"/>
                  <a:gd name="T24" fmla="*/ 440 w 484"/>
                  <a:gd name="T25" fmla="*/ 556 h 1419"/>
                  <a:gd name="T26" fmla="*/ 432 w 484"/>
                  <a:gd name="T27" fmla="*/ 588 h 1419"/>
                  <a:gd name="T28" fmla="*/ 436 w 484"/>
                  <a:gd name="T29" fmla="*/ 640 h 1419"/>
                  <a:gd name="T30" fmla="*/ 484 w 484"/>
                  <a:gd name="T31" fmla="*/ 724 h 1419"/>
                  <a:gd name="T32" fmla="*/ 448 w 484"/>
                  <a:gd name="T33" fmla="*/ 748 h 1419"/>
                  <a:gd name="T34" fmla="*/ 472 w 484"/>
                  <a:gd name="T35" fmla="*/ 792 h 1419"/>
                  <a:gd name="T36" fmla="*/ 480 w 484"/>
                  <a:gd name="T37" fmla="*/ 804 h 1419"/>
                  <a:gd name="T38" fmla="*/ 468 w 484"/>
                  <a:gd name="T39" fmla="*/ 812 h 1419"/>
                  <a:gd name="T40" fmla="*/ 392 w 484"/>
                  <a:gd name="T41" fmla="*/ 828 h 1419"/>
                  <a:gd name="T42" fmla="*/ 380 w 484"/>
                  <a:gd name="T43" fmla="*/ 876 h 1419"/>
                  <a:gd name="T44" fmla="*/ 364 w 484"/>
                  <a:gd name="T45" fmla="*/ 1128 h 1419"/>
                  <a:gd name="T46" fmla="*/ 352 w 484"/>
                  <a:gd name="T47" fmla="*/ 1244 h 1419"/>
                  <a:gd name="T48" fmla="*/ 372 w 484"/>
                  <a:gd name="T49" fmla="*/ 1352 h 1419"/>
                  <a:gd name="T50" fmla="*/ 344 w 484"/>
                  <a:gd name="T51" fmla="*/ 1392 h 1419"/>
                  <a:gd name="T52" fmla="*/ 296 w 484"/>
                  <a:gd name="T53" fmla="*/ 1284 h 1419"/>
                  <a:gd name="T54" fmla="*/ 280 w 484"/>
                  <a:gd name="T55" fmla="*/ 976 h 1419"/>
                  <a:gd name="T56" fmla="*/ 260 w 484"/>
                  <a:gd name="T57" fmla="*/ 828 h 1419"/>
                  <a:gd name="T58" fmla="*/ 216 w 484"/>
                  <a:gd name="T59" fmla="*/ 996 h 1419"/>
                  <a:gd name="T60" fmla="*/ 156 w 484"/>
                  <a:gd name="T61" fmla="*/ 1140 h 1419"/>
                  <a:gd name="T62" fmla="*/ 128 w 484"/>
                  <a:gd name="T63" fmla="*/ 1244 h 1419"/>
                  <a:gd name="T64" fmla="*/ 148 w 484"/>
                  <a:gd name="T65" fmla="*/ 1316 h 1419"/>
                  <a:gd name="T66" fmla="*/ 160 w 484"/>
                  <a:gd name="T67" fmla="*/ 1352 h 1419"/>
                  <a:gd name="T68" fmla="*/ 164 w 484"/>
                  <a:gd name="T69" fmla="*/ 1364 h 1419"/>
                  <a:gd name="T70" fmla="*/ 84 w 484"/>
                  <a:gd name="T71" fmla="*/ 1396 h 1419"/>
                  <a:gd name="T72" fmla="*/ 68 w 484"/>
                  <a:gd name="T73" fmla="*/ 1356 h 1419"/>
                  <a:gd name="T74" fmla="*/ 80 w 484"/>
                  <a:gd name="T75" fmla="*/ 1120 h 1419"/>
                  <a:gd name="T76" fmla="*/ 108 w 484"/>
                  <a:gd name="T77" fmla="*/ 1024 h 1419"/>
                  <a:gd name="T78" fmla="*/ 116 w 484"/>
                  <a:gd name="T79" fmla="*/ 992 h 1419"/>
                  <a:gd name="T80" fmla="*/ 52 w 484"/>
                  <a:gd name="T81" fmla="*/ 864 h 1419"/>
                  <a:gd name="T82" fmla="*/ 24 w 484"/>
                  <a:gd name="T83" fmla="*/ 832 h 1419"/>
                  <a:gd name="T84" fmla="*/ 0 w 484"/>
                  <a:gd name="T85" fmla="*/ 816 h 1419"/>
                  <a:gd name="T86" fmla="*/ 36 w 484"/>
                  <a:gd name="T87" fmla="*/ 772 h 1419"/>
                  <a:gd name="T88" fmla="*/ 52 w 484"/>
                  <a:gd name="T89" fmla="*/ 736 h 1419"/>
                  <a:gd name="T90" fmla="*/ 56 w 484"/>
                  <a:gd name="T91" fmla="*/ 680 h 1419"/>
                  <a:gd name="T92" fmla="*/ 72 w 484"/>
                  <a:gd name="T93" fmla="*/ 644 h 1419"/>
                  <a:gd name="T94" fmla="*/ 104 w 484"/>
                  <a:gd name="T95" fmla="*/ 572 h 1419"/>
                  <a:gd name="T96" fmla="*/ 136 w 484"/>
                  <a:gd name="T97" fmla="*/ 516 h 1419"/>
                  <a:gd name="T98" fmla="*/ 128 w 484"/>
                  <a:gd name="T99" fmla="*/ 472 h 1419"/>
                  <a:gd name="T100" fmla="*/ 100 w 484"/>
                  <a:gd name="T101" fmla="*/ 424 h 1419"/>
                  <a:gd name="T102" fmla="*/ 112 w 484"/>
                  <a:gd name="T103" fmla="*/ 252 h 1419"/>
                  <a:gd name="T104" fmla="*/ 152 w 484"/>
                  <a:gd name="T105" fmla="*/ 192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grpFill/>
              <a:ln w="9525">
                <a:noFill/>
                <a:round/>
                <a:headEnd/>
                <a:tailEnd/>
              </a:ln>
            </p:spPr>
            <p:txBody>
              <a:bodyPr/>
              <a:lstStyle/>
              <a:p>
                <a:pPr>
                  <a:defRPr/>
                </a:pPr>
                <a:endParaRPr lang="en-US"/>
              </a:p>
            </p:txBody>
          </p:sp>
        </p:grpSp>
        <p:grpSp>
          <p:nvGrpSpPr>
            <p:cNvPr id="23" name="Group 163"/>
            <p:cNvGrpSpPr>
              <a:grpSpLocks/>
            </p:cNvGrpSpPr>
            <p:nvPr/>
          </p:nvGrpSpPr>
          <p:grpSpPr bwMode="auto">
            <a:xfrm>
              <a:off x="1052378" y="4355093"/>
              <a:ext cx="875841" cy="566821"/>
              <a:chOff x="1449536" y="4911681"/>
              <a:chExt cx="894355" cy="640983"/>
            </a:xfrm>
          </p:grpSpPr>
          <p:sp>
            <p:nvSpPr>
              <p:cNvPr id="66597" name="Freeform 12"/>
              <p:cNvSpPr>
                <a:spLocks/>
              </p:cNvSpPr>
              <p:nvPr/>
            </p:nvSpPr>
            <p:spPr bwMode="auto">
              <a:xfrm flipH="1">
                <a:off x="1449536" y="4911681"/>
                <a:ext cx="168349" cy="528811"/>
              </a:xfrm>
              <a:custGeom>
                <a:avLst/>
                <a:gdLst>
                  <a:gd name="T0" fmla="*/ 2147483647 w 601"/>
                  <a:gd name="T1" fmla="*/ 2147483647 h 1812"/>
                  <a:gd name="T2" fmla="*/ 2147483647 w 601"/>
                  <a:gd name="T3" fmla="*/ 2147483647 h 1812"/>
                  <a:gd name="T4" fmla="*/ 2147483647 w 601"/>
                  <a:gd name="T5" fmla="*/ 2147483647 h 1812"/>
                  <a:gd name="T6" fmla="*/ 2147483647 w 601"/>
                  <a:gd name="T7" fmla="*/ 2147483647 h 1812"/>
                  <a:gd name="T8" fmla="*/ 2147483647 w 601"/>
                  <a:gd name="T9" fmla="*/ 2147483647 h 1812"/>
                  <a:gd name="T10" fmla="*/ 2147483647 w 601"/>
                  <a:gd name="T11" fmla="*/ 2147483647 h 1812"/>
                  <a:gd name="T12" fmla="*/ 2147483647 w 601"/>
                  <a:gd name="T13" fmla="*/ 2147483647 h 1812"/>
                  <a:gd name="T14" fmla="*/ 2147483647 w 601"/>
                  <a:gd name="T15" fmla="*/ 2147483647 h 1812"/>
                  <a:gd name="T16" fmla="*/ 2147483647 w 601"/>
                  <a:gd name="T17" fmla="*/ 2147483647 h 1812"/>
                  <a:gd name="T18" fmla="*/ 2147483647 w 601"/>
                  <a:gd name="T19" fmla="*/ 2147483647 h 1812"/>
                  <a:gd name="T20" fmla="*/ 2147483647 w 601"/>
                  <a:gd name="T21" fmla="*/ 2147483647 h 1812"/>
                  <a:gd name="T22" fmla="*/ 2147483647 w 601"/>
                  <a:gd name="T23" fmla="*/ 2147483647 h 1812"/>
                  <a:gd name="T24" fmla="*/ 2147483647 w 601"/>
                  <a:gd name="T25" fmla="*/ 2147483647 h 1812"/>
                  <a:gd name="T26" fmla="*/ 2147483647 w 601"/>
                  <a:gd name="T27" fmla="*/ 2147483647 h 1812"/>
                  <a:gd name="T28" fmla="*/ 2147483647 w 601"/>
                  <a:gd name="T29" fmla="*/ 2147483647 h 1812"/>
                  <a:gd name="T30" fmla="*/ 2147483647 w 601"/>
                  <a:gd name="T31" fmla="*/ 2147483647 h 1812"/>
                  <a:gd name="T32" fmla="*/ 2147483647 w 601"/>
                  <a:gd name="T33" fmla="*/ 2147483647 h 1812"/>
                  <a:gd name="T34" fmla="*/ 2147483647 w 601"/>
                  <a:gd name="T35" fmla="*/ 2147483647 h 1812"/>
                  <a:gd name="T36" fmla="*/ 2147483647 w 601"/>
                  <a:gd name="T37" fmla="*/ 2147483647 h 1812"/>
                  <a:gd name="T38" fmla="*/ 2147483647 w 601"/>
                  <a:gd name="T39" fmla="*/ 2147483647 h 1812"/>
                  <a:gd name="T40" fmla="*/ 2147483647 w 601"/>
                  <a:gd name="T41" fmla="*/ 2147483647 h 1812"/>
                  <a:gd name="T42" fmla="*/ 2147483647 w 601"/>
                  <a:gd name="T43" fmla="*/ 2147483647 h 1812"/>
                  <a:gd name="T44" fmla="*/ 2147483647 w 601"/>
                  <a:gd name="T45" fmla="*/ 2147483647 h 1812"/>
                  <a:gd name="T46" fmla="*/ 2147483647 w 601"/>
                  <a:gd name="T47" fmla="*/ 2147483647 h 1812"/>
                  <a:gd name="T48" fmla="*/ 2147483647 w 601"/>
                  <a:gd name="T49" fmla="*/ 2147483647 h 1812"/>
                  <a:gd name="T50" fmla="*/ 2147483647 w 601"/>
                  <a:gd name="T51" fmla="*/ 2147483647 h 1812"/>
                  <a:gd name="T52" fmla="*/ 2147483647 w 601"/>
                  <a:gd name="T53" fmla="*/ 2147483647 h 1812"/>
                  <a:gd name="T54" fmla="*/ 2147483647 w 601"/>
                  <a:gd name="T55" fmla="*/ 2147483647 h 1812"/>
                  <a:gd name="T56" fmla="*/ 2147483647 w 601"/>
                  <a:gd name="T57" fmla="*/ 2147483647 h 1812"/>
                  <a:gd name="T58" fmla="*/ 2147483647 w 601"/>
                  <a:gd name="T59" fmla="*/ 2147483647 h 1812"/>
                  <a:gd name="T60" fmla="*/ 2147483647 w 601"/>
                  <a:gd name="T61" fmla="*/ 2147483647 h 1812"/>
                  <a:gd name="T62" fmla="*/ 2147483647 w 601"/>
                  <a:gd name="T63" fmla="*/ 2147483647 h 1812"/>
                  <a:gd name="T64" fmla="*/ 2147483647 w 601"/>
                  <a:gd name="T65" fmla="*/ 2147483647 h 1812"/>
                  <a:gd name="T66" fmla="*/ 2147483647 w 601"/>
                  <a:gd name="T67" fmla="*/ 2147483647 h 1812"/>
                  <a:gd name="T68" fmla="*/ 2147483647 w 601"/>
                  <a:gd name="T69" fmla="*/ 2147483647 h 1812"/>
                  <a:gd name="T70" fmla="*/ 2147483647 w 601"/>
                  <a:gd name="T71" fmla="*/ 2147483647 h 1812"/>
                  <a:gd name="T72" fmla="*/ 2147483647 w 601"/>
                  <a:gd name="T73" fmla="*/ 2147483647 h 1812"/>
                  <a:gd name="T74" fmla="*/ 2147483647 w 601"/>
                  <a:gd name="T75" fmla="*/ 2147483647 h 18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1"/>
                  <a:gd name="T115" fmla="*/ 0 h 1812"/>
                  <a:gd name="T116" fmla="*/ 601 w 601"/>
                  <a:gd name="T117" fmla="*/ 1812 h 18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1" h="1812">
                    <a:moveTo>
                      <a:pt x="170" y="278"/>
                    </a:moveTo>
                    <a:cubicBezTo>
                      <a:pt x="180" y="249"/>
                      <a:pt x="185" y="259"/>
                      <a:pt x="166" y="246"/>
                    </a:cubicBezTo>
                    <a:cubicBezTo>
                      <a:pt x="157" y="219"/>
                      <a:pt x="171" y="249"/>
                      <a:pt x="142" y="230"/>
                    </a:cubicBezTo>
                    <a:cubicBezTo>
                      <a:pt x="138" y="228"/>
                      <a:pt x="140" y="222"/>
                      <a:pt x="138" y="218"/>
                    </a:cubicBezTo>
                    <a:cubicBezTo>
                      <a:pt x="125" y="193"/>
                      <a:pt x="117" y="166"/>
                      <a:pt x="110" y="138"/>
                    </a:cubicBezTo>
                    <a:cubicBezTo>
                      <a:pt x="112" y="105"/>
                      <a:pt x="94" y="62"/>
                      <a:pt x="118" y="38"/>
                    </a:cubicBezTo>
                    <a:cubicBezTo>
                      <a:pt x="130" y="26"/>
                      <a:pt x="162" y="16"/>
                      <a:pt x="178" y="10"/>
                    </a:cubicBezTo>
                    <a:cubicBezTo>
                      <a:pt x="188" y="6"/>
                      <a:pt x="210" y="2"/>
                      <a:pt x="210" y="2"/>
                    </a:cubicBezTo>
                    <a:cubicBezTo>
                      <a:pt x="225" y="3"/>
                      <a:pt x="241" y="0"/>
                      <a:pt x="254" y="6"/>
                    </a:cubicBezTo>
                    <a:cubicBezTo>
                      <a:pt x="272" y="14"/>
                      <a:pt x="277" y="51"/>
                      <a:pt x="294" y="62"/>
                    </a:cubicBezTo>
                    <a:cubicBezTo>
                      <a:pt x="297" y="70"/>
                      <a:pt x="299" y="78"/>
                      <a:pt x="302" y="86"/>
                    </a:cubicBezTo>
                    <a:cubicBezTo>
                      <a:pt x="303" y="90"/>
                      <a:pt x="306" y="98"/>
                      <a:pt x="306" y="98"/>
                    </a:cubicBezTo>
                    <a:cubicBezTo>
                      <a:pt x="305" y="126"/>
                      <a:pt x="293" y="208"/>
                      <a:pt x="302" y="242"/>
                    </a:cubicBezTo>
                    <a:cubicBezTo>
                      <a:pt x="307" y="261"/>
                      <a:pt x="358" y="262"/>
                      <a:pt x="358" y="262"/>
                    </a:cubicBezTo>
                    <a:cubicBezTo>
                      <a:pt x="383" y="287"/>
                      <a:pt x="420" y="311"/>
                      <a:pt x="454" y="322"/>
                    </a:cubicBezTo>
                    <a:cubicBezTo>
                      <a:pt x="468" y="336"/>
                      <a:pt x="482" y="351"/>
                      <a:pt x="498" y="362"/>
                    </a:cubicBezTo>
                    <a:cubicBezTo>
                      <a:pt x="502" y="373"/>
                      <a:pt x="521" y="397"/>
                      <a:pt x="530" y="406"/>
                    </a:cubicBezTo>
                    <a:cubicBezTo>
                      <a:pt x="536" y="423"/>
                      <a:pt x="540" y="441"/>
                      <a:pt x="546" y="458"/>
                    </a:cubicBezTo>
                    <a:cubicBezTo>
                      <a:pt x="547" y="462"/>
                      <a:pt x="550" y="470"/>
                      <a:pt x="550" y="470"/>
                    </a:cubicBezTo>
                    <a:cubicBezTo>
                      <a:pt x="544" y="492"/>
                      <a:pt x="574" y="529"/>
                      <a:pt x="554" y="536"/>
                    </a:cubicBezTo>
                    <a:cubicBezTo>
                      <a:pt x="566" y="604"/>
                      <a:pt x="522" y="608"/>
                      <a:pt x="558" y="644"/>
                    </a:cubicBezTo>
                    <a:cubicBezTo>
                      <a:pt x="578" y="704"/>
                      <a:pt x="533" y="902"/>
                      <a:pt x="530" y="950"/>
                    </a:cubicBezTo>
                    <a:cubicBezTo>
                      <a:pt x="528" y="976"/>
                      <a:pt x="510" y="1009"/>
                      <a:pt x="502" y="1034"/>
                    </a:cubicBezTo>
                    <a:cubicBezTo>
                      <a:pt x="498" y="1046"/>
                      <a:pt x="490" y="1070"/>
                      <a:pt x="490" y="1070"/>
                    </a:cubicBezTo>
                    <a:cubicBezTo>
                      <a:pt x="495" y="1097"/>
                      <a:pt x="505" y="1123"/>
                      <a:pt x="510" y="1150"/>
                    </a:cubicBezTo>
                    <a:cubicBezTo>
                      <a:pt x="508" y="1207"/>
                      <a:pt x="520" y="1235"/>
                      <a:pt x="494" y="1274"/>
                    </a:cubicBezTo>
                    <a:cubicBezTo>
                      <a:pt x="497" y="1310"/>
                      <a:pt x="511" y="1407"/>
                      <a:pt x="546" y="1430"/>
                    </a:cubicBezTo>
                    <a:cubicBezTo>
                      <a:pt x="551" y="1446"/>
                      <a:pt x="562" y="1450"/>
                      <a:pt x="574" y="1462"/>
                    </a:cubicBezTo>
                    <a:cubicBezTo>
                      <a:pt x="580" y="1479"/>
                      <a:pt x="588" y="1492"/>
                      <a:pt x="594" y="1510"/>
                    </a:cubicBezTo>
                    <a:cubicBezTo>
                      <a:pt x="595" y="1514"/>
                      <a:pt x="598" y="1522"/>
                      <a:pt x="598" y="1522"/>
                    </a:cubicBezTo>
                    <a:cubicBezTo>
                      <a:pt x="597" y="1535"/>
                      <a:pt x="601" y="1550"/>
                      <a:pt x="594" y="1562"/>
                    </a:cubicBezTo>
                    <a:cubicBezTo>
                      <a:pt x="590" y="1569"/>
                      <a:pt x="570" y="1570"/>
                      <a:pt x="570" y="1570"/>
                    </a:cubicBezTo>
                    <a:cubicBezTo>
                      <a:pt x="573" y="1617"/>
                      <a:pt x="569" y="1635"/>
                      <a:pt x="582" y="1674"/>
                    </a:cubicBezTo>
                    <a:cubicBezTo>
                      <a:pt x="586" y="1686"/>
                      <a:pt x="590" y="1698"/>
                      <a:pt x="594" y="1710"/>
                    </a:cubicBezTo>
                    <a:cubicBezTo>
                      <a:pt x="595" y="1714"/>
                      <a:pt x="598" y="1722"/>
                      <a:pt x="598" y="1722"/>
                    </a:cubicBezTo>
                    <a:cubicBezTo>
                      <a:pt x="597" y="1735"/>
                      <a:pt x="597" y="1749"/>
                      <a:pt x="594" y="1762"/>
                    </a:cubicBezTo>
                    <a:cubicBezTo>
                      <a:pt x="584" y="1806"/>
                      <a:pt x="512" y="1803"/>
                      <a:pt x="482" y="1806"/>
                    </a:cubicBezTo>
                    <a:cubicBezTo>
                      <a:pt x="463" y="1805"/>
                      <a:pt x="443" y="1809"/>
                      <a:pt x="426" y="1802"/>
                    </a:cubicBezTo>
                    <a:cubicBezTo>
                      <a:pt x="417" y="1799"/>
                      <a:pt x="410" y="1778"/>
                      <a:pt x="410" y="1778"/>
                    </a:cubicBezTo>
                    <a:cubicBezTo>
                      <a:pt x="414" y="1746"/>
                      <a:pt x="415" y="1732"/>
                      <a:pt x="446" y="1722"/>
                    </a:cubicBezTo>
                    <a:cubicBezTo>
                      <a:pt x="459" y="1683"/>
                      <a:pt x="437" y="1753"/>
                      <a:pt x="454" y="1650"/>
                    </a:cubicBezTo>
                    <a:cubicBezTo>
                      <a:pt x="456" y="1638"/>
                      <a:pt x="486" y="1630"/>
                      <a:pt x="486" y="1630"/>
                    </a:cubicBezTo>
                    <a:cubicBezTo>
                      <a:pt x="498" y="1594"/>
                      <a:pt x="476" y="1594"/>
                      <a:pt x="446" y="1590"/>
                    </a:cubicBezTo>
                    <a:cubicBezTo>
                      <a:pt x="435" y="1586"/>
                      <a:pt x="429" y="1586"/>
                      <a:pt x="422" y="1574"/>
                    </a:cubicBezTo>
                    <a:cubicBezTo>
                      <a:pt x="418" y="1567"/>
                      <a:pt x="414" y="1550"/>
                      <a:pt x="414" y="1550"/>
                    </a:cubicBezTo>
                    <a:cubicBezTo>
                      <a:pt x="410" y="1500"/>
                      <a:pt x="402" y="1454"/>
                      <a:pt x="386" y="1406"/>
                    </a:cubicBezTo>
                    <a:cubicBezTo>
                      <a:pt x="376" y="1377"/>
                      <a:pt x="350" y="1353"/>
                      <a:pt x="342" y="1322"/>
                    </a:cubicBezTo>
                    <a:cubicBezTo>
                      <a:pt x="332" y="1283"/>
                      <a:pt x="335" y="1242"/>
                      <a:pt x="298" y="1218"/>
                    </a:cubicBezTo>
                    <a:cubicBezTo>
                      <a:pt x="285" y="1179"/>
                      <a:pt x="306" y="1234"/>
                      <a:pt x="282" y="1198"/>
                    </a:cubicBezTo>
                    <a:cubicBezTo>
                      <a:pt x="279" y="1193"/>
                      <a:pt x="268" y="1165"/>
                      <a:pt x="266" y="1158"/>
                    </a:cubicBezTo>
                    <a:cubicBezTo>
                      <a:pt x="246" y="1165"/>
                      <a:pt x="255" y="1158"/>
                      <a:pt x="246" y="1186"/>
                    </a:cubicBezTo>
                    <a:cubicBezTo>
                      <a:pt x="245" y="1190"/>
                      <a:pt x="242" y="1198"/>
                      <a:pt x="242" y="1198"/>
                    </a:cubicBezTo>
                    <a:cubicBezTo>
                      <a:pt x="240" y="1246"/>
                      <a:pt x="216" y="1413"/>
                      <a:pt x="278" y="1454"/>
                    </a:cubicBezTo>
                    <a:cubicBezTo>
                      <a:pt x="294" y="1503"/>
                      <a:pt x="300" y="1552"/>
                      <a:pt x="282" y="1606"/>
                    </a:cubicBezTo>
                    <a:cubicBezTo>
                      <a:pt x="281" y="1655"/>
                      <a:pt x="283" y="1705"/>
                      <a:pt x="278" y="1754"/>
                    </a:cubicBezTo>
                    <a:cubicBezTo>
                      <a:pt x="276" y="1769"/>
                      <a:pt x="242" y="1782"/>
                      <a:pt x="242" y="1782"/>
                    </a:cubicBezTo>
                    <a:cubicBezTo>
                      <a:pt x="235" y="1803"/>
                      <a:pt x="213" y="1802"/>
                      <a:pt x="194" y="1806"/>
                    </a:cubicBezTo>
                    <a:cubicBezTo>
                      <a:pt x="175" y="1805"/>
                      <a:pt x="154" y="1812"/>
                      <a:pt x="138" y="1802"/>
                    </a:cubicBezTo>
                    <a:cubicBezTo>
                      <a:pt x="130" y="1797"/>
                      <a:pt x="139" y="1783"/>
                      <a:pt x="142" y="1774"/>
                    </a:cubicBezTo>
                    <a:cubicBezTo>
                      <a:pt x="150" y="1747"/>
                      <a:pt x="171" y="1727"/>
                      <a:pt x="178" y="1698"/>
                    </a:cubicBezTo>
                    <a:cubicBezTo>
                      <a:pt x="180" y="1669"/>
                      <a:pt x="199" y="1606"/>
                      <a:pt x="170" y="1586"/>
                    </a:cubicBezTo>
                    <a:cubicBezTo>
                      <a:pt x="155" y="1564"/>
                      <a:pt x="154" y="1576"/>
                      <a:pt x="134" y="1546"/>
                    </a:cubicBezTo>
                    <a:cubicBezTo>
                      <a:pt x="121" y="1526"/>
                      <a:pt x="119" y="1493"/>
                      <a:pt x="114" y="1470"/>
                    </a:cubicBezTo>
                    <a:cubicBezTo>
                      <a:pt x="111" y="1454"/>
                      <a:pt x="103" y="1445"/>
                      <a:pt x="98" y="1430"/>
                    </a:cubicBezTo>
                    <a:cubicBezTo>
                      <a:pt x="95" y="1363"/>
                      <a:pt x="95" y="1306"/>
                      <a:pt x="58" y="1250"/>
                    </a:cubicBezTo>
                    <a:cubicBezTo>
                      <a:pt x="47" y="1181"/>
                      <a:pt x="84" y="1152"/>
                      <a:pt x="72" y="1104"/>
                    </a:cubicBezTo>
                    <a:cubicBezTo>
                      <a:pt x="66" y="1076"/>
                      <a:pt x="90" y="1062"/>
                      <a:pt x="80" y="1032"/>
                    </a:cubicBezTo>
                    <a:cubicBezTo>
                      <a:pt x="77" y="1024"/>
                      <a:pt x="88" y="984"/>
                      <a:pt x="88" y="984"/>
                    </a:cubicBezTo>
                    <a:cubicBezTo>
                      <a:pt x="90" y="914"/>
                      <a:pt x="84" y="932"/>
                      <a:pt x="92" y="832"/>
                    </a:cubicBezTo>
                    <a:cubicBezTo>
                      <a:pt x="92" y="796"/>
                      <a:pt x="122" y="645"/>
                      <a:pt x="46" y="620"/>
                    </a:cubicBezTo>
                    <a:cubicBezTo>
                      <a:pt x="34" y="602"/>
                      <a:pt x="0" y="514"/>
                      <a:pt x="18" y="502"/>
                    </a:cubicBezTo>
                    <a:cubicBezTo>
                      <a:pt x="31" y="463"/>
                      <a:pt x="20" y="415"/>
                      <a:pt x="58" y="390"/>
                    </a:cubicBezTo>
                    <a:cubicBezTo>
                      <a:pt x="69" y="358"/>
                      <a:pt x="80" y="349"/>
                      <a:pt x="110" y="334"/>
                    </a:cubicBezTo>
                    <a:cubicBezTo>
                      <a:pt x="122" y="328"/>
                      <a:pt x="146" y="318"/>
                      <a:pt x="146" y="318"/>
                    </a:cubicBezTo>
                    <a:cubicBezTo>
                      <a:pt x="152" y="309"/>
                      <a:pt x="174" y="285"/>
                      <a:pt x="174" y="270"/>
                    </a:cubicBezTo>
                    <a:cubicBezTo>
                      <a:pt x="174" y="267"/>
                      <a:pt x="171" y="275"/>
                      <a:pt x="170" y="278"/>
                    </a:cubicBezTo>
                    <a:close/>
                  </a:path>
                </a:pathLst>
              </a:custGeom>
              <a:solidFill>
                <a:srgbClr val="FFAE18"/>
              </a:solidFill>
              <a:ln w="9525">
                <a:noFill/>
                <a:round/>
                <a:headEnd/>
                <a:tailEnd/>
              </a:ln>
            </p:spPr>
            <p:txBody>
              <a:bodyPr/>
              <a:lstStyle/>
              <a:p>
                <a:endParaRPr lang="en-US"/>
              </a:p>
            </p:txBody>
          </p:sp>
          <p:sp>
            <p:nvSpPr>
              <p:cNvPr id="66598" name="Freeform 29"/>
              <p:cNvSpPr>
                <a:spLocks/>
              </p:cNvSpPr>
              <p:nvPr/>
            </p:nvSpPr>
            <p:spPr bwMode="auto">
              <a:xfrm>
                <a:off x="2175542" y="4911681"/>
                <a:ext cx="168349" cy="432664"/>
              </a:xfrm>
              <a:custGeom>
                <a:avLst/>
                <a:gdLst>
                  <a:gd name="T0" fmla="*/ 2147483647 w 579"/>
                  <a:gd name="T1" fmla="*/ 2147483647 h 1431"/>
                  <a:gd name="T2" fmla="*/ 2147483647 w 579"/>
                  <a:gd name="T3" fmla="*/ 2147483647 h 1431"/>
                  <a:gd name="T4" fmla="*/ 2147483647 w 579"/>
                  <a:gd name="T5" fmla="*/ 2147483647 h 1431"/>
                  <a:gd name="T6" fmla="*/ 2147483647 w 579"/>
                  <a:gd name="T7" fmla="*/ 2147483647 h 1431"/>
                  <a:gd name="T8" fmla="*/ 2147483647 w 579"/>
                  <a:gd name="T9" fmla="*/ 2147483647 h 1431"/>
                  <a:gd name="T10" fmla="*/ 2147483647 w 579"/>
                  <a:gd name="T11" fmla="*/ 2147483647 h 1431"/>
                  <a:gd name="T12" fmla="*/ 2147483647 w 579"/>
                  <a:gd name="T13" fmla="*/ 2147483647 h 1431"/>
                  <a:gd name="T14" fmla="*/ 2147483647 w 579"/>
                  <a:gd name="T15" fmla="*/ 2147483647 h 1431"/>
                  <a:gd name="T16" fmla="*/ 2147483647 w 579"/>
                  <a:gd name="T17" fmla="*/ 2147483647 h 1431"/>
                  <a:gd name="T18" fmla="*/ 2147483647 w 579"/>
                  <a:gd name="T19" fmla="*/ 2147483647 h 1431"/>
                  <a:gd name="T20" fmla="*/ 2147483647 w 579"/>
                  <a:gd name="T21" fmla="*/ 2147483647 h 1431"/>
                  <a:gd name="T22" fmla="*/ 2147483647 w 579"/>
                  <a:gd name="T23" fmla="*/ 2147483647 h 1431"/>
                  <a:gd name="T24" fmla="*/ 2147483647 w 579"/>
                  <a:gd name="T25" fmla="*/ 2147483647 h 1431"/>
                  <a:gd name="T26" fmla="*/ 2147483647 w 579"/>
                  <a:gd name="T27" fmla="*/ 2147483647 h 1431"/>
                  <a:gd name="T28" fmla="*/ 2147483647 w 579"/>
                  <a:gd name="T29" fmla="*/ 2147483647 h 1431"/>
                  <a:gd name="T30" fmla="*/ 2147483647 w 579"/>
                  <a:gd name="T31" fmla="*/ 2147483647 h 1431"/>
                  <a:gd name="T32" fmla="*/ 2147483647 w 579"/>
                  <a:gd name="T33" fmla="*/ 2147483647 h 1431"/>
                  <a:gd name="T34" fmla="*/ 2147483647 w 579"/>
                  <a:gd name="T35" fmla="*/ 2147483647 h 1431"/>
                  <a:gd name="T36" fmla="*/ 2147483647 w 579"/>
                  <a:gd name="T37" fmla="*/ 2147483647 h 1431"/>
                  <a:gd name="T38" fmla="*/ 2147483647 w 579"/>
                  <a:gd name="T39" fmla="*/ 2147483647 h 1431"/>
                  <a:gd name="T40" fmla="*/ 2147483647 w 579"/>
                  <a:gd name="T41" fmla="*/ 2147483647 h 1431"/>
                  <a:gd name="T42" fmla="*/ 2147483647 w 579"/>
                  <a:gd name="T43" fmla="*/ 2147483647 h 1431"/>
                  <a:gd name="T44" fmla="*/ 2147483647 w 579"/>
                  <a:gd name="T45" fmla="*/ 2147483647 h 1431"/>
                  <a:gd name="T46" fmla="*/ 2147483647 w 579"/>
                  <a:gd name="T47" fmla="*/ 2147483647 h 1431"/>
                  <a:gd name="T48" fmla="*/ 2147483647 w 579"/>
                  <a:gd name="T49" fmla="*/ 2147483647 h 1431"/>
                  <a:gd name="T50" fmla="*/ 2147483647 w 579"/>
                  <a:gd name="T51" fmla="*/ 2147483647 h 1431"/>
                  <a:gd name="T52" fmla="*/ 2147483647 w 579"/>
                  <a:gd name="T53" fmla="*/ 2147483647 h 1431"/>
                  <a:gd name="T54" fmla="*/ 2147483647 w 579"/>
                  <a:gd name="T55" fmla="*/ 2147483647 h 1431"/>
                  <a:gd name="T56" fmla="*/ 2147483647 w 579"/>
                  <a:gd name="T57" fmla="*/ 2147483647 h 1431"/>
                  <a:gd name="T58" fmla="*/ 2147483647 w 579"/>
                  <a:gd name="T59" fmla="*/ 2147483647 h 1431"/>
                  <a:gd name="T60" fmla="*/ 2147483647 w 579"/>
                  <a:gd name="T61" fmla="*/ 2147483647 h 1431"/>
                  <a:gd name="T62" fmla="*/ 2147483647 w 579"/>
                  <a:gd name="T63" fmla="*/ 2147483647 h 1431"/>
                  <a:gd name="T64" fmla="*/ 2147483647 w 579"/>
                  <a:gd name="T65" fmla="*/ 2147483647 h 1431"/>
                  <a:gd name="T66" fmla="*/ 2147483647 w 579"/>
                  <a:gd name="T67" fmla="*/ 2147483647 h 1431"/>
                  <a:gd name="T68" fmla="*/ 2147483647 w 579"/>
                  <a:gd name="T69" fmla="*/ 2147483647 h 1431"/>
                  <a:gd name="T70" fmla="*/ 2147483647 w 579"/>
                  <a:gd name="T71" fmla="*/ 2147483647 h 1431"/>
                  <a:gd name="T72" fmla="*/ 0 w 579"/>
                  <a:gd name="T73" fmla="*/ 2147483647 h 1431"/>
                  <a:gd name="T74" fmla="*/ 2147483647 w 579"/>
                  <a:gd name="T75" fmla="*/ 2147483647 h 1431"/>
                  <a:gd name="T76" fmla="*/ 2147483647 w 579"/>
                  <a:gd name="T77" fmla="*/ 2147483647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rgbClr val="5D71C7"/>
              </a:solidFill>
              <a:ln w="9525">
                <a:noFill/>
                <a:round/>
                <a:headEnd/>
                <a:tailEnd/>
              </a:ln>
            </p:spPr>
            <p:txBody>
              <a:bodyPr/>
              <a:lstStyle/>
              <a:p>
                <a:endParaRPr lang="en-US"/>
              </a:p>
            </p:txBody>
          </p:sp>
          <p:sp>
            <p:nvSpPr>
              <p:cNvPr id="66599" name="Freeform 27"/>
              <p:cNvSpPr>
                <a:spLocks/>
              </p:cNvSpPr>
              <p:nvPr/>
            </p:nvSpPr>
            <p:spPr bwMode="auto">
              <a:xfrm>
                <a:off x="1965105" y="4959755"/>
                <a:ext cx="126262" cy="432664"/>
              </a:xfrm>
              <a:custGeom>
                <a:avLst/>
                <a:gdLst>
                  <a:gd name="T0" fmla="*/ 2147483647 w 484"/>
                  <a:gd name="T1" fmla="*/ 2147483647 h 1419"/>
                  <a:gd name="T2" fmla="*/ 2147483647 w 484"/>
                  <a:gd name="T3" fmla="*/ 2147483647 h 1419"/>
                  <a:gd name="T4" fmla="*/ 2147483647 w 484"/>
                  <a:gd name="T5" fmla="*/ 2147483647 h 1419"/>
                  <a:gd name="T6" fmla="*/ 2147483647 w 484"/>
                  <a:gd name="T7" fmla="*/ 2147483647 h 1419"/>
                  <a:gd name="T8" fmla="*/ 2147483647 w 484"/>
                  <a:gd name="T9" fmla="*/ 2147483647 h 1419"/>
                  <a:gd name="T10" fmla="*/ 2147483647 w 484"/>
                  <a:gd name="T11" fmla="*/ 2147483647 h 1419"/>
                  <a:gd name="T12" fmla="*/ 2147483647 w 484"/>
                  <a:gd name="T13" fmla="*/ 0 h 1419"/>
                  <a:gd name="T14" fmla="*/ 2147483647 w 484"/>
                  <a:gd name="T15" fmla="*/ 2147483647 h 1419"/>
                  <a:gd name="T16" fmla="*/ 2147483647 w 484"/>
                  <a:gd name="T17" fmla="*/ 2147483647 h 1419"/>
                  <a:gd name="T18" fmla="*/ 2147483647 w 484"/>
                  <a:gd name="T19" fmla="*/ 2147483647 h 1419"/>
                  <a:gd name="T20" fmla="*/ 2147483647 w 484"/>
                  <a:gd name="T21" fmla="*/ 2147483647 h 1419"/>
                  <a:gd name="T22" fmla="*/ 2147483647 w 484"/>
                  <a:gd name="T23" fmla="*/ 2147483647 h 1419"/>
                  <a:gd name="T24" fmla="*/ 2147483647 w 484"/>
                  <a:gd name="T25" fmla="*/ 2147483647 h 1419"/>
                  <a:gd name="T26" fmla="*/ 2147483647 w 484"/>
                  <a:gd name="T27" fmla="*/ 2147483647 h 1419"/>
                  <a:gd name="T28" fmla="*/ 2147483647 w 484"/>
                  <a:gd name="T29" fmla="*/ 2147483647 h 1419"/>
                  <a:gd name="T30" fmla="*/ 2147483647 w 484"/>
                  <a:gd name="T31" fmla="*/ 2147483647 h 1419"/>
                  <a:gd name="T32" fmla="*/ 2147483647 w 484"/>
                  <a:gd name="T33" fmla="*/ 2147483647 h 1419"/>
                  <a:gd name="T34" fmla="*/ 2147483647 w 484"/>
                  <a:gd name="T35" fmla="*/ 2147483647 h 1419"/>
                  <a:gd name="T36" fmla="*/ 2147483647 w 484"/>
                  <a:gd name="T37" fmla="*/ 2147483647 h 1419"/>
                  <a:gd name="T38" fmla="*/ 2147483647 w 484"/>
                  <a:gd name="T39" fmla="*/ 2147483647 h 1419"/>
                  <a:gd name="T40" fmla="*/ 2147483647 w 484"/>
                  <a:gd name="T41" fmla="*/ 2147483647 h 1419"/>
                  <a:gd name="T42" fmla="*/ 2147483647 w 484"/>
                  <a:gd name="T43" fmla="*/ 2147483647 h 1419"/>
                  <a:gd name="T44" fmla="*/ 2147483647 w 484"/>
                  <a:gd name="T45" fmla="*/ 2147483647 h 1419"/>
                  <a:gd name="T46" fmla="*/ 2147483647 w 484"/>
                  <a:gd name="T47" fmla="*/ 2147483647 h 1419"/>
                  <a:gd name="T48" fmla="*/ 2147483647 w 484"/>
                  <a:gd name="T49" fmla="*/ 2147483647 h 1419"/>
                  <a:gd name="T50" fmla="*/ 2147483647 w 484"/>
                  <a:gd name="T51" fmla="*/ 2147483647 h 1419"/>
                  <a:gd name="T52" fmla="*/ 2147483647 w 484"/>
                  <a:gd name="T53" fmla="*/ 2147483647 h 1419"/>
                  <a:gd name="T54" fmla="*/ 2147483647 w 484"/>
                  <a:gd name="T55" fmla="*/ 2147483647 h 1419"/>
                  <a:gd name="T56" fmla="*/ 2147483647 w 484"/>
                  <a:gd name="T57" fmla="*/ 2147483647 h 1419"/>
                  <a:gd name="T58" fmla="*/ 2147483647 w 484"/>
                  <a:gd name="T59" fmla="*/ 2147483647 h 1419"/>
                  <a:gd name="T60" fmla="*/ 2147483647 w 484"/>
                  <a:gd name="T61" fmla="*/ 2147483647 h 1419"/>
                  <a:gd name="T62" fmla="*/ 2147483647 w 484"/>
                  <a:gd name="T63" fmla="*/ 2147483647 h 1419"/>
                  <a:gd name="T64" fmla="*/ 2147483647 w 484"/>
                  <a:gd name="T65" fmla="*/ 2147483647 h 1419"/>
                  <a:gd name="T66" fmla="*/ 2147483647 w 484"/>
                  <a:gd name="T67" fmla="*/ 2147483647 h 1419"/>
                  <a:gd name="T68" fmla="*/ 2147483647 w 484"/>
                  <a:gd name="T69" fmla="*/ 2147483647 h 1419"/>
                  <a:gd name="T70" fmla="*/ 2147483647 w 484"/>
                  <a:gd name="T71" fmla="*/ 2147483647 h 1419"/>
                  <a:gd name="T72" fmla="*/ 2147483647 w 484"/>
                  <a:gd name="T73" fmla="*/ 2147483647 h 1419"/>
                  <a:gd name="T74" fmla="*/ 2147483647 w 484"/>
                  <a:gd name="T75" fmla="*/ 2147483647 h 1419"/>
                  <a:gd name="T76" fmla="*/ 2147483647 w 484"/>
                  <a:gd name="T77" fmla="*/ 2147483647 h 1419"/>
                  <a:gd name="T78" fmla="*/ 2147483647 w 484"/>
                  <a:gd name="T79" fmla="*/ 2147483647 h 1419"/>
                  <a:gd name="T80" fmla="*/ 2147483647 w 484"/>
                  <a:gd name="T81" fmla="*/ 2147483647 h 1419"/>
                  <a:gd name="T82" fmla="*/ 2147483647 w 484"/>
                  <a:gd name="T83" fmla="*/ 2147483647 h 1419"/>
                  <a:gd name="T84" fmla="*/ 0 w 484"/>
                  <a:gd name="T85" fmla="*/ 2147483647 h 1419"/>
                  <a:gd name="T86" fmla="*/ 2147483647 w 484"/>
                  <a:gd name="T87" fmla="*/ 2147483647 h 1419"/>
                  <a:gd name="T88" fmla="*/ 2147483647 w 484"/>
                  <a:gd name="T89" fmla="*/ 2147483647 h 1419"/>
                  <a:gd name="T90" fmla="*/ 2147483647 w 484"/>
                  <a:gd name="T91" fmla="*/ 2147483647 h 1419"/>
                  <a:gd name="T92" fmla="*/ 2147483647 w 484"/>
                  <a:gd name="T93" fmla="*/ 2147483647 h 1419"/>
                  <a:gd name="T94" fmla="*/ 2147483647 w 484"/>
                  <a:gd name="T95" fmla="*/ 2147483647 h 1419"/>
                  <a:gd name="T96" fmla="*/ 2147483647 w 484"/>
                  <a:gd name="T97" fmla="*/ 2147483647 h 1419"/>
                  <a:gd name="T98" fmla="*/ 2147483647 w 484"/>
                  <a:gd name="T99" fmla="*/ 2147483647 h 1419"/>
                  <a:gd name="T100" fmla="*/ 2147483647 w 484"/>
                  <a:gd name="T101" fmla="*/ 2147483647 h 1419"/>
                  <a:gd name="T102" fmla="*/ 2147483647 w 484"/>
                  <a:gd name="T103" fmla="*/ 2147483647 h 1419"/>
                  <a:gd name="T104" fmla="*/ 2147483647 w 484"/>
                  <a:gd name="T105" fmla="*/ 2147483647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rgbClr val="3DA591"/>
              </a:solidFill>
              <a:ln w="9525">
                <a:noFill/>
                <a:round/>
                <a:headEnd/>
                <a:tailEnd/>
              </a:ln>
            </p:spPr>
            <p:txBody>
              <a:bodyPr/>
              <a:lstStyle/>
              <a:p>
                <a:endParaRPr lang="en-US"/>
              </a:p>
            </p:txBody>
          </p:sp>
          <p:sp>
            <p:nvSpPr>
              <p:cNvPr id="35" name="Freeform 24"/>
              <p:cNvSpPr>
                <a:spLocks/>
              </p:cNvSpPr>
              <p:nvPr/>
            </p:nvSpPr>
            <p:spPr bwMode="auto">
              <a:xfrm>
                <a:off x="1695694" y="5008590"/>
                <a:ext cx="166951" cy="335654"/>
              </a:xfrm>
              <a:custGeom>
                <a:avLst/>
                <a:gdLst>
                  <a:gd name="T0" fmla="*/ 227 w 579"/>
                  <a:gd name="T1" fmla="*/ 134 h 1431"/>
                  <a:gd name="T2" fmla="*/ 279 w 579"/>
                  <a:gd name="T3" fmla="*/ 10 h 1431"/>
                  <a:gd name="T4" fmla="*/ 367 w 579"/>
                  <a:gd name="T5" fmla="*/ 42 h 1431"/>
                  <a:gd name="T6" fmla="*/ 371 w 579"/>
                  <a:gd name="T7" fmla="*/ 130 h 1431"/>
                  <a:gd name="T8" fmla="*/ 367 w 579"/>
                  <a:gd name="T9" fmla="*/ 246 h 1431"/>
                  <a:gd name="T10" fmla="*/ 407 w 579"/>
                  <a:gd name="T11" fmla="*/ 270 h 1431"/>
                  <a:gd name="T12" fmla="*/ 439 w 579"/>
                  <a:gd name="T13" fmla="*/ 314 h 1431"/>
                  <a:gd name="T14" fmla="*/ 535 w 579"/>
                  <a:gd name="T15" fmla="*/ 530 h 1431"/>
                  <a:gd name="T16" fmla="*/ 564 w 579"/>
                  <a:gd name="T17" fmla="*/ 748 h 1431"/>
                  <a:gd name="T18" fmla="*/ 524 w 579"/>
                  <a:gd name="T19" fmla="*/ 768 h 1431"/>
                  <a:gd name="T20" fmla="*/ 476 w 579"/>
                  <a:gd name="T21" fmla="*/ 604 h 1431"/>
                  <a:gd name="T22" fmla="*/ 451 w 579"/>
                  <a:gd name="T23" fmla="*/ 478 h 1431"/>
                  <a:gd name="T24" fmla="*/ 403 w 579"/>
                  <a:gd name="T25" fmla="*/ 474 h 1431"/>
                  <a:gd name="T26" fmla="*/ 448 w 579"/>
                  <a:gd name="T27" fmla="*/ 608 h 1431"/>
                  <a:gd name="T28" fmla="*/ 408 w 579"/>
                  <a:gd name="T29" fmla="*/ 912 h 1431"/>
                  <a:gd name="T30" fmla="*/ 403 w 579"/>
                  <a:gd name="T31" fmla="*/ 1190 h 1431"/>
                  <a:gd name="T32" fmla="*/ 383 w 579"/>
                  <a:gd name="T33" fmla="*/ 1326 h 1431"/>
                  <a:gd name="T34" fmla="*/ 387 w 579"/>
                  <a:gd name="T35" fmla="*/ 1362 h 1431"/>
                  <a:gd name="T36" fmla="*/ 403 w 579"/>
                  <a:gd name="T37" fmla="*/ 1414 h 1431"/>
                  <a:gd name="T38" fmla="*/ 331 w 579"/>
                  <a:gd name="T39" fmla="*/ 1414 h 1431"/>
                  <a:gd name="T40" fmla="*/ 315 w 579"/>
                  <a:gd name="T41" fmla="*/ 1394 h 1431"/>
                  <a:gd name="T42" fmla="*/ 279 w 579"/>
                  <a:gd name="T43" fmla="*/ 982 h 1431"/>
                  <a:gd name="T44" fmla="*/ 267 w 579"/>
                  <a:gd name="T45" fmla="*/ 818 h 1431"/>
                  <a:gd name="T46" fmla="*/ 235 w 579"/>
                  <a:gd name="T47" fmla="*/ 938 h 1431"/>
                  <a:gd name="T48" fmla="*/ 219 w 579"/>
                  <a:gd name="T49" fmla="*/ 1030 h 1431"/>
                  <a:gd name="T50" fmla="*/ 167 w 579"/>
                  <a:gd name="T51" fmla="*/ 1258 h 1431"/>
                  <a:gd name="T52" fmla="*/ 120 w 579"/>
                  <a:gd name="T53" fmla="*/ 1316 h 1431"/>
                  <a:gd name="T54" fmla="*/ 103 w 579"/>
                  <a:gd name="T55" fmla="*/ 1350 h 1431"/>
                  <a:gd name="T56" fmla="*/ 47 w 579"/>
                  <a:gd name="T57" fmla="*/ 1414 h 1431"/>
                  <a:gd name="T58" fmla="*/ 31 w 579"/>
                  <a:gd name="T59" fmla="*/ 1330 h 1431"/>
                  <a:gd name="T60" fmla="*/ 64 w 579"/>
                  <a:gd name="T61" fmla="*/ 1144 h 1431"/>
                  <a:gd name="T62" fmla="*/ 88 w 579"/>
                  <a:gd name="T63" fmla="*/ 1036 h 1431"/>
                  <a:gd name="T64" fmla="*/ 104 w 579"/>
                  <a:gd name="T65" fmla="*/ 888 h 1431"/>
                  <a:gd name="T66" fmla="*/ 124 w 579"/>
                  <a:gd name="T67" fmla="*/ 444 h 1431"/>
                  <a:gd name="T68" fmla="*/ 96 w 579"/>
                  <a:gd name="T69" fmla="*/ 700 h 1431"/>
                  <a:gd name="T70" fmla="*/ 104 w 579"/>
                  <a:gd name="T71" fmla="*/ 748 h 1431"/>
                  <a:gd name="T72" fmla="*/ 0 w 579"/>
                  <a:gd name="T73" fmla="*/ 708 h 1431"/>
                  <a:gd name="T74" fmla="*/ 75 w 579"/>
                  <a:gd name="T75" fmla="*/ 314 h 1431"/>
                  <a:gd name="T76" fmla="*/ 139 w 579"/>
                  <a:gd name="T77" fmla="*/ 250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chemeClr val="accent4">
                  <a:lumMod val="75000"/>
                </a:schemeClr>
              </a:solidFill>
              <a:ln w="9525">
                <a:noFill/>
                <a:round/>
                <a:headEnd/>
                <a:tailEnd/>
              </a:ln>
            </p:spPr>
            <p:txBody>
              <a:bodyPr/>
              <a:lstStyle/>
              <a:p>
                <a:pPr>
                  <a:defRPr/>
                </a:pPr>
                <a:endParaRPr lang="en-US"/>
              </a:p>
            </p:txBody>
          </p:sp>
          <p:sp>
            <p:nvSpPr>
              <p:cNvPr id="66601" name="Freeform 18"/>
              <p:cNvSpPr>
                <a:spLocks/>
              </p:cNvSpPr>
              <p:nvPr/>
            </p:nvSpPr>
            <p:spPr bwMode="auto">
              <a:xfrm flipH="1">
                <a:off x="1838843" y="4959755"/>
                <a:ext cx="141168" cy="380583"/>
              </a:xfrm>
              <a:custGeom>
                <a:avLst/>
                <a:gdLst>
                  <a:gd name="T0" fmla="*/ 2147483647 w 511"/>
                  <a:gd name="T1" fmla="*/ 2147483647 h 1431"/>
                  <a:gd name="T2" fmla="*/ 2147483647 w 511"/>
                  <a:gd name="T3" fmla="*/ 2147483647 h 1431"/>
                  <a:gd name="T4" fmla="*/ 2147483647 w 511"/>
                  <a:gd name="T5" fmla="*/ 2147483647 h 1431"/>
                  <a:gd name="T6" fmla="*/ 2147483647 w 511"/>
                  <a:gd name="T7" fmla="*/ 2147483647 h 1431"/>
                  <a:gd name="T8" fmla="*/ 2147483647 w 511"/>
                  <a:gd name="T9" fmla="*/ 2147483647 h 1431"/>
                  <a:gd name="T10" fmla="*/ 2147483647 w 511"/>
                  <a:gd name="T11" fmla="*/ 2147483647 h 1431"/>
                  <a:gd name="T12" fmla="*/ 2147483647 w 511"/>
                  <a:gd name="T13" fmla="*/ 2147483647 h 1431"/>
                  <a:gd name="T14" fmla="*/ 2147483647 w 511"/>
                  <a:gd name="T15" fmla="*/ 2147483647 h 1431"/>
                  <a:gd name="T16" fmla="*/ 2147483647 w 511"/>
                  <a:gd name="T17" fmla="*/ 2147483647 h 1431"/>
                  <a:gd name="T18" fmla="*/ 2147483647 w 511"/>
                  <a:gd name="T19" fmla="*/ 2147483647 h 1431"/>
                  <a:gd name="T20" fmla="*/ 2147483647 w 511"/>
                  <a:gd name="T21" fmla="*/ 2147483647 h 1431"/>
                  <a:gd name="T22" fmla="*/ 2147483647 w 511"/>
                  <a:gd name="T23" fmla="*/ 2147483647 h 1431"/>
                  <a:gd name="T24" fmla="*/ 2147483647 w 511"/>
                  <a:gd name="T25" fmla="*/ 2147483647 h 1431"/>
                  <a:gd name="T26" fmla="*/ 2147483647 w 511"/>
                  <a:gd name="T27" fmla="*/ 2147483647 h 1431"/>
                  <a:gd name="T28" fmla="*/ 2147483647 w 511"/>
                  <a:gd name="T29" fmla="*/ 2147483647 h 1431"/>
                  <a:gd name="T30" fmla="*/ 2147483647 w 511"/>
                  <a:gd name="T31" fmla="*/ 2147483647 h 1431"/>
                  <a:gd name="T32" fmla="*/ 2147483647 w 511"/>
                  <a:gd name="T33" fmla="*/ 2147483647 h 1431"/>
                  <a:gd name="T34" fmla="*/ 2147483647 w 511"/>
                  <a:gd name="T35" fmla="*/ 2147483647 h 1431"/>
                  <a:gd name="T36" fmla="*/ 2147483647 w 511"/>
                  <a:gd name="T37" fmla="*/ 2147483647 h 1431"/>
                  <a:gd name="T38" fmla="*/ 2147483647 w 511"/>
                  <a:gd name="T39" fmla="*/ 2147483647 h 1431"/>
                  <a:gd name="T40" fmla="*/ 2147483647 w 511"/>
                  <a:gd name="T41" fmla="*/ 2147483647 h 1431"/>
                  <a:gd name="T42" fmla="*/ 2147483647 w 511"/>
                  <a:gd name="T43" fmla="*/ 2147483647 h 1431"/>
                  <a:gd name="T44" fmla="*/ 2147483647 w 511"/>
                  <a:gd name="T45" fmla="*/ 2147483647 h 1431"/>
                  <a:gd name="T46" fmla="*/ 2147483647 w 511"/>
                  <a:gd name="T47" fmla="*/ 2147483647 h 1431"/>
                  <a:gd name="T48" fmla="*/ 2147483647 w 511"/>
                  <a:gd name="T49" fmla="*/ 2147483647 h 1431"/>
                  <a:gd name="T50" fmla="*/ 2147483647 w 511"/>
                  <a:gd name="T51" fmla="*/ 2147483647 h 1431"/>
                  <a:gd name="T52" fmla="*/ 2147483647 w 511"/>
                  <a:gd name="T53" fmla="*/ 2147483647 h 1431"/>
                  <a:gd name="T54" fmla="*/ 2147483647 w 511"/>
                  <a:gd name="T55" fmla="*/ 2147483647 h 1431"/>
                  <a:gd name="T56" fmla="*/ 2147483647 w 511"/>
                  <a:gd name="T57" fmla="*/ 2147483647 h 1431"/>
                  <a:gd name="T58" fmla="*/ 2147483647 w 511"/>
                  <a:gd name="T59" fmla="*/ 2147483647 h 1431"/>
                  <a:gd name="T60" fmla="*/ 2147483647 w 511"/>
                  <a:gd name="T61" fmla="*/ 2147483647 h 1431"/>
                  <a:gd name="T62" fmla="*/ 2147483647 w 511"/>
                  <a:gd name="T63" fmla="*/ 2147483647 h 1431"/>
                  <a:gd name="T64" fmla="*/ 2147483647 w 511"/>
                  <a:gd name="T65" fmla="*/ 2147483647 h 1431"/>
                  <a:gd name="T66" fmla="*/ 2147483647 w 511"/>
                  <a:gd name="T67" fmla="*/ 2147483647 h 1431"/>
                  <a:gd name="T68" fmla="*/ 2147483647 w 511"/>
                  <a:gd name="T69" fmla="*/ 2147483647 h 1431"/>
                  <a:gd name="T70" fmla="*/ 2147483647 w 511"/>
                  <a:gd name="T71" fmla="*/ 2147483647 h 1431"/>
                  <a:gd name="T72" fmla="*/ 2147483647 w 511"/>
                  <a:gd name="T73" fmla="*/ 2147483647 h 1431"/>
                  <a:gd name="T74" fmla="*/ 2147483647 w 511"/>
                  <a:gd name="T75" fmla="*/ 2147483647 h 1431"/>
                  <a:gd name="T76" fmla="*/ 2147483647 w 511"/>
                  <a:gd name="T77" fmla="*/ 2147483647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1"/>
                  <a:gd name="T118" fmla="*/ 0 h 1431"/>
                  <a:gd name="T119" fmla="*/ 511 w 511"/>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1" h="1431">
                    <a:moveTo>
                      <a:pt x="203" y="202"/>
                    </a:moveTo>
                    <a:cubicBezTo>
                      <a:pt x="202" y="179"/>
                      <a:pt x="202" y="157"/>
                      <a:pt x="199" y="134"/>
                    </a:cubicBezTo>
                    <a:cubicBezTo>
                      <a:pt x="198" y="126"/>
                      <a:pt x="191" y="110"/>
                      <a:pt x="191" y="110"/>
                    </a:cubicBezTo>
                    <a:cubicBezTo>
                      <a:pt x="195" y="43"/>
                      <a:pt x="189" y="31"/>
                      <a:pt x="251" y="10"/>
                    </a:cubicBezTo>
                    <a:cubicBezTo>
                      <a:pt x="276" y="12"/>
                      <a:pt x="309" y="0"/>
                      <a:pt x="327" y="18"/>
                    </a:cubicBezTo>
                    <a:cubicBezTo>
                      <a:pt x="333" y="24"/>
                      <a:pt x="335" y="34"/>
                      <a:pt x="339" y="42"/>
                    </a:cubicBezTo>
                    <a:cubicBezTo>
                      <a:pt x="342" y="50"/>
                      <a:pt x="347" y="66"/>
                      <a:pt x="347" y="66"/>
                    </a:cubicBezTo>
                    <a:cubicBezTo>
                      <a:pt x="346" y="87"/>
                      <a:pt x="350" y="110"/>
                      <a:pt x="343" y="130"/>
                    </a:cubicBezTo>
                    <a:cubicBezTo>
                      <a:pt x="340" y="139"/>
                      <a:pt x="320" y="168"/>
                      <a:pt x="320" y="168"/>
                    </a:cubicBezTo>
                    <a:cubicBezTo>
                      <a:pt x="308" y="203"/>
                      <a:pt x="297" y="232"/>
                      <a:pt x="339" y="246"/>
                    </a:cubicBezTo>
                    <a:cubicBezTo>
                      <a:pt x="346" y="266"/>
                      <a:pt x="339" y="257"/>
                      <a:pt x="367" y="266"/>
                    </a:cubicBezTo>
                    <a:cubicBezTo>
                      <a:pt x="371" y="267"/>
                      <a:pt x="379" y="270"/>
                      <a:pt x="379" y="270"/>
                    </a:cubicBezTo>
                    <a:cubicBezTo>
                      <a:pt x="400" y="302"/>
                      <a:pt x="372" y="263"/>
                      <a:pt x="399" y="290"/>
                    </a:cubicBezTo>
                    <a:cubicBezTo>
                      <a:pt x="418" y="309"/>
                      <a:pt x="398" y="294"/>
                      <a:pt x="411" y="314"/>
                    </a:cubicBezTo>
                    <a:cubicBezTo>
                      <a:pt x="420" y="328"/>
                      <a:pt x="434" y="349"/>
                      <a:pt x="447" y="358"/>
                    </a:cubicBezTo>
                    <a:cubicBezTo>
                      <a:pt x="466" y="416"/>
                      <a:pt x="488" y="472"/>
                      <a:pt x="507" y="530"/>
                    </a:cubicBezTo>
                    <a:cubicBezTo>
                      <a:pt x="504" y="570"/>
                      <a:pt x="511" y="614"/>
                      <a:pt x="475" y="638"/>
                    </a:cubicBezTo>
                    <a:cubicBezTo>
                      <a:pt x="470" y="654"/>
                      <a:pt x="458" y="673"/>
                      <a:pt x="443" y="678"/>
                    </a:cubicBezTo>
                    <a:cubicBezTo>
                      <a:pt x="438" y="686"/>
                      <a:pt x="432" y="694"/>
                      <a:pt x="427" y="702"/>
                    </a:cubicBezTo>
                    <a:cubicBezTo>
                      <a:pt x="422" y="710"/>
                      <a:pt x="403" y="718"/>
                      <a:pt x="403" y="718"/>
                    </a:cubicBezTo>
                    <a:cubicBezTo>
                      <a:pt x="369" y="710"/>
                      <a:pt x="375" y="666"/>
                      <a:pt x="407" y="658"/>
                    </a:cubicBezTo>
                    <a:cubicBezTo>
                      <a:pt x="430" y="635"/>
                      <a:pt x="437" y="608"/>
                      <a:pt x="443" y="578"/>
                    </a:cubicBezTo>
                    <a:cubicBezTo>
                      <a:pt x="442" y="553"/>
                      <a:pt x="441" y="527"/>
                      <a:pt x="439" y="502"/>
                    </a:cubicBezTo>
                    <a:cubicBezTo>
                      <a:pt x="438" y="487"/>
                      <a:pt x="432" y="490"/>
                      <a:pt x="423" y="478"/>
                    </a:cubicBezTo>
                    <a:cubicBezTo>
                      <a:pt x="396" y="443"/>
                      <a:pt x="407" y="451"/>
                      <a:pt x="375" y="430"/>
                    </a:cubicBezTo>
                    <a:cubicBezTo>
                      <a:pt x="368" y="450"/>
                      <a:pt x="369" y="444"/>
                      <a:pt x="375" y="474"/>
                    </a:cubicBezTo>
                    <a:cubicBezTo>
                      <a:pt x="377" y="482"/>
                      <a:pt x="380" y="490"/>
                      <a:pt x="383" y="498"/>
                    </a:cubicBezTo>
                    <a:cubicBezTo>
                      <a:pt x="384" y="502"/>
                      <a:pt x="387" y="510"/>
                      <a:pt x="387" y="510"/>
                    </a:cubicBezTo>
                    <a:cubicBezTo>
                      <a:pt x="392" y="564"/>
                      <a:pt x="396" y="595"/>
                      <a:pt x="399" y="654"/>
                    </a:cubicBezTo>
                    <a:cubicBezTo>
                      <a:pt x="395" y="742"/>
                      <a:pt x="384" y="821"/>
                      <a:pt x="363" y="906"/>
                    </a:cubicBezTo>
                    <a:cubicBezTo>
                      <a:pt x="364" y="975"/>
                      <a:pt x="364" y="1045"/>
                      <a:pt x="367" y="1114"/>
                    </a:cubicBezTo>
                    <a:cubicBezTo>
                      <a:pt x="368" y="1139"/>
                      <a:pt x="375" y="1190"/>
                      <a:pt x="375" y="1190"/>
                    </a:cubicBezTo>
                    <a:cubicBezTo>
                      <a:pt x="374" y="1234"/>
                      <a:pt x="377" y="1278"/>
                      <a:pt x="371" y="1322"/>
                    </a:cubicBezTo>
                    <a:cubicBezTo>
                      <a:pt x="370" y="1327"/>
                      <a:pt x="360" y="1324"/>
                      <a:pt x="355" y="1326"/>
                    </a:cubicBezTo>
                    <a:cubicBezTo>
                      <a:pt x="347" y="1328"/>
                      <a:pt x="331" y="1334"/>
                      <a:pt x="331" y="1334"/>
                    </a:cubicBezTo>
                    <a:cubicBezTo>
                      <a:pt x="335" y="1347"/>
                      <a:pt x="359" y="1362"/>
                      <a:pt x="359" y="1362"/>
                    </a:cubicBezTo>
                    <a:cubicBezTo>
                      <a:pt x="377" y="1390"/>
                      <a:pt x="372" y="1377"/>
                      <a:pt x="379" y="1398"/>
                    </a:cubicBezTo>
                    <a:cubicBezTo>
                      <a:pt x="378" y="1403"/>
                      <a:pt x="379" y="1410"/>
                      <a:pt x="375" y="1414"/>
                    </a:cubicBezTo>
                    <a:cubicBezTo>
                      <a:pt x="369" y="1419"/>
                      <a:pt x="351" y="1422"/>
                      <a:pt x="351" y="1422"/>
                    </a:cubicBezTo>
                    <a:cubicBezTo>
                      <a:pt x="335" y="1420"/>
                      <a:pt x="314" y="1425"/>
                      <a:pt x="303" y="1414"/>
                    </a:cubicBezTo>
                    <a:cubicBezTo>
                      <a:pt x="300" y="1411"/>
                      <a:pt x="302" y="1405"/>
                      <a:pt x="299" y="1402"/>
                    </a:cubicBezTo>
                    <a:cubicBezTo>
                      <a:pt x="296" y="1398"/>
                      <a:pt x="291" y="1397"/>
                      <a:pt x="287" y="1394"/>
                    </a:cubicBezTo>
                    <a:cubicBezTo>
                      <a:pt x="282" y="1348"/>
                      <a:pt x="290" y="1355"/>
                      <a:pt x="255" y="1346"/>
                    </a:cubicBezTo>
                    <a:cubicBezTo>
                      <a:pt x="263" y="1225"/>
                      <a:pt x="263" y="1103"/>
                      <a:pt x="251" y="982"/>
                    </a:cubicBezTo>
                    <a:cubicBezTo>
                      <a:pt x="248" y="914"/>
                      <a:pt x="253" y="845"/>
                      <a:pt x="243" y="778"/>
                    </a:cubicBezTo>
                    <a:cubicBezTo>
                      <a:pt x="241" y="765"/>
                      <a:pt x="241" y="805"/>
                      <a:pt x="239" y="818"/>
                    </a:cubicBezTo>
                    <a:cubicBezTo>
                      <a:pt x="237" y="826"/>
                      <a:pt x="234" y="834"/>
                      <a:pt x="231" y="842"/>
                    </a:cubicBezTo>
                    <a:cubicBezTo>
                      <a:pt x="220" y="874"/>
                      <a:pt x="215" y="905"/>
                      <a:pt x="207" y="938"/>
                    </a:cubicBezTo>
                    <a:cubicBezTo>
                      <a:pt x="204" y="972"/>
                      <a:pt x="207" y="981"/>
                      <a:pt x="199" y="1006"/>
                    </a:cubicBezTo>
                    <a:cubicBezTo>
                      <a:pt x="197" y="1014"/>
                      <a:pt x="191" y="1030"/>
                      <a:pt x="191" y="1030"/>
                    </a:cubicBezTo>
                    <a:cubicBezTo>
                      <a:pt x="183" y="1083"/>
                      <a:pt x="161" y="1130"/>
                      <a:pt x="151" y="1182"/>
                    </a:cubicBezTo>
                    <a:cubicBezTo>
                      <a:pt x="146" y="1207"/>
                      <a:pt x="146" y="1233"/>
                      <a:pt x="139" y="1258"/>
                    </a:cubicBezTo>
                    <a:cubicBezTo>
                      <a:pt x="133" y="1279"/>
                      <a:pt x="126" y="1301"/>
                      <a:pt x="119" y="1322"/>
                    </a:cubicBezTo>
                    <a:cubicBezTo>
                      <a:pt x="118" y="1326"/>
                      <a:pt x="119" y="1334"/>
                      <a:pt x="115" y="1334"/>
                    </a:cubicBezTo>
                    <a:cubicBezTo>
                      <a:pt x="103" y="1335"/>
                      <a:pt x="91" y="1337"/>
                      <a:pt x="79" y="1338"/>
                    </a:cubicBezTo>
                    <a:cubicBezTo>
                      <a:pt x="78" y="1342"/>
                      <a:pt x="75" y="1346"/>
                      <a:pt x="75" y="1350"/>
                    </a:cubicBezTo>
                    <a:cubicBezTo>
                      <a:pt x="76" y="1358"/>
                      <a:pt x="83" y="1374"/>
                      <a:pt x="83" y="1374"/>
                    </a:cubicBezTo>
                    <a:cubicBezTo>
                      <a:pt x="77" y="1431"/>
                      <a:pt x="78" y="1419"/>
                      <a:pt x="19" y="1414"/>
                    </a:cubicBezTo>
                    <a:cubicBezTo>
                      <a:pt x="18" y="1387"/>
                      <a:pt x="20" y="1360"/>
                      <a:pt x="15" y="1334"/>
                    </a:cubicBezTo>
                    <a:cubicBezTo>
                      <a:pt x="14" y="1330"/>
                      <a:pt x="4" y="1334"/>
                      <a:pt x="3" y="1330"/>
                    </a:cubicBezTo>
                    <a:cubicBezTo>
                      <a:pt x="0" y="1315"/>
                      <a:pt x="10" y="1288"/>
                      <a:pt x="15" y="1274"/>
                    </a:cubicBezTo>
                    <a:cubicBezTo>
                      <a:pt x="30" y="1230"/>
                      <a:pt x="43" y="1186"/>
                      <a:pt x="55" y="1142"/>
                    </a:cubicBezTo>
                    <a:cubicBezTo>
                      <a:pt x="64" y="1110"/>
                      <a:pt x="72" y="1078"/>
                      <a:pt x="83" y="1046"/>
                    </a:cubicBezTo>
                    <a:cubicBezTo>
                      <a:pt x="87" y="1034"/>
                      <a:pt x="91" y="1022"/>
                      <a:pt x="95" y="1010"/>
                    </a:cubicBezTo>
                    <a:cubicBezTo>
                      <a:pt x="96" y="1006"/>
                      <a:pt x="99" y="998"/>
                      <a:pt x="99" y="998"/>
                    </a:cubicBezTo>
                    <a:cubicBezTo>
                      <a:pt x="98" y="958"/>
                      <a:pt x="96" y="918"/>
                      <a:pt x="95" y="878"/>
                    </a:cubicBezTo>
                    <a:cubicBezTo>
                      <a:pt x="93" y="805"/>
                      <a:pt x="99" y="517"/>
                      <a:pt x="96" y="444"/>
                    </a:cubicBezTo>
                    <a:cubicBezTo>
                      <a:pt x="96" y="440"/>
                      <a:pt x="89" y="666"/>
                      <a:pt x="87" y="670"/>
                    </a:cubicBezTo>
                    <a:cubicBezTo>
                      <a:pt x="85" y="674"/>
                      <a:pt x="82" y="678"/>
                      <a:pt x="79" y="682"/>
                    </a:cubicBezTo>
                    <a:cubicBezTo>
                      <a:pt x="80" y="697"/>
                      <a:pt x="80" y="711"/>
                      <a:pt x="83" y="726"/>
                    </a:cubicBezTo>
                    <a:cubicBezTo>
                      <a:pt x="85" y="738"/>
                      <a:pt x="95" y="762"/>
                      <a:pt x="95" y="762"/>
                    </a:cubicBezTo>
                    <a:cubicBezTo>
                      <a:pt x="91" y="836"/>
                      <a:pt x="109" y="842"/>
                      <a:pt x="51" y="834"/>
                    </a:cubicBezTo>
                    <a:cubicBezTo>
                      <a:pt x="37" y="813"/>
                      <a:pt x="39" y="820"/>
                      <a:pt x="39" y="782"/>
                    </a:cubicBezTo>
                    <a:cubicBezTo>
                      <a:pt x="39" y="523"/>
                      <a:pt x="8" y="557"/>
                      <a:pt x="16" y="396"/>
                    </a:cubicBezTo>
                    <a:cubicBezTo>
                      <a:pt x="12" y="364"/>
                      <a:pt x="32" y="337"/>
                      <a:pt x="47" y="314"/>
                    </a:cubicBezTo>
                    <a:cubicBezTo>
                      <a:pt x="63" y="318"/>
                      <a:pt x="55" y="287"/>
                      <a:pt x="71" y="282"/>
                    </a:cubicBezTo>
                    <a:cubicBezTo>
                      <a:pt x="74" y="266"/>
                      <a:pt x="94" y="261"/>
                      <a:pt x="111" y="250"/>
                    </a:cubicBezTo>
                    <a:cubicBezTo>
                      <a:pt x="137" y="234"/>
                      <a:pt x="186" y="227"/>
                      <a:pt x="203" y="202"/>
                    </a:cubicBezTo>
                    <a:close/>
                  </a:path>
                </a:pathLst>
              </a:custGeom>
              <a:solidFill>
                <a:srgbClr val="93C345"/>
              </a:solidFill>
              <a:ln w="9525">
                <a:noFill/>
                <a:round/>
                <a:headEnd/>
                <a:tailEnd/>
              </a:ln>
            </p:spPr>
            <p:txBody>
              <a:bodyPr/>
              <a:lstStyle/>
              <a:p>
                <a:endParaRPr lang="en-US"/>
              </a:p>
            </p:txBody>
          </p:sp>
          <p:sp>
            <p:nvSpPr>
              <p:cNvPr id="66602" name="Freeform 20"/>
              <p:cNvSpPr>
                <a:spLocks/>
              </p:cNvSpPr>
              <p:nvPr/>
            </p:nvSpPr>
            <p:spPr bwMode="auto">
              <a:xfrm flipH="1">
                <a:off x="2090977" y="4993595"/>
                <a:ext cx="126262" cy="336516"/>
              </a:xfrm>
              <a:custGeom>
                <a:avLst/>
                <a:gdLst>
                  <a:gd name="T0" fmla="*/ 2147483647 w 484"/>
                  <a:gd name="T1" fmla="*/ 2147483647 h 1419"/>
                  <a:gd name="T2" fmla="*/ 2147483647 w 484"/>
                  <a:gd name="T3" fmla="*/ 2147483647 h 1419"/>
                  <a:gd name="T4" fmla="*/ 2147483647 w 484"/>
                  <a:gd name="T5" fmla="*/ 2147483647 h 1419"/>
                  <a:gd name="T6" fmla="*/ 2147483647 w 484"/>
                  <a:gd name="T7" fmla="*/ 2147483647 h 1419"/>
                  <a:gd name="T8" fmla="*/ 2147483647 w 484"/>
                  <a:gd name="T9" fmla="*/ 2147483647 h 1419"/>
                  <a:gd name="T10" fmla="*/ 2147483647 w 484"/>
                  <a:gd name="T11" fmla="*/ 2147483647 h 1419"/>
                  <a:gd name="T12" fmla="*/ 2147483647 w 484"/>
                  <a:gd name="T13" fmla="*/ 0 h 1419"/>
                  <a:gd name="T14" fmla="*/ 2147483647 w 484"/>
                  <a:gd name="T15" fmla="*/ 2147483647 h 1419"/>
                  <a:gd name="T16" fmla="*/ 2147483647 w 484"/>
                  <a:gd name="T17" fmla="*/ 2147483647 h 1419"/>
                  <a:gd name="T18" fmla="*/ 2147483647 w 484"/>
                  <a:gd name="T19" fmla="*/ 2147483647 h 1419"/>
                  <a:gd name="T20" fmla="*/ 2147483647 w 484"/>
                  <a:gd name="T21" fmla="*/ 2147483647 h 1419"/>
                  <a:gd name="T22" fmla="*/ 2147483647 w 484"/>
                  <a:gd name="T23" fmla="*/ 2147483647 h 1419"/>
                  <a:gd name="T24" fmla="*/ 2147483647 w 484"/>
                  <a:gd name="T25" fmla="*/ 2147483647 h 1419"/>
                  <a:gd name="T26" fmla="*/ 2147483647 w 484"/>
                  <a:gd name="T27" fmla="*/ 2147483647 h 1419"/>
                  <a:gd name="T28" fmla="*/ 2147483647 w 484"/>
                  <a:gd name="T29" fmla="*/ 2147483647 h 1419"/>
                  <a:gd name="T30" fmla="*/ 2147483647 w 484"/>
                  <a:gd name="T31" fmla="*/ 2147483647 h 1419"/>
                  <a:gd name="T32" fmla="*/ 2147483647 w 484"/>
                  <a:gd name="T33" fmla="*/ 2147483647 h 1419"/>
                  <a:gd name="T34" fmla="*/ 2147483647 w 484"/>
                  <a:gd name="T35" fmla="*/ 2147483647 h 1419"/>
                  <a:gd name="T36" fmla="*/ 2147483647 w 484"/>
                  <a:gd name="T37" fmla="*/ 2147483647 h 1419"/>
                  <a:gd name="T38" fmla="*/ 2147483647 w 484"/>
                  <a:gd name="T39" fmla="*/ 2147483647 h 1419"/>
                  <a:gd name="T40" fmla="*/ 2147483647 w 484"/>
                  <a:gd name="T41" fmla="*/ 2147483647 h 1419"/>
                  <a:gd name="T42" fmla="*/ 2147483647 w 484"/>
                  <a:gd name="T43" fmla="*/ 2147483647 h 1419"/>
                  <a:gd name="T44" fmla="*/ 2147483647 w 484"/>
                  <a:gd name="T45" fmla="*/ 2147483647 h 1419"/>
                  <a:gd name="T46" fmla="*/ 2147483647 w 484"/>
                  <a:gd name="T47" fmla="*/ 2147483647 h 1419"/>
                  <a:gd name="T48" fmla="*/ 2147483647 w 484"/>
                  <a:gd name="T49" fmla="*/ 2147483647 h 1419"/>
                  <a:gd name="T50" fmla="*/ 2147483647 w 484"/>
                  <a:gd name="T51" fmla="*/ 2147483647 h 1419"/>
                  <a:gd name="T52" fmla="*/ 2147483647 w 484"/>
                  <a:gd name="T53" fmla="*/ 2147483647 h 1419"/>
                  <a:gd name="T54" fmla="*/ 2147483647 w 484"/>
                  <a:gd name="T55" fmla="*/ 2147483647 h 1419"/>
                  <a:gd name="T56" fmla="*/ 2147483647 w 484"/>
                  <a:gd name="T57" fmla="*/ 2147483647 h 1419"/>
                  <a:gd name="T58" fmla="*/ 2147483647 w 484"/>
                  <a:gd name="T59" fmla="*/ 2147483647 h 1419"/>
                  <a:gd name="T60" fmla="*/ 2147483647 w 484"/>
                  <a:gd name="T61" fmla="*/ 2147483647 h 1419"/>
                  <a:gd name="T62" fmla="*/ 2147483647 w 484"/>
                  <a:gd name="T63" fmla="*/ 2147483647 h 1419"/>
                  <a:gd name="T64" fmla="*/ 2147483647 w 484"/>
                  <a:gd name="T65" fmla="*/ 2147483647 h 1419"/>
                  <a:gd name="T66" fmla="*/ 2147483647 w 484"/>
                  <a:gd name="T67" fmla="*/ 2147483647 h 1419"/>
                  <a:gd name="T68" fmla="*/ 2147483647 w 484"/>
                  <a:gd name="T69" fmla="*/ 2147483647 h 1419"/>
                  <a:gd name="T70" fmla="*/ 2147483647 w 484"/>
                  <a:gd name="T71" fmla="*/ 2147483647 h 1419"/>
                  <a:gd name="T72" fmla="*/ 2147483647 w 484"/>
                  <a:gd name="T73" fmla="*/ 2147483647 h 1419"/>
                  <a:gd name="T74" fmla="*/ 2147483647 w 484"/>
                  <a:gd name="T75" fmla="*/ 2147483647 h 1419"/>
                  <a:gd name="T76" fmla="*/ 2147483647 w 484"/>
                  <a:gd name="T77" fmla="*/ 2147483647 h 1419"/>
                  <a:gd name="T78" fmla="*/ 2147483647 w 484"/>
                  <a:gd name="T79" fmla="*/ 2147483647 h 1419"/>
                  <a:gd name="T80" fmla="*/ 2147483647 w 484"/>
                  <a:gd name="T81" fmla="*/ 2147483647 h 1419"/>
                  <a:gd name="T82" fmla="*/ 2147483647 w 484"/>
                  <a:gd name="T83" fmla="*/ 2147483647 h 1419"/>
                  <a:gd name="T84" fmla="*/ 0 w 484"/>
                  <a:gd name="T85" fmla="*/ 2147483647 h 1419"/>
                  <a:gd name="T86" fmla="*/ 2147483647 w 484"/>
                  <a:gd name="T87" fmla="*/ 2147483647 h 1419"/>
                  <a:gd name="T88" fmla="*/ 2147483647 w 484"/>
                  <a:gd name="T89" fmla="*/ 2147483647 h 1419"/>
                  <a:gd name="T90" fmla="*/ 2147483647 w 484"/>
                  <a:gd name="T91" fmla="*/ 2147483647 h 1419"/>
                  <a:gd name="T92" fmla="*/ 2147483647 w 484"/>
                  <a:gd name="T93" fmla="*/ 2147483647 h 1419"/>
                  <a:gd name="T94" fmla="*/ 2147483647 w 484"/>
                  <a:gd name="T95" fmla="*/ 2147483647 h 1419"/>
                  <a:gd name="T96" fmla="*/ 2147483647 w 484"/>
                  <a:gd name="T97" fmla="*/ 2147483647 h 1419"/>
                  <a:gd name="T98" fmla="*/ 2147483647 w 484"/>
                  <a:gd name="T99" fmla="*/ 2147483647 h 1419"/>
                  <a:gd name="T100" fmla="*/ 2147483647 w 484"/>
                  <a:gd name="T101" fmla="*/ 2147483647 h 1419"/>
                  <a:gd name="T102" fmla="*/ 2147483647 w 484"/>
                  <a:gd name="T103" fmla="*/ 2147483647 h 1419"/>
                  <a:gd name="T104" fmla="*/ 2147483647 w 484"/>
                  <a:gd name="T105" fmla="*/ 2147483647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rgbClr val="5D71C7"/>
              </a:solidFill>
              <a:ln w="9525">
                <a:noFill/>
                <a:round/>
                <a:headEnd/>
                <a:tailEnd/>
              </a:ln>
            </p:spPr>
            <p:txBody>
              <a:bodyPr/>
              <a:lstStyle/>
              <a:p>
                <a:endParaRPr lang="en-US"/>
              </a:p>
            </p:txBody>
          </p:sp>
          <p:sp>
            <p:nvSpPr>
              <p:cNvPr id="66603" name="Freeform 22"/>
              <p:cNvSpPr>
                <a:spLocks/>
              </p:cNvSpPr>
              <p:nvPr/>
            </p:nvSpPr>
            <p:spPr bwMode="auto">
              <a:xfrm>
                <a:off x="1607363" y="4959755"/>
                <a:ext cx="126262" cy="432664"/>
              </a:xfrm>
              <a:custGeom>
                <a:avLst/>
                <a:gdLst>
                  <a:gd name="T0" fmla="*/ 2147483647 w 404"/>
                  <a:gd name="T1" fmla="*/ 2147483647 h 1206"/>
                  <a:gd name="T2" fmla="*/ 2147483647 w 404"/>
                  <a:gd name="T3" fmla="*/ 2147483647 h 1206"/>
                  <a:gd name="T4" fmla="*/ 2147483647 w 404"/>
                  <a:gd name="T5" fmla="*/ 2147483647 h 1206"/>
                  <a:gd name="T6" fmla="*/ 2147483647 w 404"/>
                  <a:gd name="T7" fmla="*/ 2147483647 h 1206"/>
                  <a:gd name="T8" fmla="*/ 2147483647 w 404"/>
                  <a:gd name="T9" fmla="*/ 2147483647 h 1206"/>
                  <a:gd name="T10" fmla="*/ 2147483647 w 404"/>
                  <a:gd name="T11" fmla="*/ 2147483647 h 1206"/>
                  <a:gd name="T12" fmla="*/ 2147483647 w 404"/>
                  <a:gd name="T13" fmla="*/ 2147483647 h 1206"/>
                  <a:gd name="T14" fmla="*/ 2147483647 w 404"/>
                  <a:gd name="T15" fmla="*/ 2147483647 h 1206"/>
                  <a:gd name="T16" fmla="*/ 2147483647 w 404"/>
                  <a:gd name="T17" fmla="*/ 2147483647 h 1206"/>
                  <a:gd name="T18" fmla="*/ 2147483647 w 404"/>
                  <a:gd name="T19" fmla="*/ 2147483647 h 1206"/>
                  <a:gd name="T20" fmla="*/ 2147483647 w 404"/>
                  <a:gd name="T21" fmla="*/ 2147483647 h 1206"/>
                  <a:gd name="T22" fmla="*/ 2147483647 w 404"/>
                  <a:gd name="T23" fmla="*/ 2147483647 h 1206"/>
                  <a:gd name="T24" fmla="*/ 2147483647 w 404"/>
                  <a:gd name="T25" fmla="*/ 2147483647 h 1206"/>
                  <a:gd name="T26" fmla="*/ 2147483647 w 404"/>
                  <a:gd name="T27" fmla="*/ 2147483647 h 1206"/>
                  <a:gd name="T28" fmla="*/ 2147483647 w 404"/>
                  <a:gd name="T29" fmla="*/ 2147483647 h 1206"/>
                  <a:gd name="T30" fmla="*/ 2147483647 w 404"/>
                  <a:gd name="T31" fmla="*/ 2147483647 h 1206"/>
                  <a:gd name="T32" fmla="*/ 2147483647 w 404"/>
                  <a:gd name="T33" fmla="*/ 2147483647 h 1206"/>
                  <a:gd name="T34" fmla="*/ 2147483647 w 404"/>
                  <a:gd name="T35" fmla="*/ 2147483647 h 1206"/>
                  <a:gd name="T36" fmla="*/ 2147483647 w 404"/>
                  <a:gd name="T37" fmla="*/ 2147483647 h 1206"/>
                  <a:gd name="T38" fmla="*/ 2147483647 w 404"/>
                  <a:gd name="T39" fmla="*/ 2147483647 h 1206"/>
                  <a:gd name="T40" fmla="*/ 2147483647 w 404"/>
                  <a:gd name="T41" fmla="*/ 2147483647 h 1206"/>
                  <a:gd name="T42" fmla="*/ 2147483647 w 404"/>
                  <a:gd name="T43" fmla="*/ 2147483647 h 1206"/>
                  <a:gd name="T44" fmla="*/ 2147483647 w 404"/>
                  <a:gd name="T45" fmla="*/ 2147483647 h 1206"/>
                  <a:gd name="T46" fmla="*/ 2147483647 w 404"/>
                  <a:gd name="T47" fmla="*/ 2147483647 h 1206"/>
                  <a:gd name="T48" fmla="*/ 2147483647 w 404"/>
                  <a:gd name="T49" fmla="*/ 2147483647 h 1206"/>
                  <a:gd name="T50" fmla="*/ 2147483647 w 404"/>
                  <a:gd name="T51" fmla="*/ 2147483647 h 1206"/>
                  <a:gd name="T52" fmla="*/ 2147483647 w 404"/>
                  <a:gd name="T53" fmla="*/ 2147483647 h 1206"/>
                  <a:gd name="T54" fmla="*/ 2147483647 w 404"/>
                  <a:gd name="T55" fmla="*/ 2147483647 h 1206"/>
                  <a:gd name="T56" fmla="*/ 2147483647 w 404"/>
                  <a:gd name="T57" fmla="*/ 2147483647 h 1206"/>
                  <a:gd name="T58" fmla="*/ 2147483647 w 404"/>
                  <a:gd name="T59" fmla="*/ 2147483647 h 1206"/>
                  <a:gd name="T60" fmla="*/ 2147483647 w 404"/>
                  <a:gd name="T61" fmla="*/ 2147483647 h 1206"/>
                  <a:gd name="T62" fmla="*/ 2147483647 w 404"/>
                  <a:gd name="T63" fmla="*/ 2147483647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solidFill>
                <a:srgbClr val="3DA591"/>
              </a:solidFill>
              <a:ln w="9525">
                <a:noFill/>
                <a:round/>
                <a:headEnd/>
                <a:tailEnd/>
              </a:ln>
            </p:spPr>
            <p:txBody>
              <a:bodyPr/>
              <a:lstStyle/>
              <a:p>
                <a:endParaRPr lang="en-US"/>
              </a:p>
            </p:txBody>
          </p:sp>
          <p:sp>
            <p:nvSpPr>
              <p:cNvPr id="66604" name="Freeform 6"/>
              <p:cNvSpPr>
                <a:spLocks/>
              </p:cNvSpPr>
              <p:nvPr/>
            </p:nvSpPr>
            <p:spPr bwMode="auto">
              <a:xfrm flipH="1">
                <a:off x="1796756" y="5087951"/>
                <a:ext cx="126262" cy="432664"/>
              </a:xfrm>
              <a:custGeom>
                <a:avLst/>
                <a:gdLst>
                  <a:gd name="T0" fmla="*/ 2147483647 w 601"/>
                  <a:gd name="T1" fmla="*/ 2147483647 h 1812"/>
                  <a:gd name="T2" fmla="*/ 2147483647 w 601"/>
                  <a:gd name="T3" fmla="*/ 2147483647 h 1812"/>
                  <a:gd name="T4" fmla="*/ 2147483647 w 601"/>
                  <a:gd name="T5" fmla="*/ 2147483647 h 1812"/>
                  <a:gd name="T6" fmla="*/ 2147483647 w 601"/>
                  <a:gd name="T7" fmla="*/ 2147483647 h 1812"/>
                  <a:gd name="T8" fmla="*/ 2147483647 w 601"/>
                  <a:gd name="T9" fmla="*/ 2147483647 h 1812"/>
                  <a:gd name="T10" fmla="*/ 2147483647 w 601"/>
                  <a:gd name="T11" fmla="*/ 2147483647 h 1812"/>
                  <a:gd name="T12" fmla="*/ 2147483647 w 601"/>
                  <a:gd name="T13" fmla="*/ 2147483647 h 1812"/>
                  <a:gd name="T14" fmla="*/ 2147483647 w 601"/>
                  <a:gd name="T15" fmla="*/ 2147483647 h 1812"/>
                  <a:gd name="T16" fmla="*/ 2147483647 w 601"/>
                  <a:gd name="T17" fmla="*/ 2147483647 h 1812"/>
                  <a:gd name="T18" fmla="*/ 2147483647 w 601"/>
                  <a:gd name="T19" fmla="*/ 2147483647 h 1812"/>
                  <a:gd name="T20" fmla="*/ 2147483647 w 601"/>
                  <a:gd name="T21" fmla="*/ 2147483647 h 1812"/>
                  <a:gd name="T22" fmla="*/ 2147483647 w 601"/>
                  <a:gd name="T23" fmla="*/ 2147483647 h 1812"/>
                  <a:gd name="T24" fmla="*/ 2147483647 w 601"/>
                  <a:gd name="T25" fmla="*/ 2147483647 h 1812"/>
                  <a:gd name="T26" fmla="*/ 2147483647 w 601"/>
                  <a:gd name="T27" fmla="*/ 2147483647 h 1812"/>
                  <a:gd name="T28" fmla="*/ 2147483647 w 601"/>
                  <a:gd name="T29" fmla="*/ 2147483647 h 1812"/>
                  <a:gd name="T30" fmla="*/ 2147483647 w 601"/>
                  <a:gd name="T31" fmla="*/ 2147483647 h 1812"/>
                  <a:gd name="T32" fmla="*/ 2147483647 w 601"/>
                  <a:gd name="T33" fmla="*/ 2147483647 h 1812"/>
                  <a:gd name="T34" fmla="*/ 2147483647 w 601"/>
                  <a:gd name="T35" fmla="*/ 2147483647 h 1812"/>
                  <a:gd name="T36" fmla="*/ 2147483647 w 601"/>
                  <a:gd name="T37" fmla="*/ 2147483647 h 1812"/>
                  <a:gd name="T38" fmla="*/ 2147483647 w 601"/>
                  <a:gd name="T39" fmla="*/ 2147483647 h 1812"/>
                  <a:gd name="T40" fmla="*/ 2147483647 w 601"/>
                  <a:gd name="T41" fmla="*/ 2147483647 h 1812"/>
                  <a:gd name="T42" fmla="*/ 2147483647 w 601"/>
                  <a:gd name="T43" fmla="*/ 2147483647 h 1812"/>
                  <a:gd name="T44" fmla="*/ 2147483647 w 601"/>
                  <a:gd name="T45" fmla="*/ 2147483647 h 1812"/>
                  <a:gd name="T46" fmla="*/ 2147483647 w 601"/>
                  <a:gd name="T47" fmla="*/ 2147483647 h 1812"/>
                  <a:gd name="T48" fmla="*/ 2147483647 w 601"/>
                  <a:gd name="T49" fmla="*/ 2147483647 h 1812"/>
                  <a:gd name="T50" fmla="*/ 2147483647 w 601"/>
                  <a:gd name="T51" fmla="*/ 2147483647 h 1812"/>
                  <a:gd name="T52" fmla="*/ 2147483647 w 601"/>
                  <a:gd name="T53" fmla="*/ 2147483647 h 1812"/>
                  <a:gd name="T54" fmla="*/ 2147483647 w 601"/>
                  <a:gd name="T55" fmla="*/ 2147483647 h 1812"/>
                  <a:gd name="T56" fmla="*/ 2147483647 w 601"/>
                  <a:gd name="T57" fmla="*/ 2147483647 h 1812"/>
                  <a:gd name="T58" fmla="*/ 2147483647 w 601"/>
                  <a:gd name="T59" fmla="*/ 2147483647 h 1812"/>
                  <a:gd name="T60" fmla="*/ 2147483647 w 601"/>
                  <a:gd name="T61" fmla="*/ 2147483647 h 1812"/>
                  <a:gd name="T62" fmla="*/ 2147483647 w 601"/>
                  <a:gd name="T63" fmla="*/ 2147483647 h 1812"/>
                  <a:gd name="T64" fmla="*/ 2147483647 w 601"/>
                  <a:gd name="T65" fmla="*/ 2147483647 h 1812"/>
                  <a:gd name="T66" fmla="*/ 2147483647 w 601"/>
                  <a:gd name="T67" fmla="*/ 2147483647 h 1812"/>
                  <a:gd name="T68" fmla="*/ 2147483647 w 601"/>
                  <a:gd name="T69" fmla="*/ 2147483647 h 1812"/>
                  <a:gd name="T70" fmla="*/ 2147483647 w 601"/>
                  <a:gd name="T71" fmla="*/ 2147483647 h 1812"/>
                  <a:gd name="T72" fmla="*/ 2147483647 w 601"/>
                  <a:gd name="T73" fmla="*/ 2147483647 h 1812"/>
                  <a:gd name="T74" fmla="*/ 2147483647 w 601"/>
                  <a:gd name="T75" fmla="*/ 2147483647 h 18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1"/>
                  <a:gd name="T115" fmla="*/ 0 h 1812"/>
                  <a:gd name="T116" fmla="*/ 601 w 601"/>
                  <a:gd name="T117" fmla="*/ 1812 h 18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1" h="1812">
                    <a:moveTo>
                      <a:pt x="170" y="278"/>
                    </a:moveTo>
                    <a:cubicBezTo>
                      <a:pt x="180" y="249"/>
                      <a:pt x="185" y="259"/>
                      <a:pt x="166" y="246"/>
                    </a:cubicBezTo>
                    <a:cubicBezTo>
                      <a:pt x="157" y="219"/>
                      <a:pt x="171" y="249"/>
                      <a:pt x="142" y="230"/>
                    </a:cubicBezTo>
                    <a:cubicBezTo>
                      <a:pt x="138" y="228"/>
                      <a:pt x="140" y="222"/>
                      <a:pt x="138" y="218"/>
                    </a:cubicBezTo>
                    <a:cubicBezTo>
                      <a:pt x="125" y="193"/>
                      <a:pt x="117" y="166"/>
                      <a:pt x="110" y="138"/>
                    </a:cubicBezTo>
                    <a:cubicBezTo>
                      <a:pt x="112" y="105"/>
                      <a:pt x="94" y="62"/>
                      <a:pt x="118" y="38"/>
                    </a:cubicBezTo>
                    <a:cubicBezTo>
                      <a:pt x="130" y="26"/>
                      <a:pt x="162" y="16"/>
                      <a:pt x="178" y="10"/>
                    </a:cubicBezTo>
                    <a:cubicBezTo>
                      <a:pt x="188" y="6"/>
                      <a:pt x="210" y="2"/>
                      <a:pt x="210" y="2"/>
                    </a:cubicBezTo>
                    <a:cubicBezTo>
                      <a:pt x="225" y="3"/>
                      <a:pt x="241" y="0"/>
                      <a:pt x="254" y="6"/>
                    </a:cubicBezTo>
                    <a:cubicBezTo>
                      <a:pt x="272" y="14"/>
                      <a:pt x="277" y="51"/>
                      <a:pt x="294" y="62"/>
                    </a:cubicBezTo>
                    <a:cubicBezTo>
                      <a:pt x="297" y="70"/>
                      <a:pt x="299" y="78"/>
                      <a:pt x="302" y="86"/>
                    </a:cubicBezTo>
                    <a:cubicBezTo>
                      <a:pt x="303" y="90"/>
                      <a:pt x="306" y="98"/>
                      <a:pt x="306" y="98"/>
                    </a:cubicBezTo>
                    <a:cubicBezTo>
                      <a:pt x="305" y="126"/>
                      <a:pt x="293" y="208"/>
                      <a:pt x="302" y="242"/>
                    </a:cubicBezTo>
                    <a:cubicBezTo>
                      <a:pt x="307" y="261"/>
                      <a:pt x="358" y="262"/>
                      <a:pt x="358" y="262"/>
                    </a:cubicBezTo>
                    <a:cubicBezTo>
                      <a:pt x="383" y="287"/>
                      <a:pt x="420" y="311"/>
                      <a:pt x="454" y="322"/>
                    </a:cubicBezTo>
                    <a:cubicBezTo>
                      <a:pt x="468" y="336"/>
                      <a:pt x="482" y="351"/>
                      <a:pt x="498" y="362"/>
                    </a:cubicBezTo>
                    <a:cubicBezTo>
                      <a:pt x="502" y="373"/>
                      <a:pt x="521" y="397"/>
                      <a:pt x="530" y="406"/>
                    </a:cubicBezTo>
                    <a:cubicBezTo>
                      <a:pt x="536" y="423"/>
                      <a:pt x="540" y="441"/>
                      <a:pt x="546" y="458"/>
                    </a:cubicBezTo>
                    <a:cubicBezTo>
                      <a:pt x="547" y="462"/>
                      <a:pt x="550" y="470"/>
                      <a:pt x="550" y="470"/>
                    </a:cubicBezTo>
                    <a:cubicBezTo>
                      <a:pt x="544" y="492"/>
                      <a:pt x="574" y="529"/>
                      <a:pt x="554" y="536"/>
                    </a:cubicBezTo>
                    <a:cubicBezTo>
                      <a:pt x="566" y="604"/>
                      <a:pt x="522" y="608"/>
                      <a:pt x="558" y="644"/>
                    </a:cubicBezTo>
                    <a:cubicBezTo>
                      <a:pt x="578" y="704"/>
                      <a:pt x="533" y="902"/>
                      <a:pt x="530" y="950"/>
                    </a:cubicBezTo>
                    <a:cubicBezTo>
                      <a:pt x="528" y="976"/>
                      <a:pt x="510" y="1009"/>
                      <a:pt x="502" y="1034"/>
                    </a:cubicBezTo>
                    <a:cubicBezTo>
                      <a:pt x="498" y="1046"/>
                      <a:pt x="490" y="1070"/>
                      <a:pt x="490" y="1070"/>
                    </a:cubicBezTo>
                    <a:cubicBezTo>
                      <a:pt x="495" y="1097"/>
                      <a:pt x="505" y="1123"/>
                      <a:pt x="510" y="1150"/>
                    </a:cubicBezTo>
                    <a:cubicBezTo>
                      <a:pt x="508" y="1207"/>
                      <a:pt x="520" y="1235"/>
                      <a:pt x="494" y="1274"/>
                    </a:cubicBezTo>
                    <a:cubicBezTo>
                      <a:pt x="497" y="1310"/>
                      <a:pt x="511" y="1407"/>
                      <a:pt x="546" y="1430"/>
                    </a:cubicBezTo>
                    <a:cubicBezTo>
                      <a:pt x="551" y="1446"/>
                      <a:pt x="562" y="1450"/>
                      <a:pt x="574" y="1462"/>
                    </a:cubicBezTo>
                    <a:cubicBezTo>
                      <a:pt x="580" y="1479"/>
                      <a:pt x="588" y="1492"/>
                      <a:pt x="594" y="1510"/>
                    </a:cubicBezTo>
                    <a:cubicBezTo>
                      <a:pt x="595" y="1514"/>
                      <a:pt x="598" y="1522"/>
                      <a:pt x="598" y="1522"/>
                    </a:cubicBezTo>
                    <a:cubicBezTo>
                      <a:pt x="597" y="1535"/>
                      <a:pt x="601" y="1550"/>
                      <a:pt x="594" y="1562"/>
                    </a:cubicBezTo>
                    <a:cubicBezTo>
                      <a:pt x="590" y="1569"/>
                      <a:pt x="570" y="1570"/>
                      <a:pt x="570" y="1570"/>
                    </a:cubicBezTo>
                    <a:cubicBezTo>
                      <a:pt x="573" y="1617"/>
                      <a:pt x="569" y="1635"/>
                      <a:pt x="582" y="1674"/>
                    </a:cubicBezTo>
                    <a:cubicBezTo>
                      <a:pt x="586" y="1686"/>
                      <a:pt x="590" y="1698"/>
                      <a:pt x="594" y="1710"/>
                    </a:cubicBezTo>
                    <a:cubicBezTo>
                      <a:pt x="595" y="1714"/>
                      <a:pt x="598" y="1722"/>
                      <a:pt x="598" y="1722"/>
                    </a:cubicBezTo>
                    <a:cubicBezTo>
                      <a:pt x="597" y="1735"/>
                      <a:pt x="597" y="1749"/>
                      <a:pt x="594" y="1762"/>
                    </a:cubicBezTo>
                    <a:cubicBezTo>
                      <a:pt x="584" y="1806"/>
                      <a:pt x="512" y="1803"/>
                      <a:pt x="482" y="1806"/>
                    </a:cubicBezTo>
                    <a:cubicBezTo>
                      <a:pt x="463" y="1805"/>
                      <a:pt x="443" y="1809"/>
                      <a:pt x="426" y="1802"/>
                    </a:cubicBezTo>
                    <a:cubicBezTo>
                      <a:pt x="417" y="1799"/>
                      <a:pt x="410" y="1778"/>
                      <a:pt x="410" y="1778"/>
                    </a:cubicBezTo>
                    <a:cubicBezTo>
                      <a:pt x="414" y="1746"/>
                      <a:pt x="415" y="1732"/>
                      <a:pt x="446" y="1722"/>
                    </a:cubicBezTo>
                    <a:cubicBezTo>
                      <a:pt x="459" y="1683"/>
                      <a:pt x="437" y="1753"/>
                      <a:pt x="454" y="1650"/>
                    </a:cubicBezTo>
                    <a:cubicBezTo>
                      <a:pt x="456" y="1638"/>
                      <a:pt x="486" y="1630"/>
                      <a:pt x="486" y="1630"/>
                    </a:cubicBezTo>
                    <a:cubicBezTo>
                      <a:pt x="498" y="1594"/>
                      <a:pt x="476" y="1594"/>
                      <a:pt x="446" y="1590"/>
                    </a:cubicBezTo>
                    <a:cubicBezTo>
                      <a:pt x="435" y="1586"/>
                      <a:pt x="429" y="1586"/>
                      <a:pt x="422" y="1574"/>
                    </a:cubicBezTo>
                    <a:cubicBezTo>
                      <a:pt x="418" y="1567"/>
                      <a:pt x="414" y="1550"/>
                      <a:pt x="414" y="1550"/>
                    </a:cubicBezTo>
                    <a:cubicBezTo>
                      <a:pt x="410" y="1500"/>
                      <a:pt x="402" y="1454"/>
                      <a:pt x="386" y="1406"/>
                    </a:cubicBezTo>
                    <a:cubicBezTo>
                      <a:pt x="376" y="1377"/>
                      <a:pt x="350" y="1353"/>
                      <a:pt x="342" y="1322"/>
                    </a:cubicBezTo>
                    <a:cubicBezTo>
                      <a:pt x="332" y="1283"/>
                      <a:pt x="335" y="1242"/>
                      <a:pt x="298" y="1218"/>
                    </a:cubicBezTo>
                    <a:cubicBezTo>
                      <a:pt x="285" y="1179"/>
                      <a:pt x="306" y="1234"/>
                      <a:pt x="282" y="1198"/>
                    </a:cubicBezTo>
                    <a:cubicBezTo>
                      <a:pt x="279" y="1193"/>
                      <a:pt x="268" y="1165"/>
                      <a:pt x="266" y="1158"/>
                    </a:cubicBezTo>
                    <a:cubicBezTo>
                      <a:pt x="246" y="1165"/>
                      <a:pt x="255" y="1158"/>
                      <a:pt x="246" y="1186"/>
                    </a:cubicBezTo>
                    <a:cubicBezTo>
                      <a:pt x="245" y="1190"/>
                      <a:pt x="242" y="1198"/>
                      <a:pt x="242" y="1198"/>
                    </a:cubicBezTo>
                    <a:cubicBezTo>
                      <a:pt x="240" y="1246"/>
                      <a:pt x="216" y="1413"/>
                      <a:pt x="278" y="1454"/>
                    </a:cubicBezTo>
                    <a:cubicBezTo>
                      <a:pt x="294" y="1503"/>
                      <a:pt x="300" y="1552"/>
                      <a:pt x="282" y="1606"/>
                    </a:cubicBezTo>
                    <a:cubicBezTo>
                      <a:pt x="281" y="1655"/>
                      <a:pt x="283" y="1705"/>
                      <a:pt x="278" y="1754"/>
                    </a:cubicBezTo>
                    <a:cubicBezTo>
                      <a:pt x="276" y="1769"/>
                      <a:pt x="242" y="1782"/>
                      <a:pt x="242" y="1782"/>
                    </a:cubicBezTo>
                    <a:cubicBezTo>
                      <a:pt x="235" y="1803"/>
                      <a:pt x="213" y="1802"/>
                      <a:pt x="194" y="1806"/>
                    </a:cubicBezTo>
                    <a:cubicBezTo>
                      <a:pt x="175" y="1805"/>
                      <a:pt x="154" y="1812"/>
                      <a:pt x="138" y="1802"/>
                    </a:cubicBezTo>
                    <a:cubicBezTo>
                      <a:pt x="130" y="1797"/>
                      <a:pt x="139" y="1783"/>
                      <a:pt x="142" y="1774"/>
                    </a:cubicBezTo>
                    <a:cubicBezTo>
                      <a:pt x="150" y="1747"/>
                      <a:pt x="171" y="1727"/>
                      <a:pt x="178" y="1698"/>
                    </a:cubicBezTo>
                    <a:cubicBezTo>
                      <a:pt x="180" y="1669"/>
                      <a:pt x="199" y="1606"/>
                      <a:pt x="170" y="1586"/>
                    </a:cubicBezTo>
                    <a:cubicBezTo>
                      <a:pt x="155" y="1564"/>
                      <a:pt x="154" y="1576"/>
                      <a:pt x="134" y="1546"/>
                    </a:cubicBezTo>
                    <a:cubicBezTo>
                      <a:pt x="121" y="1526"/>
                      <a:pt x="119" y="1493"/>
                      <a:pt x="114" y="1470"/>
                    </a:cubicBezTo>
                    <a:cubicBezTo>
                      <a:pt x="111" y="1454"/>
                      <a:pt x="103" y="1445"/>
                      <a:pt x="98" y="1430"/>
                    </a:cubicBezTo>
                    <a:cubicBezTo>
                      <a:pt x="95" y="1363"/>
                      <a:pt x="95" y="1306"/>
                      <a:pt x="58" y="1250"/>
                    </a:cubicBezTo>
                    <a:cubicBezTo>
                      <a:pt x="47" y="1181"/>
                      <a:pt x="84" y="1152"/>
                      <a:pt x="72" y="1104"/>
                    </a:cubicBezTo>
                    <a:cubicBezTo>
                      <a:pt x="66" y="1076"/>
                      <a:pt x="90" y="1062"/>
                      <a:pt x="80" y="1032"/>
                    </a:cubicBezTo>
                    <a:cubicBezTo>
                      <a:pt x="77" y="1024"/>
                      <a:pt x="88" y="984"/>
                      <a:pt x="88" y="984"/>
                    </a:cubicBezTo>
                    <a:cubicBezTo>
                      <a:pt x="90" y="914"/>
                      <a:pt x="84" y="932"/>
                      <a:pt x="92" y="832"/>
                    </a:cubicBezTo>
                    <a:cubicBezTo>
                      <a:pt x="92" y="796"/>
                      <a:pt x="122" y="645"/>
                      <a:pt x="46" y="620"/>
                    </a:cubicBezTo>
                    <a:cubicBezTo>
                      <a:pt x="34" y="602"/>
                      <a:pt x="0" y="514"/>
                      <a:pt x="18" y="502"/>
                    </a:cubicBezTo>
                    <a:cubicBezTo>
                      <a:pt x="31" y="463"/>
                      <a:pt x="20" y="415"/>
                      <a:pt x="58" y="390"/>
                    </a:cubicBezTo>
                    <a:cubicBezTo>
                      <a:pt x="69" y="358"/>
                      <a:pt x="80" y="349"/>
                      <a:pt x="110" y="334"/>
                    </a:cubicBezTo>
                    <a:cubicBezTo>
                      <a:pt x="122" y="328"/>
                      <a:pt x="146" y="318"/>
                      <a:pt x="146" y="318"/>
                    </a:cubicBezTo>
                    <a:cubicBezTo>
                      <a:pt x="152" y="309"/>
                      <a:pt x="174" y="285"/>
                      <a:pt x="174" y="270"/>
                    </a:cubicBezTo>
                    <a:cubicBezTo>
                      <a:pt x="174" y="267"/>
                      <a:pt x="171" y="275"/>
                      <a:pt x="170" y="278"/>
                    </a:cubicBezTo>
                    <a:close/>
                  </a:path>
                </a:pathLst>
              </a:custGeom>
              <a:solidFill>
                <a:srgbClr val="5D71C7"/>
              </a:solidFill>
              <a:ln w="9525">
                <a:noFill/>
                <a:round/>
                <a:headEnd/>
                <a:tailEnd/>
              </a:ln>
            </p:spPr>
            <p:txBody>
              <a:bodyPr/>
              <a:lstStyle/>
              <a:p>
                <a:endParaRPr lang="en-US"/>
              </a:p>
            </p:txBody>
          </p:sp>
          <p:sp>
            <p:nvSpPr>
              <p:cNvPr id="40" name="Freeform 7"/>
              <p:cNvSpPr>
                <a:spLocks/>
              </p:cNvSpPr>
              <p:nvPr/>
            </p:nvSpPr>
            <p:spPr bwMode="auto">
              <a:xfrm>
                <a:off x="1922619" y="5103722"/>
                <a:ext cx="126429" cy="432579"/>
              </a:xfrm>
              <a:custGeom>
                <a:avLst/>
                <a:gdLst>
                  <a:gd name="T0" fmla="*/ 124 w 404"/>
                  <a:gd name="T1" fmla="*/ 58 h 1206"/>
                  <a:gd name="T2" fmla="*/ 180 w 404"/>
                  <a:gd name="T3" fmla="*/ 2 h 1206"/>
                  <a:gd name="T4" fmla="*/ 244 w 404"/>
                  <a:gd name="T5" fmla="*/ 66 h 1206"/>
                  <a:gd name="T6" fmla="*/ 292 w 404"/>
                  <a:gd name="T7" fmla="*/ 126 h 1206"/>
                  <a:gd name="T8" fmla="*/ 256 w 404"/>
                  <a:gd name="T9" fmla="*/ 170 h 1206"/>
                  <a:gd name="T10" fmla="*/ 296 w 404"/>
                  <a:gd name="T11" fmla="*/ 230 h 1206"/>
                  <a:gd name="T12" fmla="*/ 348 w 404"/>
                  <a:gd name="T13" fmla="*/ 506 h 1206"/>
                  <a:gd name="T14" fmla="*/ 388 w 404"/>
                  <a:gd name="T15" fmla="*/ 590 h 1206"/>
                  <a:gd name="T16" fmla="*/ 404 w 404"/>
                  <a:gd name="T17" fmla="*/ 638 h 1206"/>
                  <a:gd name="T18" fmla="*/ 388 w 404"/>
                  <a:gd name="T19" fmla="*/ 666 h 1206"/>
                  <a:gd name="T20" fmla="*/ 260 w 404"/>
                  <a:gd name="T21" fmla="*/ 824 h 1206"/>
                  <a:gd name="T22" fmla="*/ 260 w 404"/>
                  <a:gd name="T23" fmla="*/ 1102 h 1206"/>
                  <a:gd name="T24" fmla="*/ 300 w 404"/>
                  <a:gd name="T25" fmla="*/ 1186 h 1206"/>
                  <a:gd name="T26" fmla="*/ 204 w 404"/>
                  <a:gd name="T27" fmla="*/ 1102 h 1206"/>
                  <a:gd name="T28" fmla="*/ 184 w 404"/>
                  <a:gd name="T29" fmla="*/ 966 h 1206"/>
                  <a:gd name="T30" fmla="*/ 172 w 404"/>
                  <a:gd name="T31" fmla="*/ 870 h 1206"/>
                  <a:gd name="T32" fmla="*/ 124 w 404"/>
                  <a:gd name="T33" fmla="*/ 1006 h 1206"/>
                  <a:gd name="T34" fmla="*/ 132 w 404"/>
                  <a:gd name="T35" fmla="*/ 1146 h 1206"/>
                  <a:gd name="T36" fmla="*/ 72 w 404"/>
                  <a:gd name="T37" fmla="*/ 1154 h 1206"/>
                  <a:gd name="T38" fmla="*/ 60 w 404"/>
                  <a:gd name="T39" fmla="*/ 918 h 1206"/>
                  <a:gd name="T40" fmla="*/ 92 w 404"/>
                  <a:gd name="T41" fmla="*/ 858 h 1206"/>
                  <a:gd name="T42" fmla="*/ 60 w 404"/>
                  <a:gd name="T43" fmla="*/ 642 h 1206"/>
                  <a:gd name="T44" fmla="*/ 100 w 404"/>
                  <a:gd name="T45" fmla="*/ 558 h 1206"/>
                  <a:gd name="T46" fmla="*/ 76 w 404"/>
                  <a:gd name="T47" fmla="*/ 454 h 1206"/>
                  <a:gd name="T48" fmla="*/ 32 w 404"/>
                  <a:gd name="T49" fmla="*/ 666 h 1206"/>
                  <a:gd name="T50" fmla="*/ 40 w 404"/>
                  <a:gd name="T51" fmla="*/ 314 h 1206"/>
                  <a:gd name="T52" fmla="*/ 24 w 404"/>
                  <a:gd name="T53" fmla="*/ 294 h 1206"/>
                  <a:gd name="T54" fmla="*/ 60 w 404"/>
                  <a:gd name="T55" fmla="*/ 248 h 1206"/>
                  <a:gd name="T56" fmla="*/ 72 w 404"/>
                  <a:gd name="T57" fmla="*/ 258 h 1206"/>
                  <a:gd name="T58" fmla="*/ 116 w 404"/>
                  <a:gd name="T59" fmla="*/ 210 h 1206"/>
                  <a:gd name="T60" fmla="*/ 96 w 404"/>
                  <a:gd name="T61" fmla="*/ 182 h 1206"/>
                  <a:gd name="T62" fmla="*/ 120 w 404"/>
                  <a:gd name="T63" fmla="*/ 142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solidFill>
                <a:schemeClr val="accent4">
                  <a:lumMod val="75000"/>
                </a:schemeClr>
              </a:solidFill>
              <a:ln w="9525">
                <a:noFill/>
                <a:round/>
                <a:headEnd/>
                <a:tailEnd/>
              </a:ln>
            </p:spPr>
            <p:txBody>
              <a:bodyPr/>
              <a:lstStyle/>
              <a:p>
                <a:pPr>
                  <a:defRPr/>
                </a:pPr>
                <a:endParaRPr lang="en-US"/>
              </a:p>
            </p:txBody>
          </p:sp>
          <p:sp>
            <p:nvSpPr>
              <p:cNvPr id="66606" name="Freeform 8"/>
              <p:cNvSpPr>
                <a:spLocks/>
              </p:cNvSpPr>
              <p:nvPr/>
            </p:nvSpPr>
            <p:spPr bwMode="auto">
              <a:xfrm>
                <a:off x="1666987" y="5140031"/>
                <a:ext cx="168349" cy="384589"/>
              </a:xfrm>
              <a:custGeom>
                <a:avLst/>
                <a:gdLst>
                  <a:gd name="T0" fmla="*/ 2147483647 w 426"/>
                  <a:gd name="T1" fmla="*/ 2147483647 h 1139"/>
                  <a:gd name="T2" fmla="*/ 2147483647 w 426"/>
                  <a:gd name="T3" fmla="*/ 2147483647 h 1139"/>
                  <a:gd name="T4" fmla="*/ 2147483647 w 426"/>
                  <a:gd name="T5" fmla="*/ 2147483647 h 1139"/>
                  <a:gd name="T6" fmla="*/ 2147483647 w 426"/>
                  <a:gd name="T7" fmla="*/ 2147483647 h 1139"/>
                  <a:gd name="T8" fmla="*/ 2147483647 w 426"/>
                  <a:gd name="T9" fmla="*/ 2147483647 h 1139"/>
                  <a:gd name="T10" fmla="*/ 2147483647 w 426"/>
                  <a:gd name="T11" fmla="*/ 2147483647 h 1139"/>
                  <a:gd name="T12" fmla="*/ 2147483647 w 426"/>
                  <a:gd name="T13" fmla="*/ 2147483647 h 1139"/>
                  <a:gd name="T14" fmla="*/ 2147483647 w 426"/>
                  <a:gd name="T15" fmla="*/ 2147483647 h 1139"/>
                  <a:gd name="T16" fmla="*/ 2147483647 w 426"/>
                  <a:gd name="T17" fmla="*/ 2147483647 h 1139"/>
                  <a:gd name="T18" fmla="*/ 2147483647 w 426"/>
                  <a:gd name="T19" fmla="*/ 2147483647 h 1139"/>
                  <a:gd name="T20" fmla="*/ 2147483647 w 426"/>
                  <a:gd name="T21" fmla="*/ 2147483647 h 1139"/>
                  <a:gd name="T22" fmla="*/ 2147483647 w 426"/>
                  <a:gd name="T23" fmla="*/ 2147483647 h 1139"/>
                  <a:gd name="T24" fmla="*/ 2147483647 w 426"/>
                  <a:gd name="T25" fmla="*/ 2147483647 h 1139"/>
                  <a:gd name="T26" fmla="*/ 2147483647 w 426"/>
                  <a:gd name="T27" fmla="*/ 2147483647 h 1139"/>
                  <a:gd name="T28" fmla="*/ 2147483647 w 426"/>
                  <a:gd name="T29" fmla="*/ 2147483647 h 1139"/>
                  <a:gd name="T30" fmla="*/ 2147483647 w 426"/>
                  <a:gd name="T31" fmla="*/ 2147483647 h 1139"/>
                  <a:gd name="T32" fmla="*/ 2147483647 w 426"/>
                  <a:gd name="T33" fmla="*/ 2147483647 h 1139"/>
                  <a:gd name="T34" fmla="*/ 2147483647 w 426"/>
                  <a:gd name="T35" fmla="*/ 2147483647 h 1139"/>
                  <a:gd name="T36" fmla="*/ 2147483647 w 426"/>
                  <a:gd name="T37" fmla="*/ 2147483647 h 1139"/>
                  <a:gd name="T38" fmla="*/ 2147483647 w 426"/>
                  <a:gd name="T39" fmla="*/ 2147483647 h 1139"/>
                  <a:gd name="T40" fmla="*/ 2147483647 w 426"/>
                  <a:gd name="T41" fmla="*/ 2147483647 h 1139"/>
                  <a:gd name="T42" fmla="*/ 2147483647 w 426"/>
                  <a:gd name="T43" fmla="*/ 2147483647 h 1139"/>
                  <a:gd name="T44" fmla="*/ 2147483647 w 426"/>
                  <a:gd name="T45" fmla="*/ 2147483647 h 1139"/>
                  <a:gd name="T46" fmla="*/ 2147483647 w 426"/>
                  <a:gd name="T47" fmla="*/ 2147483647 h 1139"/>
                  <a:gd name="T48" fmla="*/ 2147483647 w 426"/>
                  <a:gd name="T49" fmla="*/ 2147483647 h 1139"/>
                  <a:gd name="T50" fmla="*/ 2147483647 w 426"/>
                  <a:gd name="T51" fmla="*/ 2147483647 h 1139"/>
                  <a:gd name="T52" fmla="*/ 2147483647 w 426"/>
                  <a:gd name="T53" fmla="*/ 2147483647 h 1139"/>
                  <a:gd name="T54" fmla="*/ 2147483647 w 426"/>
                  <a:gd name="T55" fmla="*/ 2147483647 h 1139"/>
                  <a:gd name="T56" fmla="*/ 2147483647 w 426"/>
                  <a:gd name="T57" fmla="*/ 2147483647 h 1139"/>
                  <a:gd name="T58" fmla="*/ 2147483647 w 426"/>
                  <a:gd name="T59" fmla="*/ 2147483647 h 1139"/>
                  <a:gd name="T60" fmla="*/ 2147483647 w 426"/>
                  <a:gd name="T61" fmla="*/ 2147483647 h 1139"/>
                  <a:gd name="T62" fmla="*/ 2147483647 w 426"/>
                  <a:gd name="T63" fmla="*/ 2147483647 h 1139"/>
                  <a:gd name="T64" fmla="*/ 0 w 426"/>
                  <a:gd name="T65" fmla="*/ 2147483647 h 1139"/>
                  <a:gd name="T66" fmla="*/ 2147483647 w 426"/>
                  <a:gd name="T67" fmla="*/ 2147483647 h 1139"/>
                  <a:gd name="T68" fmla="*/ 2147483647 w 426"/>
                  <a:gd name="T69" fmla="*/ 2147483647 h 1139"/>
                  <a:gd name="T70" fmla="*/ 2147483647 w 426"/>
                  <a:gd name="T71" fmla="*/ 2147483647 h 1139"/>
                  <a:gd name="T72" fmla="*/ 2147483647 w 426"/>
                  <a:gd name="T73" fmla="*/ 2147483647 h 1139"/>
                  <a:gd name="T74" fmla="*/ 2147483647 w 426"/>
                  <a:gd name="T75" fmla="*/ 2147483647 h 1139"/>
                  <a:gd name="T76" fmla="*/ 2147483647 w 426"/>
                  <a:gd name="T77" fmla="*/ 2147483647 h 1139"/>
                  <a:gd name="T78" fmla="*/ 2147483647 w 426"/>
                  <a:gd name="T79" fmla="*/ 2147483647 h 1139"/>
                  <a:gd name="T80" fmla="*/ 2147483647 w 426"/>
                  <a:gd name="T81" fmla="*/ 2147483647 h 1139"/>
                  <a:gd name="T82" fmla="*/ 2147483647 w 426"/>
                  <a:gd name="T83" fmla="*/ 2147483647 h 1139"/>
                  <a:gd name="T84" fmla="*/ 2147483647 w 426"/>
                  <a:gd name="T85" fmla="*/ 2147483647 h 1139"/>
                  <a:gd name="T86" fmla="*/ 2147483647 w 426"/>
                  <a:gd name="T87" fmla="*/ 2147483647 h 1139"/>
                  <a:gd name="T88" fmla="*/ 2147483647 w 426"/>
                  <a:gd name="T89" fmla="*/ 2147483647 h 1139"/>
                  <a:gd name="T90" fmla="*/ 2147483647 w 426"/>
                  <a:gd name="T91" fmla="*/ 2147483647 h 1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6"/>
                  <a:gd name="T139" fmla="*/ 0 h 1139"/>
                  <a:gd name="T140" fmla="*/ 426 w 426"/>
                  <a:gd name="T141" fmla="*/ 1139 h 1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6" h="1139">
                    <a:moveTo>
                      <a:pt x="140" y="115"/>
                    </a:moveTo>
                    <a:cubicBezTo>
                      <a:pt x="141" y="91"/>
                      <a:pt x="139" y="67"/>
                      <a:pt x="144" y="43"/>
                    </a:cubicBezTo>
                    <a:cubicBezTo>
                      <a:pt x="146" y="34"/>
                      <a:pt x="151" y="22"/>
                      <a:pt x="160" y="19"/>
                    </a:cubicBezTo>
                    <a:cubicBezTo>
                      <a:pt x="168" y="16"/>
                      <a:pt x="184" y="11"/>
                      <a:pt x="184" y="11"/>
                    </a:cubicBezTo>
                    <a:cubicBezTo>
                      <a:pt x="249" y="15"/>
                      <a:pt x="241" y="0"/>
                      <a:pt x="252" y="43"/>
                    </a:cubicBezTo>
                    <a:cubicBezTo>
                      <a:pt x="256" y="86"/>
                      <a:pt x="259" y="94"/>
                      <a:pt x="252" y="139"/>
                    </a:cubicBezTo>
                    <a:cubicBezTo>
                      <a:pt x="251" y="147"/>
                      <a:pt x="244" y="163"/>
                      <a:pt x="244" y="163"/>
                    </a:cubicBezTo>
                    <a:cubicBezTo>
                      <a:pt x="249" y="188"/>
                      <a:pt x="261" y="195"/>
                      <a:pt x="284" y="203"/>
                    </a:cubicBezTo>
                    <a:cubicBezTo>
                      <a:pt x="299" y="226"/>
                      <a:pt x="302" y="216"/>
                      <a:pt x="312" y="247"/>
                    </a:cubicBezTo>
                    <a:cubicBezTo>
                      <a:pt x="315" y="255"/>
                      <a:pt x="320" y="271"/>
                      <a:pt x="320" y="271"/>
                    </a:cubicBezTo>
                    <a:cubicBezTo>
                      <a:pt x="317" y="353"/>
                      <a:pt x="321" y="351"/>
                      <a:pt x="308" y="403"/>
                    </a:cubicBezTo>
                    <a:cubicBezTo>
                      <a:pt x="305" y="525"/>
                      <a:pt x="293" y="593"/>
                      <a:pt x="356" y="687"/>
                    </a:cubicBezTo>
                    <a:cubicBezTo>
                      <a:pt x="360" y="704"/>
                      <a:pt x="369" y="722"/>
                      <a:pt x="372" y="739"/>
                    </a:cubicBezTo>
                    <a:cubicBezTo>
                      <a:pt x="378" y="776"/>
                      <a:pt x="378" y="812"/>
                      <a:pt x="412" y="835"/>
                    </a:cubicBezTo>
                    <a:cubicBezTo>
                      <a:pt x="417" y="843"/>
                      <a:pt x="426" y="849"/>
                      <a:pt x="416" y="859"/>
                    </a:cubicBezTo>
                    <a:cubicBezTo>
                      <a:pt x="409" y="866"/>
                      <a:pt x="392" y="875"/>
                      <a:pt x="392" y="875"/>
                    </a:cubicBezTo>
                    <a:cubicBezTo>
                      <a:pt x="383" y="902"/>
                      <a:pt x="355" y="901"/>
                      <a:pt x="332" y="907"/>
                    </a:cubicBezTo>
                    <a:cubicBezTo>
                      <a:pt x="313" y="912"/>
                      <a:pt x="302" y="921"/>
                      <a:pt x="284" y="927"/>
                    </a:cubicBezTo>
                    <a:cubicBezTo>
                      <a:pt x="272" y="963"/>
                      <a:pt x="265" y="1002"/>
                      <a:pt x="256" y="1039"/>
                    </a:cubicBezTo>
                    <a:cubicBezTo>
                      <a:pt x="245" y="1083"/>
                      <a:pt x="243" y="1123"/>
                      <a:pt x="196" y="1139"/>
                    </a:cubicBezTo>
                    <a:cubicBezTo>
                      <a:pt x="183" y="1119"/>
                      <a:pt x="181" y="1101"/>
                      <a:pt x="188" y="1080"/>
                    </a:cubicBezTo>
                    <a:cubicBezTo>
                      <a:pt x="191" y="1072"/>
                      <a:pt x="193" y="1052"/>
                      <a:pt x="196" y="1044"/>
                    </a:cubicBezTo>
                    <a:cubicBezTo>
                      <a:pt x="197" y="1040"/>
                      <a:pt x="204" y="1008"/>
                      <a:pt x="204" y="1008"/>
                    </a:cubicBezTo>
                    <a:cubicBezTo>
                      <a:pt x="203" y="973"/>
                      <a:pt x="227" y="970"/>
                      <a:pt x="212" y="939"/>
                    </a:cubicBezTo>
                    <a:cubicBezTo>
                      <a:pt x="205" y="925"/>
                      <a:pt x="180" y="938"/>
                      <a:pt x="164" y="935"/>
                    </a:cubicBezTo>
                    <a:cubicBezTo>
                      <a:pt x="156" y="934"/>
                      <a:pt x="128" y="932"/>
                      <a:pt x="128" y="932"/>
                    </a:cubicBezTo>
                    <a:cubicBezTo>
                      <a:pt x="116" y="969"/>
                      <a:pt x="119" y="1017"/>
                      <a:pt x="84" y="1040"/>
                    </a:cubicBezTo>
                    <a:cubicBezTo>
                      <a:pt x="79" y="1056"/>
                      <a:pt x="76" y="1079"/>
                      <a:pt x="60" y="1084"/>
                    </a:cubicBezTo>
                    <a:cubicBezTo>
                      <a:pt x="41" y="1113"/>
                      <a:pt x="45" y="1078"/>
                      <a:pt x="20" y="1095"/>
                    </a:cubicBezTo>
                    <a:cubicBezTo>
                      <a:pt x="9" y="1061"/>
                      <a:pt x="36" y="1020"/>
                      <a:pt x="44" y="987"/>
                    </a:cubicBezTo>
                    <a:cubicBezTo>
                      <a:pt x="58" y="933"/>
                      <a:pt x="45" y="985"/>
                      <a:pt x="60" y="951"/>
                    </a:cubicBezTo>
                    <a:cubicBezTo>
                      <a:pt x="63" y="943"/>
                      <a:pt x="68" y="927"/>
                      <a:pt x="68" y="927"/>
                    </a:cubicBezTo>
                    <a:cubicBezTo>
                      <a:pt x="60" y="902"/>
                      <a:pt x="23" y="898"/>
                      <a:pt x="0" y="895"/>
                    </a:cubicBezTo>
                    <a:cubicBezTo>
                      <a:pt x="6" y="878"/>
                      <a:pt x="14" y="865"/>
                      <a:pt x="20" y="847"/>
                    </a:cubicBezTo>
                    <a:cubicBezTo>
                      <a:pt x="21" y="843"/>
                      <a:pt x="24" y="835"/>
                      <a:pt x="24" y="835"/>
                    </a:cubicBezTo>
                    <a:cubicBezTo>
                      <a:pt x="29" y="795"/>
                      <a:pt x="25" y="813"/>
                      <a:pt x="36" y="779"/>
                    </a:cubicBezTo>
                    <a:cubicBezTo>
                      <a:pt x="37" y="775"/>
                      <a:pt x="40" y="767"/>
                      <a:pt x="40" y="767"/>
                    </a:cubicBezTo>
                    <a:cubicBezTo>
                      <a:pt x="43" y="746"/>
                      <a:pt x="48" y="728"/>
                      <a:pt x="52" y="707"/>
                    </a:cubicBezTo>
                    <a:cubicBezTo>
                      <a:pt x="57" y="637"/>
                      <a:pt x="81" y="573"/>
                      <a:pt x="88" y="503"/>
                    </a:cubicBezTo>
                    <a:cubicBezTo>
                      <a:pt x="85" y="480"/>
                      <a:pt x="90" y="462"/>
                      <a:pt x="68" y="455"/>
                    </a:cubicBezTo>
                    <a:cubicBezTo>
                      <a:pt x="53" y="432"/>
                      <a:pt x="55" y="414"/>
                      <a:pt x="64" y="387"/>
                    </a:cubicBezTo>
                    <a:cubicBezTo>
                      <a:pt x="69" y="334"/>
                      <a:pt x="76" y="280"/>
                      <a:pt x="68" y="227"/>
                    </a:cubicBezTo>
                    <a:cubicBezTo>
                      <a:pt x="66" y="214"/>
                      <a:pt x="96" y="205"/>
                      <a:pt x="92" y="192"/>
                    </a:cubicBezTo>
                    <a:cubicBezTo>
                      <a:pt x="100" y="167"/>
                      <a:pt x="98" y="183"/>
                      <a:pt x="120" y="172"/>
                    </a:cubicBezTo>
                    <a:cubicBezTo>
                      <a:pt x="125" y="169"/>
                      <a:pt x="137" y="146"/>
                      <a:pt x="140" y="139"/>
                    </a:cubicBezTo>
                    <a:cubicBezTo>
                      <a:pt x="143" y="132"/>
                      <a:pt x="140" y="123"/>
                      <a:pt x="140" y="115"/>
                    </a:cubicBezTo>
                    <a:close/>
                  </a:path>
                </a:pathLst>
              </a:custGeom>
              <a:solidFill>
                <a:srgbClr val="5D71C7"/>
              </a:solidFill>
              <a:ln w="9525">
                <a:noFill/>
                <a:round/>
                <a:headEnd/>
                <a:tailEnd/>
              </a:ln>
            </p:spPr>
            <p:txBody>
              <a:bodyPr/>
              <a:lstStyle/>
              <a:p>
                <a:endParaRPr lang="en-US"/>
              </a:p>
            </p:txBody>
          </p:sp>
          <p:sp>
            <p:nvSpPr>
              <p:cNvPr id="66607" name="Freeform 9"/>
              <p:cNvSpPr>
                <a:spLocks/>
              </p:cNvSpPr>
              <p:nvPr/>
            </p:nvSpPr>
            <p:spPr bwMode="auto">
              <a:xfrm>
                <a:off x="2049280" y="5196117"/>
                <a:ext cx="126262" cy="336516"/>
              </a:xfrm>
              <a:custGeom>
                <a:avLst/>
                <a:gdLst>
                  <a:gd name="T0" fmla="*/ 2147483647 w 480"/>
                  <a:gd name="T1" fmla="*/ 2147483647 h 1388"/>
                  <a:gd name="T2" fmla="*/ 2147483647 w 480"/>
                  <a:gd name="T3" fmla="*/ 2147483647 h 1388"/>
                  <a:gd name="T4" fmla="*/ 2147483647 w 480"/>
                  <a:gd name="T5" fmla="*/ 2147483647 h 1388"/>
                  <a:gd name="T6" fmla="*/ 2147483647 w 480"/>
                  <a:gd name="T7" fmla="*/ 2147483647 h 1388"/>
                  <a:gd name="T8" fmla="*/ 2147483647 w 480"/>
                  <a:gd name="T9" fmla="*/ 0 h 1388"/>
                  <a:gd name="T10" fmla="*/ 2147483647 w 480"/>
                  <a:gd name="T11" fmla="*/ 2147483647 h 1388"/>
                  <a:gd name="T12" fmla="*/ 2147483647 w 480"/>
                  <a:gd name="T13" fmla="*/ 2147483647 h 1388"/>
                  <a:gd name="T14" fmla="*/ 2147483647 w 480"/>
                  <a:gd name="T15" fmla="*/ 2147483647 h 1388"/>
                  <a:gd name="T16" fmla="*/ 2147483647 w 480"/>
                  <a:gd name="T17" fmla="*/ 2147483647 h 1388"/>
                  <a:gd name="T18" fmla="*/ 2147483647 w 480"/>
                  <a:gd name="T19" fmla="*/ 2147483647 h 1388"/>
                  <a:gd name="T20" fmla="*/ 2147483647 w 480"/>
                  <a:gd name="T21" fmla="*/ 2147483647 h 1388"/>
                  <a:gd name="T22" fmla="*/ 2147483647 w 480"/>
                  <a:gd name="T23" fmla="*/ 2147483647 h 1388"/>
                  <a:gd name="T24" fmla="*/ 2147483647 w 480"/>
                  <a:gd name="T25" fmla="*/ 2147483647 h 1388"/>
                  <a:gd name="T26" fmla="*/ 2147483647 w 480"/>
                  <a:gd name="T27" fmla="*/ 2147483647 h 1388"/>
                  <a:gd name="T28" fmla="*/ 2147483647 w 480"/>
                  <a:gd name="T29" fmla="*/ 2147483647 h 1388"/>
                  <a:gd name="T30" fmla="*/ 2147483647 w 480"/>
                  <a:gd name="T31" fmla="*/ 2147483647 h 1388"/>
                  <a:gd name="T32" fmla="*/ 2147483647 w 480"/>
                  <a:gd name="T33" fmla="*/ 2147483647 h 1388"/>
                  <a:gd name="T34" fmla="*/ 2147483647 w 480"/>
                  <a:gd name="T35" fmla="*/ 2147483647 h 1388"/>
                  <a:gd name="T36" fmla="*/ 2147483647 w 480"/>
                  <a:gd name="T37" fmla="*/ 2147483647 h 1388"/>
                  <a:gd name="T38" fmla="*/ 2147483647 w 480"/>
                  <a:gd name="T39" fmla="*/ 2147483647 h 1388"/>
                  <a:gd name="T40" fmla="*/ 2147483647 w 480"/>
                  <a:gd name="T41" fmla="*/ 2147483647 h 1388"/>
                  <a:gd name="T42" fmla="*/ 2147483647 w 480"/>
                  <a:gd name="T43" fmla="*/ 2147483647 h 1388"/>
                  <a:gd name="T44" fmla="*/ 2147483647 w 480"/>
                  <a:gd name="T45" fmla="*/ 2147483647 h 1388"/>
                  <a:gd name="T46" fmla="*/ 2147483647 w 480"/>
                  <a:gd name="T47" fmla="*/ 2147483647 h 1388"/>
                  <a:gd name="T48" fmla="*/ 2147483647 w 480"/>
                  <a:gd name="T49" fmla="*/ 2147483647 h 1388"/>
                  <a:gd name="T50" fmla="*/ 2147483647 w 480"/>
                  <a:gd name="T51" fmla="*/ 2147483647 h 1388"/>
                  <a:gd name="T52" fmla="*/ 2147483647 w 480"/>
                  <a:gd name="T53" fmla="*/ 2147483647 h 1388"/>
                  <a:gd name="T54" fmla="*/ 2147483647 w 480"/>
                  <a:gd name="T55" fmla="*/ 2147483647 h 1388"/>
                  <a:gd name="T56" fmla="*/ 2147483647 w 480"/>
                  <a:gd name="T57" fmla="*/ 2147483647 h 1388"/>
                  <a:gd name="T58" fmla="*/ 2147483647 w 480"/>
                  <a:gd name="T59" fmla="*/ 2147483647 h 1388"/>
                  <a:gd name="T60" fmla="*/ 2147483647 w 480"/>
                  <a:gd name="T61" fmla="*/ 2147483647 h 1388"/>
                  <a:gd name="T62" fmla="*/ 2147483647 w 480"/>
                  <a:gd name="T63" fmla="*/ 2147483647 h 1388"/>
                  <a:gd name="T64" fmla="*/ 2147483647 w 480"/>
                  <a:gd name="T65" fmla="*/ 2147483647 h 1388"/>
                  <a:gd name="T66" fmla="*/ 2147483647 w 480"/>
                  <a:gd name="T67" fmla="*/ 2147483647 h 1388"/>
                  <a:gd name="T68" fmla="*/ 2147483647 w 480"/>
                  <a:gd name="T69" fmla="*/ 2147483647 h 1388"/>
                  <a:gd name="T70" fmla="*/ 2147483647 w 480"/>
                  <a:gd name="T71" fmla="*/ 2147483647 h 1388"/>
                  <a:gd name="T72" fmla="*/ 2147483647 w 480"/>
                  <a:gd name="T73" fmla="*/ 2147483647 h 1388"/>
                  <a:gd name="T74" fmla="*/ 2147483647 w 480"/>
                  <a:gd name="T75" fmla="*/ 2147483647 h 1388"/>
                  <a:gd name="T76" fmla="*/ 2147483647 w 480"/>
                  <a:gd name="T77" fmla="*/ 2147483647 h 1388"/>
                  <a:gd name="T78" fmla="*/ 2147483647 w 480"/>
                  <a:gd name="T79" fmla="*/ 2147483647 h 1388"/>
                  <a:gd name="T80" fmla="*/ 2147483647 w 480"/>
                  <a:gd name="T81" fmla="*/ 2147483647 h 1388"/>
                  <a:gd name="T82" fmla="*/ 2147483647 w 480"/>
                  <a:gd name="T83" fmla="*/ 2147483647 h 1388"/>
                  <a:gd name="T84" fmla="*/ 2147483647 w 480"/>
                  <a:gd name="T85" fmla="*/ 2147483647 h 1388"/>
                  <a:gd name="T86" fmla="*/ 2147483647 w 480"/>
                  <a:gd name="T87" fmla="*/ 2147483647 h 1388"/>
                  <a:gd name="T88" fmla="*/ 2147483647 w 480"/>
                  <a:gd name="T89" fmla="*/ 2147483647 h 1388"/>
                  <a:gd name="T90" fmla="*/ 2147483647 w 480"/>
                  <a:gd name="T91" fmla="*/ 2147483647 h 1388"/>
                  <a:gd name="T92" fmla="*/ 2147483647 w 480"/>
                  <a:gd name="T93" fmla="*/ 2147483647 h 1388"/>
                  <a:gd name="T94" fmla="*/ 2147483647 w 480"/>
                  <a:gd name="T95" fmla="*/ 2147483647 h 1388"/>
                  <a:gd name="T96" fmla="*/ 2147483647 w 480"/>
                  <a:gd name="T97" fmla="*/ 2147483647 h 1388"/>
                  <a:gd name="T98" fmla="*/ 2147483647 w 480"/>
                  <a:gd name="T99" fmla="*/ 2147483647 h 1388"/>
                  <a:gd name="T100" fmla="*/ 2147483647 w 480"/>
                  <a:gd name="T101" fmla="*/ 2147483647 h 1388"/>
                  <a:gd name="T102" fmla="*/ 2147483647 w 480"/>
                  <a:gd name="T103" fmla="*/ 2147483647 h 1388"/>
                  <a:gd name="T104" fmla="*/ 2147483647 w 480"/>
                  <a:gd name="T105" fmla="*/ 2147483647 h 1388"/>
                  <a:gd name="T106" fmla="*/ 2147483647 w 480"/>
                  <a:gd name="T107" fmla="*/ 2147483647 h 1388"/>
                  <a:gd name="T108" fmla="*/ 0 w 480"/>
                  <a:gd name="T109" fmla="*/ 2147483647 h 1388"/>
                  <a:gd name="T110" fmla="*/ 2147483647 w 480"/>
                  <a:gd name="T111" fmla="*/ 2147483647 h 1388"/>
                  <a:gd name="T112" fmla="*/ 2147483647 w 480"/>
                  <a:gd name="T113" fmla="*/ 2147483647 h 1388"/>
                  <a:gd name="T114" fmla="*/ 2147483647 w 480"/>
                  <a:gd name="T115" fmla="*/ 2147483647 h 1388"/>
                  <a:gd name="T116" fmla="*/ 2147483647 w 480"/>
                  <a:gd name="T117" fmla="*/ 2147483647 h 1388"/>
                  <a:gd name="T118" fmla="*/ 2147483647 w 480"/>
                  <a:gd name="T119" fmla="*/ 2147483647 h 1388"/>
                  <a:gd name="T120" fmla="*/ 2147483647 w 480"/>
                  <a:gd name="T121" fmla="*/ 2147483647 h 1388"/>
                  <a:gd name="T122" fmla="*/ 2147483647 w 480"/>
                  <a:gd name="T123" fmla="*/ 2147483647 h 13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0"/>
                  <a:gd name="T187" fmla="*/ 0 h 1388"/>
                  <a:gd name="T188" fmla="*/ 480 w 480"/>
                  <a:gd name="T189" fmla="*/ 1388 h 13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0" h="1388">
                    <a:moveTo>
                      <a:pt x="112" y="256"/>
                    </a:moveTo>
                    <a:cubicBezTo>
                      <a:pt x="109" y="232"/>
                      <a:pt x="111" y="220"/>
                      <a:pt x="88" y="212"/>
                    </a:cubicBezTo>
                    <a:cubicBezTo>
                      <a:pt x="78" y="198"/>
                      <a:pt x="70" y="198"/>
                      <a:pt x="60" y="184"/>
                    </a:cubicBezTo>
                    <a:cubicBezTo>
                      <a:pt x="56" y="142"/>
                      <a:pt x="34" y="76"/>
                      <a:pt x="76" y="48"/>
                    </a:cubicBezTo>
                    <a:cubicBezTo>
                      <a:pt x="90" y="27"/>
                      <a:pt x="145" y="7"/>
                      <a:pt x="172" y="0"/>
                    </a:cubicBezTo>
                    <a:cubicBezTo>
                      <a:pt x="181" y="1"/>
                      <a:pt x="191" y="0"/>
                      <a:pt x="200" y="4"/>
                    </a:cubicBezTo>
                    <a:cubicBezTo>
                      <a:pt x="208" y="7"/>
                      <a:pt x="209" y="22"/>
                      <a:pt x="212" y="28"/>
                    </a:cubicBezTo>
                    <a:cubicBezTo>
                      <a:pt x="222" y="46"/>
                      <a:pt x="234" y="57"/>
                      <a:pt x="240" y="76"/>
                    </a:cubicBezTo>
                    <a:cubicBezTo>
                      <a:pt x="239" y="117"/>
                      <a:pt x="242" y="159"/>
                      <a:pt x="236" y="200"/>
                    </a:cubicBezTo>
                    <a:cubicBezTo>
                      <a:pt x="235" y="205"/>
                      <a:pt x="222" y="199"/>
                      <a:pt x="220" y="204"/>
                    </a:cubicBezTo>
                    <a:cubicBezTo>
                      <a:pt x="217" y="213"/>
                      <a:pt x="220" y="224"/>
                      <a:pt x="224" y="232"/>
                    </a:cubicBezTo>
                    <a:cubicBezTo>
                      <a:pt x="225" y="235"/>
                      <a:pt x="292" y="263"/>
                      <a:pt x="296" y="264"/>
                    </a:cubicBezTo>
                    <a:cubicBezTo>
                      <a:pt x="309" y="268"/>
                      <a:pt x="332" y="284"/>
                      <a:pt x="332" y="284"/>
                    </a:cubicBezTo>
                    <a:cubicBezTo>
                      <a:pt x="355" y="319"/>
                      <a:pt x="371" y="354"/>
                      <a:pt x="388" y="392"/>
                    </a:cubicBezTo>
                    <a:cubicBezTo>
                      <a:pt x="401" y="422"/>
                      <a:pt x="402" y="457"/>
                      <a:pt x="420" y="484"/>
                    </a:cubicBezTo>
                    <a:cubicBezTo>
                      <a:pt x="433" y="535"/>
                      <a:pt x="447" y="586"/>
                      <a:pt x="464" y="636"/>
                    </a:cubicBezTo>
                    <a:cubicBezTo>
                      <a:pt x="473" y="664"/>
                      <a:pt x="470" y="695"/>
                      <a:pt x="480" y="724"/>
                    </a:cubicBezTo>
                    <a:cubicBezTo>
                      <a:pt x="479" y="755"/>
                      <a:pt x="479" y="785"/>
                      <a:pt x="476" y="816"/>
                    </a:cubicBezTo>
                    <a:cubicBezTo>
                      <a:pt x="475" y="824"/>
                      <a:pt x="468" y="840"/>
                      <a:pt x="468" y="840"/>
                    </a:cubicBezTo>
                    <a:cubicBezTo>
                      <a:pt x="467" y="848"/>
                      <a:pt x="467" y="873"/>
                      <a:pt x="456" y="880"/>
                    </a:cubicBezTo>
                    <a:cubicBezTo>
                      <a:pt x="449" y="884"/>
                      <a:pt x="432" y="888"/>
                      <a:pt x="432" y="888"/>
                    </a:cubicBezTo>
                    <a:cubicBezTo>
                      <a:pt x="394" y="875"/>
                      <a:pt x="419" y="803"/>
                      <a:pt x="420" y="780"/>
                    </a:cubicBezTo>
                    <a:cubicBezTo>
                      <a:pt x="415" y="683"/>
                      <a:pt x="366" y="532"/>
                      <a:pt x="312" y="452"/>
                    </a:cubicBezTo>
                    <a:cubicBezTo>
                      <a:pt x="290" y="467"/>
                      <a:pt x="328" y="563"/>
                      <a:pt x="324" y="588"/>
                    </a:cubicBezTo>
                    <a:cubicBezTo>
                      <a:pt x="325" y="673"/>
                      <a:pt x="326" y="759"/>
                      <a:pt x="328" y="844"/>
                    </a:cubicBezTo>
                    <a:cubicBezTo>
                      <a:pt x="329" y="863"/>
                      <a:pt x="340" y="900"/>
                      <a:pt x="340" y="900"/>
                    </a:cubicBezTo>
                    <a:cubicBezTo>
                      <a:pt x="337" y="999"/>
                      <a:pt x="343" y="1103"/>
                      <a:pt x="324" y="1200"/>
                    </a:cubicBezTo>
                    <a:cubicBezTo>
                      <a:pt x="322" y="1248"/>
                      <a:pt x="332" y="1302"/>
                      <a:pt x="304" y="1344"/>
                    </a:cubicBezTo>
                    <a:cubicBezTo>
                      <a:pt x="279" y="1343"/>
                      <a:pt x="252" y="1349"/>
                      <a:pt x="228" y="1340"/>
                    </a:cubicBezTo>
                    <a:cubicBezTo>
                      <a:pt x="220" y="1337"/>
                      <a:pt x="230" y="1324"/>
                      <a:pt x="232" y="1316"/>
                    </a:cubicBezTo>
                    <a:cubicBezTo>
                      <a:pt x="235" y="1304"/>
                      <a:pt x="244" y="1280"/>
                      <a:pt x="244" y="1280"/>
                    </a:cubicBezTo>
                    <a:cubicBezTo>
                      <a:pt x="243" y="1239"/>
                      <a:pt x="243" y="1197"/>
                      <a:pt x="240" y="1156"/>
                    </a:cubicBezTo>
                    <a:cubicBezTo>
                      <a:pt x="239" y="1143"/>
                      <a:pt x="228" y="1120"/>
                      <a:pt x="228" y="1120"/>
                    </a:cubicBezTo>
                    <a:cubicBezTo>
                      <a:pt x="224" y="1082"/>
                      <a:pt x="217" y="1045"/>
                      <a:pt x="208" y="1008"/>
                    </a:cubicBezTo>
                    <a:cubicBezTo>
                      <a:pt x="207" y="991"/>
                      <a:pt x="207" y="973"/>
                      <a:pt x="204" y="956"/>
                    </a:cubicBezTo>
                    <a:cubicBezTo>
                      <a:pt x="203" y="948"/>
                      <a:pt x="196" y="804"/>
                      <a:pt x="196" y="804"/>
                    </a:cubicBezTo>
                    <a:cubicBezTo>
                      <a:pt x="193" y="903"/>
                      <a:pt x="176" y="1139"/>
                      <a:pt x="200" y="1236"/>
                    </a:cubicBezTo>
                    <a:cubicBezTo>
                      <a:pt x="199" y="1281"/>
                      <a:pt x="214" y="1330"/>
                      <a:pt x="196" y="1372"/>
                    </a:cubicBezTo>
                    <a:cubicBezTo>
                      <a:pt x="189" y="1388"/>
                      <a:pt x="161" y="1372"/>
                      <a:pt x="144" y="1368"/>
                    </a:cubicBezTo>
                    <a:cubicBezTo>
                      <a:pt x="131" y="1365"/>
                      <a:pt x="128" y="1332"/>
                      <a:pt x="128" y="1332"/>
                    </a:cubicBezTo>
                    <a:cubicBezTo>
                      <a:pt x="123" y="1300"/>
                      <a:pt x="121" y="1268"/>
                      <a:pt x="116" y="1236"/>
                    </a:cubicBezTo>
                    <a:cubicBezTo>
                      <a:pt x="115" y="1179"/>
                      <a:pt x="114" y="1121"/>
                      <a:pt x="112" y="1064"/>
                    </a:cubicBezTo>
                    <a:cubicBezTo>
                      <a:pt x="111" y="1034"/>
                      <a:pt x="91" y="1002"/>
                      <a:pt x="84" y="972"/>
                    </a:cubicBezTo>
                    <a:cubicBezTo>
                      <a:pt x="81" y="943"/>
                      <a:pt x="77" y="923"/>
                      <a:pt x="68" y="896"/>
                    </a:cubicBezTo>
                    <a:cubicBezTo>
                      <a:pt x="65" y="888"/>
                      <a:pt x="63" y="880"/>
                      <a:pt x="60" y="872"/>
                    </a:cubicBezTo>
                    <a:cubicBezTo>
                      <a:pt x="59" y="868"/>
                      <a:pt x="56" y="860"/>
                      <a:pt x="56" y="860"/>
                    </a:cubicBezTo>
                    <a:cubicBezTo>
                      <a:pt x="58" y="769"/>
                      <a:pt x="40" y="674"/>
                      <a:pt x="92" y="596"/>
                    </a:cubicBezTo>
                    <a:cubicBezTo>
                      <a:pt x="101" y="561"/>
                      <a:pt x="101" y="568"/>
                      <a:pt x="92" y="508"/>
                    </a:cubicBezTo>
                    <a:cubicBezTo>
                      <a:pt x="89" y="490"/>
                      <a:pt x="64" y="460"/>
                      <a:pt x="64" y="460"/>
                    </a:cubicBezTo>
                    <a:cubicBezTo>
                      <a:pt x="57" y="471"/>
                      <a:pt x="43" y="491"/>
                      <a:pt x="56" y="504"/>
                    </a:cubicBezTo>
                    <a:cubicBezTo>
                      <a:pt x="65" y="513"/>
                      <a:pt x="81" y="513"/>
                      <a:pt x="92" y="520"/>
                    </a:cubicBezTo>
                    <a:cubicBezTo>
                      <a:pt x="89" y="562"/>
                      <a:pt x="84" y="589"/>
                      <a:pt x="76" y="628"/>
                    </a:cubicBezTo>
                    <a:cubicBezTo>
                      <a:pt x="45" y="618"/>
                      <a:pt x="39" y="567"/>
                      <a:pt x="24" y="540"/>
                    </a:cubicBezTo>
                    <a:cubicBezTo>
                      <a:pt x="19" y="532"/>
                      <a:pt x="13" y="524"/>
                      <a:pt x="8" y="516"/>
                    </a:cubicBezTo>
                    <a:cubicBezTo>
                      <a:pt x="3" y="509"/>
                      <a:pt x="0" y="492"/>
                      <a:pt x="0" y="492"/>
                    </a:cubicBezTo>
                    <a:cubicBezTo>
                      <a:pt x="1" y="459"/>
                      <a:pt x="0" y="425"/>
                      <a:pt x="4" y="392"/>
                    </a:cubicBezTo>
                    <a:cubicBezTo>
                      <a:pt x="6" y="374"/>
                      <a:pt x="24" y="328"/>
                      <a:pt x="24" y="328"/>
                    </a:cubicBezTo>
                    <a:cubicBezTo>
                      <a:pt x="29" y="312"/>
                      <a:pt x="48" y="309"/>
                      <a:pt x="64" y="304"/>
                    </a:cubicBezTo>
                    <a:cubicBezTo>
                      <a:pt x="67" y="300"/>
                      <a:pt x="85" y="291"/>
                      <a:pt x="88" y="288"/>
                    </a:cubicBezTo>
                    <a:cubicBezTo>
                      <a:pt x="91" y="285"/>
                      <a:pt x="77" y="284"/>
                      <a:pt x="80" y="280"/>
                    </a:cubicBezTo>
                    <a:cubicBezTo>
                      <a:pt x="86" y="273"/>
                      <a:pt x="100" y="268"/>
                      <a:pt x="100" y="268"/>
                    </a:cubicBezTo>
                    <a:cubicBezTo>
                      <a:pt x="104" y="211"/>
                      <a:pt x="120" y="223"/>
                      <a:pt x="112" y="256"/>
                    </a:cubicBezTo>
                    <a:close/>
                  </a:path>
                </a:pathLst>
              </a:custGeom>
              <a:solidFill>
                <a:srgbClr val="FFAE18"/>
              </a:solidFill>
              <a:ln w="9525">
                <a:noFill/>
                <a:round/>
                <a:headEnd/>
                <a:tailEnd/>
              </a:ln>
            </p:spPr>
            <p:txBody>
              <a:bodyPr/>
              <a:lstStyle/>
              <a:p>
                <a:endParaRPr lang="en-US"/>
              </a:p>
            </p:txBody>
          </p:sp>
          <p:sp>
            <p:nvSpPr>
              <p:cNvPr id="66608" name="Freeform 13"/>
              <p:cNvSpPr>
                <a:spLocks/>
              </p:cNvSpPr>
              <p:nvPr/>
            </p:nvSpPr>
            <p:spPr bwMode="auto">
              <a:xfrm flipH="1">
                <a:off x="2154497" y="5099970"/>
                <a:ext cx="168349" cy="432664"/>
              </a:xfrm>
              <a:custGeom>
                <a:avLst/>
                <a:gdLst>
                  <a:gd name="T0" fmla="*/ 2147483647 w 426"/>
                  <a:gd name="T1" fmla="*/ 2147483647 h 1139"/>
                  <a:gd name="T2" fmla="*/ 2147483647 w 426"/>
                  <a:gd name="T3" fmla="*/ 2147483647 h 1139"/>
                  <a:gd name="T4" fmla="*/ 2147483647 w 426"/>
                  <a:gd name="T5" fmla="*/ 2147483647 h 1139"/>
                  <a:gd name="T6" fmla="*/ 2147483647 w 426"/>
                  <a:gd name="T7" fmla="*/ 2147483647 h 1139"/>
                  <a:gd name="T8" fmla="*/ 2147483647 w 426"/>
                  <a:gd name="T9" fmla="*/ 2147483647 h 1139"/>
                  <a:gd name="T10" fmla="*/ 2147483647 w 426"/>
                  <a:gd name="T11" fmla="*/ 2147483647 h 1139"/>
                  <a:gd name="T12" fmla="*/ 2147483647 w 426"/>
                  <a:gd name="T13" fmla="*/ 2147483647 h 1139"/>
                  <a:gd name="T14" fmla="*/ 2147483647 w 426"/>
                  <a:gd name="T15" fmla="*/ 2147483647 h 1139"/>
                  <a:gd name="T16" fmla="*/ 2147483647 w 426"/>
                  <a:gd name="T17" fmla="*/ 2147483647 h 1139"/>
                  <a:gd name="T18" fmla="*/ 2147483647 w 426"/>
                  <a:gd name="T19" fmla="*/ 2147483647 h 1139"/>
                  <a:gd name="T20" fmla="*/ 2147483647 w 426"/>
                  <a:gd name="T21" fmla="*/ 2147483647 h 1139"/>
                  <a:gd name="T22" fmla="*/ 2147483647 w 426"/>
                  <a:gd name="T23" fmla="*/ 2147483647 h 1139"/>
                  <a:gd name="T24" fmla="*/ 2147483647 w 426"/>
                  <a:gd name="T25" fmla="*/ 2147483647 h 1139"/>
                  <a:gd name="T26" fmla="*/ 2147483647 w 426"/>
                  <a:gd name="T27" fmla="*/ 2147483647 h 1139"/>
                  <a:gd name="T28" fmla="*/ 2147483647 w 426"/>
                  <a:gd name="T29" fmla="*/ 2147483647 h 1139"/>
                  <a:gd name="T30" fmla="*/ 2147483647 w 426"/>
                  <a:gd name="T31" fmla="*/ 2147483647 h 1139"/>
                  <a:gd name="T32" fmla="*/ 2147483647 w 426"/>
                  <a:gd name="T33" fmla="*/ 2147483647 h 1139"/>
                  <a:gd name="T34" fmla="*/ 2147483647 w 426"/>
                  <a:gd name="T35" fmla="*/ 2147483647 h 1139"/>
                  <a:gd name="T36" fmla="*/ 2147483647 w 426"/>
                  <a:gd name="T37" fmla="*/ 2147483647 h 1139"/>
                  <a:gd name="T38" fmla="*/ 2147483647 w 426"/>
                  <a:gd name="T39" fmla="*/ 2147483647 h 1139"/>
                  <a:gd name="T40" fmla="*/ 2147483647 w 426"/>
                  <a:gd name="T41" fmla="*/ 2147483647 h 1139"/>
                  <a:gd name="T42" fmla="*/ 2147483647 w 426"/>
                  <a:gd name="T43" fmla="*/ 2147483647 h 1139"/>
                  <a:gd name="T44" fmla="*/ 2147483647 w 426"/>
                  <a:gd name="T45" fmla="*/ 2147483647 h 1139"/>
                  <a:gd name="T46" fmla="*/ 2147483647 w 426"/>
                  <a:gd name="T47" fmla="*/ 2147483647 h 1139"/>
                  <a:gd name="T48" fmla="*/ 2147483647 w 426"/>
                  <a:gd name="T49" fmla="*/ 2147483647 h 1139"/>
                  <a:gd name="T50" fmla="*/ 2147483647 w 426"/>
                  <a:gd name="T51" fmla="*/ 2147483647 h 1139"/>
                  <a:gd name="T52" fmla="*/ 2147483647 w 426"/>
                  <a:gd name="T53" fmla="*/ 2147483647 h 1139"/>
                  <a:gd name="T54" fmla="*/ 2147483647 w 426"/>
                  <a:gd name="T55" fmla="*/ 2147483647 h 1139"/>
                  <a:gd name="T56" fmla="*/ 2147483647 w 426"/>
                  <a:gd name="T57" fmla="*/ 2147483647 h 1139"/>
                  <a:gd name="T58" fmla="*/ 2147483647 w 426"/>
                  <a:gd name="T59" fmla="*/ 2147483647 h 1139"/>
                  <a:gd name="T60" fmla="*/ 2147483647 w 426"/>
                  <a:gd name="T61" fmla="*/ 2147483647 h 1139"/>
                  <a:gd name="T62" fmla="*/ 2147483647 w 426"/>
                  <a:gd name="T63" fmla="*/ 2147483647 h 1139"/>
                  <a:gd name="T64" fmla="*/ 0 w 426"/>
                  <a:gd name="T65" fmla="*/ 2147483647 h 1139"/>
                  <a:gd name="T66" fmla="*/ 2147483647 w 426"/>
                  <a:gd name="T67" fmla="*/ 2147483647 h 1139"/>
                  <a:gd name="T68" fmla="*/ 2147483647 w 426"/>
                  <a:gd name="T69" fmla="*/ 2147483647 h 1139"/>
                  <a:gd name="T70" fmla="*/ 2147483647 w 426"/>
                  <a:gd name="T71" fmla="*/ 2147483647 h 1139"/>
                  <a:gd name="T72" fmla="*/ 2147483647 w 426"/>
                  <a:gd name="T73" fmla="*/ 2147483647 h 1139"/>
                  <a:gd name="T74" fmla="*/ 2147483647 w 426"/>
                  <a:gd name="T75" fmla="*/ 2147483647 h 1139"/>
                  <a:gd name="T76" fmla="*/ 2147483647 w 426"/>
                  <a:gd name="T77" fmla="*/ 2147483647 h 1139"/>
                  <a:gd name="T78" fmla="*/ 2147483647 w 426"/>
                  <a:gd name="T79" fmla="*/ 2147483647 h 1139"/>
                  <a:gd name="T80" fmla="*/ 2147483647 w 426"/>
                  <a:gd name="T81" fmla="*/ 2147483647 h 1139"/>
                  <a:gd name="T82" fmla="*/ 2147483647 w 426"/>
                  <a:gd name="T83" fmla="*/ 2147483647 h 1139"/>
                  <a:gd name="T84" fmla="*/ 2147483647 w 426"/>
                  <a:gd name="T85" fmla="*/ 2147483647 h 1139"/>
                  <a:gd name="T86" fmla="*/ 2147483647 w 426"/>
                  <a:gd name="T87" fmla="*/ 2147483647 h 1139"/>
                  <a:gd name="T88" fmla="*/ 2147483647 w 426"/>
                  <a:gd name="T89" fmla="*/ 2147483647 h 1139"/>
                  <a:gd name="T90" fmla="*/ 2147483647 w 426"/>
                  <a:gd name="T91" fmla="*/ 2147483647 h 1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6"/>
                  <a:gd name="T139" fmla="*/ 0 h 1139"/>
                  <a:gd name="T140" fmla="*/ 426 w 426"/>
                  <a:gd name="T141" fmla="*/ 1139 h 1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6" h="1139">
                    <a:moveTo>
                      <a:pt x="140" y="115"/>
                    </a:moveTo>
                    <a:cubicBezTo>
                      <a:pt x="141" y="91"/>
                      <a:pt x="139" y="67"/>
                      <a:pt x="144" y="43"/>
                    </a:cubicBezTo>
                    <a:cubicBezTo>
                      <a:pt x="146" y="34"/>
                      <a:pt x="151" y="22"/>
                      <a:pt x="160" y="19"/>
                    </a:cubicBezTo>
                    <a:cubicBezTo>
                      <a:pt x="168" y="16"/>
                      <a:pt x="184" y="11"/>
                      <a:pt x="184" y="11"/>
                    </a:cubicBezTo>
                    <a:cubicBezTo>
                      <a:pt x="249" y="15"/>
                      <a:pt x="241" y="0"/>
                      <a:pt x="252" y="43"/>
                    </a:cubicBezTo>
                    <a:cubicBezTo>
                      <a:pt x="256" y="86"/>
                      <a:pt x="259" y="94"/>
                      <a:pt x="252" y="139"/>
                    </a:cubicBezTo>
                    <a:cubicBezTo>
                      <a:pt x="251" y="147"/>
                      <a:pt x="244" y="163"/>
                      <a:pt x="244" y="163"/>
                    </a:cubicBezTo>
                    <a:cubicBezTo>
                      <a:pt x="249" y="188"/>
                      <a:pt x="261" y="195"/>
                      <a:pt x="284" y="203"/>
                    </a:cubicBezTo>
                    <a:cubicBezTo>
                      <a:pt x="299" y="226"/>
                      <a:pt x="302" y="216"/>
                      <a:pt x="312" y="247"/>
                    </a:cubicBezTo>
                    <a:cubicBezTo>
                      <a:pt x="315" y="255"/>
                      <a:pt x="320" y="271"/>
                      <a:pt x="320" y="271"/>
                    </a:cubicBezTo>
                    <a:cubicBezTo>
                      <a:pt x="317" y="353"/>
                      <a:pt x="321" y="351"/>
                      <a:pt x="308" y="403"/>
                    </a:cubicBezTo>
                    <a:cubicBezTo>
                      <a:pt x="305" y="525"/>
                      <a:pt x="293" y="593"/>
                      <a:pt x="356" y="687"/>
                    </a:cubicBezTo>
                    <a:cubicBezTo>
                      <a:pt x="360" y="704"/>
                      <a:pt x="369" y="722"/>
                      <a:pt x="372" y="739"/>
                    </a:cubicBezTo>
                    <a:cubicBezTo>
                      <a:pt x="378" y="776"/>
                      <a:pt x="378" y="812"/>
                      <a:pt x="412" y="835"/>
                    </a:cubicBezTo>
                    <a:cubicBezTo>
                      <a:pt x="417" y="843"/>
                      <a:pt x="426" y="849"/>
                      <a:pt x="416" y="859"/>
                    </a:cubicBezTo>
                    <a:cubicBezTo>
                      <a:pt x="409" y="866"/>
                      <a:pt x="392" y="875"/>
                      <a:pt x="392" y="875"/>
                    </a:cubicBezTo>
                    <a:cubicBezTo>
                      <a:pt x="383" y="902"/>
                      <a:pt x="355" y="901"/>
                      <a:pt x="332" y="907"/>
                    </a:cubicBezTo>
                    <a:cubicBezTo>
                      <a:pt x="313" y="912"/>
                      <a:pt x="302" y="921"/>
                      <a:pt x="284" y="927"/>
                    </a:cubicBezTo>
                    <a:cubicBezTo>
                      <a:pt x="272" y="963"/>
                      <a:pt x="265" y="1002"/>
                      <a:pt x="256" y="1039"/>
                    </a:cubicBezTo>
                    <a:cubicBezTo>
                      <a:pt x="245" y="1083"/>
                      <a:pt x="243" y="1123"/>
                      <a:pt x="196" y="1139"/>
                    </a:cubicBezTo>
                    <a:cubicBezTo>
                      <a:pt x="183" y="1119"/>
                      <a:pt x="181" y="1101"/>
                      <a:pt x="188" y="1080"/>
                    </a:cubicBezTo>
                    <a:cubicBezTo>
                      <a:pt x="191" y="1072"/>
                      <a:pt x="193" y="1052"/>
                      <a:pt x="196" y="1044"/>
                    </a:cubicBezTo>
                    <a:cubicBezTo>
                      <a:pt x="197" y="1040"/>
                      <a:pt x="204" y="1008"/>
                      <a:pt x="204" y="1008"/>
                    </a:cubicBezTo>
                    <a:cubicBezTo>
                      <a:pt x="203" y="973"/>
                      <a:pt x="227" y="970"/>
                      <a:pt x="212" y="939"/>
                    </a:cubicBezTo>
                    <a:cubicBezTo>
                      <a:pt x="205" y="925"/>
                      <a:pt x="180" y="938"/>
                      <a:pt x="164" y="935"/>
                    </a:cubicBezTo>
                    <a:cubicBezTo>
                      <a:pt x="156" y="934"/>
                      <a:pt x="128" y="932"/>
                      <a:pt x="128" y="932"/>
                    </a:cubicBezTo>
                    <a:cubicBezTo>
                      <a:pt x="116" y="969"/>
                      <a:pt x="119" y="1017"/>
                      <a:pt x="84" y="1040"/>
                    </a:cubicBezTo>
                    <a:cubicBezTo>
                      <a:pt x="79" y="1056"/>
                      <a:pt x="76" y="1079"/>
                      <a:pt x="60" y="1084"/>
                    </a:cubicBezTo>
                    <a:cubicBezTo>
                      <a:pt x="41" y="1113"/>
                      <a:pt x="45" y="1078"/>
                      <a:pt x="20" y="1095"/>
                    </a:cubicBezTo>
                    <a:cubicBezTo>
                      <a:pt x="9" y="1061"/>
                      <a:pt x="36" y="1020"/>
                      <a:pt x="44" y="987"/>
                    </a:cubicBezTo>
                    <a:cubicBezTo>
                      <a:pt x="58" y="933"/>
                      <a:pt x="45" y="985"/>
                      <a:pt x="60" y="951"/>
                    </a:cubicBezTo>
                    <a:cubicBezTo>
                      <a:pt x="63" y="943"/>
                      <a:pt x="68" y="927"/>
                      <a:pt x="68" y="927"/>
                    </a:cubicBezTo>
                    <a:cubicBezTo>
                      <a:pt x="60" y="902"/>
                      <a:pt x="23" y="898"/>
                      <a:pt x="0" y="895"/>
                    </a:cubicBezTo>
                    <a:cubicBezTo>
                      <a:pt x="6" y="878"/>
                      <a:pt x="14" y="865"/>
                      <a:pt x="20" y="847"/>
                    </a:cubicBezTo>
                    <a:cubicBezTo>
                      <a:pt x="21" y="843"/>
                      <a:pt x="24" y="835"/>
                      <a:pt x="24" y="835"/>
                    </a:cubicBezTo>
                    <a:cubicBezTo>
                      <a:pt x="29" y="795"/>
                      <a:pt x="25" y="813"/>
                      <a:pt x="36" y="779"/>
                    </a:cubicBezTo>
                    <a:cubicBezTo>
                      <a:pt x="37" y="775"/>
                      <a:pt x="40" y="767"/>
                      <a:pt x="40" y="767"/>
                    </a:cubicBezTo>
                    <a:cubicBezTo>
                      <a:pt x="43" y="746"/>
                      <a:pt x="48" y="728"/>
                      <a:pt x="52" y="707"/>
                    </a:cubicBezTo>
                    <a:cubicBezTo>
                      <a:pt x="57" y="637"/>
                      <a:pt x="81" y="573"/>
                      <a:pt x="88" y="503"/>
                    </a:cubicBezTo>
                    <a:cubicBezTo>
                      <a:pt x="85" y="480"/>
                      <a:pt x="90" y="462"/>
                      <a:pt x="68" y="455"/>
                    </a:cubicBezTo>
                    <a:cubicBezTo>
                      <a:pt x="53" y="432"/>
                      <a:pt x="55" y="414"/>
                      <a:pt x="64" y="387"/>
                    </a:cubicBezTo>
                    <a:cubicBezTo>
                      <a:pt x="69" y="334"/>
                      <a:pt x="76" y="280"/>
                      <a:pt x="68" y="227"/>
                    </a:cubicBezTo>
                    <a:cubicBezTo>
                      <a:pt x="66" y="214"/>
                      <a:pt x="96" y="205"/>
                      <a:pt x="92" y="192"/>
                    </a:cubicBezTo>
                    <a:cubicBezTo>
                      <a:pt x="100" y="167"/>
                      <a:pt x="98" y="183"/>
                      <a:pt x="120" y="172"/>
                    </a:cubicBezTo>
                    <a:cubicBezTo>
                      <a:pt x="125" y="169"/>
                      <a:pt x="137" y="146"/>
                      <a:pt x="140" y="139"/>
                    </a:cubicBezTo>
                    <a:cubicBezTo>
                      <a:pt x="143" y="132"/>
                      <a:pt x="140" y="123"/>
                      <a:pt x="140" y="115"/>
                    </a:cubicBezTo>
                    <a:close/>
                  </a:path>
                </a:pathLst>
              </a:custGeom>
              <a:solidFill>
                <a:srgbClr val="93C345"/>
              </a:solidFill>
              <a:ln w="9525">
                <a:noFill/>
                <a:round/>
                <a:headEnd/>
                <a:tailEnd/>
              </a:ln>
            </p:spPr>
            <p:txBody>
              <a:bodyPr/>
              <a:lstStyle/>
              <a:p>
                <a:endParaRPr lang="en-US"/>
              </a:p>
            </p:txBody>
          </p:sp>
          <p:sp>
            <p:nvSpPr>
              <p:cNvPr id="66609" name="Freeform 16"/>
              <p:cNvSpPr>
                <a:spLocks/>
              </p:cNvSpPr>
              <p:nvPr/>
            </p:nvSpPr>
            <p:spPr bwMode="auto">
              <a:xfrm>
                <a:off x="1554754" y="5007828"/>
                <a:ext cx="126262" cy="524805"/>
              </a:xfrm>
              <a:custGeom>
                <a:avLst/>
                <a:gdLst>
                  <a:gd name="T0" fmla="*/ 2147483647 w 579"/>
                  <a:gd name="T1" fmla="*/ 2147483647 h 1431"/>
                  <a:gd name="T2" fmla="*/ 2147483647 w 579"/>
                  <a:gd name="T3" fmla="*/ 2147483647 h 1431"/>
                  <a:gd name="T4" fmla="*/ 2147483647 w 579"/>
                  <a:gd name="T5" fmla="*/ 2147483647 h 1431"/>
                  <a:gd name="T6" fmla="*/ 2147483647 w 579"/>
                  <a:gd name="T7" fmla="*/ 2147483647 h 1431"/>
                  <a:gd name="T8" fmla="*/ 2147483647 w 579"/>
                  <a:gd name="T9" fmla="*/ 2147483647 h 1431"/>
                  <a:gd name="T10" fmla="*/ 2147483647 w 579"/>
                  <a:gd name="T11" fmla="*/ 2147483647 h 1431"/>
                  <a:gd name="T12" fmla="*/ 2147483647 w 579"/>
                  <a:gd name="T13" fmla="*/ 2147483647 h 1431"/>
                  <a:gd name="T14" fmla="*/ 2147483647 w 579"/>
                  <a:gd name="T15" fmla="*/ 2147483647 h 1431"/>
                  <a:gd name="T16" fmla="*/ 2147483647 w 579"/>
                  <a:gd name="T17" fmla="*/ 2147483647 h 1431"/>
                  <a:gd name="T18" fmla="*/ 2147483647 w 579"/>
                  <a:gd name="T19" fmla="*/ 2147483647 h 1431"/>
                  <a:gd name="T20" fmla="*/ 2147483647 w 579"/>
                  <a:gd name="T21" fmla="*/ 2147483647 h 1431"/>
                  <a:gd name="T22" fmla="*/ 2147483647 w 579"/>
                  <a:gd name="T23" fmla="*/ 2147483647 h 1431"/>
                  <a:gd name="T24" fmla="*/ 2147483647 w 579"/>
                  <a:gd name="T25" fmla="*/ 2147483647 h 1431"/>
                  <a:gd name="T26" fmla="*/ 2147483647 w 579"/>
                  <a:gd name="T27" fmla="*/ 2147483647 h 1431"/>
                  <a:gd name="T28" fmla="*/ 2147483647 w 579"/>
                  <a:gd name="T29" fmla="*/ 2147483647 h 1431"/>
                  <a:gd name="T30" fmla="*/ 2147483647 w 579"/>
                  <a:gd name="T31" fmla="*/ 2147483647 h 1431"/>
                  <a:gd name="T32" fmla="*/ 2147483647 w 579"/>
                  <a:gd name="T33" fmla="*/ 2147483647 h 1431"/>
                  <a:gd name="T34" fmla="*/ 2147483647 w 579"/>
                  <a:gd name="T35" fmla="*/ 2147483647 h 1431"/>
                  <a:gd name="T36" fmla="*/ 2147483647 w 579"/>
                  <a:gd name="T37" fmla="*/ 2147483647 h 1431"/>
                  <a:gd name="T38" fmla="*/ 2147483647 w 579"/>
                  <a:gd name="T39" fmla="*/ 2147483647 h 1431"/>
                  <a:gd name="T40" fmla="*/ 2147483647 w 579"/>
                  <a:gd name="T41" fmla="*/ 2147483647 h 1431"/>
                  <a:gd name="T42" fmla="*/ 2147483647 w 579"/>
                  <a:gd name="T43" fmla="*/ 2147483647 h 1431"/>
                  <a:gd name="T44" fmla="*/ 2147483647 w 579"/>
                  <a:gd name="T45" fmla="*/ 2147483647 h 1431"/>
                  <a:gd name="T46" fmla="*/ 2147483647 w 579"/>
                  <a:gd name="T47" fmla="*/ 2147483647 h 1431"/>
                  <a:gd name="T48" fmla="*/ 2147483647 w 579"/>
                  <a:gd name="T49" fmla="*/ 2147483647 h 1431"/>
                  <a:gd name="T50" fmla="*/ 2147483647 w 579"/>
                  <a:gd name="T51" fmla="*/ 2147483647 h 1431"/>
                  <a:gd name="T52" fmla="*/ 2147483647 w 579"/>
                  <a:gd name="T53" fmla="*/ 2147483647 h 1431"/>
                  <a:gd name="T54" fmla="*/ 2147483647 w 579"/>
                  <a:gd name="T55" fmla="*/ 2147483647 h 1431"/>
                  <a:gd name="T56" fmla="*/ 2147483647 w 579"/>
                  <a:gd name="T57" fmla="*/ 2147483647 h 1431"/>
                  <a:gd name="T58" fmla="*/ 2147483647 w 579"/>
                  <a:gd name="T59" fmla="*/ 2147483647 h 1431"/>
                  <a:gd name="T60" fmla="*/ 2147483647 w 579"/>
                  <a:gd name="T61" fmla="*/ 2147483647 h 1431"/>
                  <a:gd name="T62" fmla="*/ 2147483647 w 579"/>
                  <a:gd name="T63" fmla="*/ 2147483647 h 1431"/>
                  <a:gd name="T64" fmla="*/ 2147483647 w 579"/>
                  <a:gd name="T65" fmla="*/ 2147483647 h 1431"/>
                  <a:gd name="T66" fmla="*/ 2147483647 w 579"/>
                  <a:gd name="T67" fmla="*/ 2147483647 h 1431"/>
                  <a:gd name="T68" fmla="*/ 2147483647 w 579"/>
                  <a:gd name="T69" fmla="*/ 2147483647 h 1431"/>
                  <a:gd name="T70" fmla="*/ 2147483647 w 579"/>
                  <a:gd name="T71" fmla="*/ 2147483647 h 1431"/>
                  <a:gd name="T72" fmla="*/ 0 w 579"/>
                  <a:gd name="T73" fmla="*/ 2147483647 h 1431"/>
                  <a:gd name="T74" fmla="*/ 2147483647 w 579"/>
                  <a:gd name="T75" fmla="*/ 2147483647 h 1431"/>
                  <a:gd name="T76" fmla="*/ 2147483647 w 579"/>
                  <a:gd name="T77" fmla="*/ 2147483647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rgbClr val="93C345"/>
              </a:solidFill>
              <a:ln w="9525">
                <a:noFill/>
                <a:round/>
                <a:headEnd/>
                <a:tailEnd/>
              </a:ln>
            </p:spPr>
            <p:txBody>
              <a:bodyPr/>
              <a:lstStyle/>
              <a:p>
                <a:endParaRPr lang="en-US"/>
              </a:p>
            </p:txBody>
          </p:sp>
          <p:sp>
            <p:nvSpPr>
              <p:cNvPr id="45" name="Freeform 19"/>
              <p:cNvSpPr>
                <a:spLocks/>
              </p:cNvSpPr>
              <p:nvPr/>
            </p:nvSpPr>
            <p:spPr bwMode="auto">
              <a:xfrm>
                <a:off x="1449320" y="5071413"/>
                <a:ext cx="126429" cy="481043"/>
              </a:xfrm>
              <a:custGeom>
                <a:avLst/>
                <a:gdLst>
                  <a:gd name="T0" fmla="*/ 152 w 484"/>
                  <a:gd name="T1" fmla="*/ 192 h 1419"/>
                  <a:gd name="T2" fmla="*/ 156 w 484"/>
                  <a:gd name="T3" fmla="*/ 144 h 1419"/>
                  <a:gd name="T4" fmla="*/ 168 w 484"/>
                  <a:gd name="T5" fmla="*/ 132 h 1419"/>
                  <a:gd name="T6" fmla="*/ 188 w 484"/>
                  <a:gd name="T7" fmla="*/ 100 h 1419"/>
                  <a:gd name="T8" fmla="*/ 240 w 484"/>
                  <a:gd name="T9" fmla="*/ 20 h 1419"/>
                  <a:gd name="T10" fmla="*/ 264 w 484"/>
                  <a:gd name="T11" fmla="*/ 8 h 1419"/>
                  <a:gd name="T12" fmla="*/ 288 w 484"/>
                  <a:gd name="T13" fmla="*/ 0 h 1419"/>
                  <a:gd name="T14" fmla="*/ 328 w 484"/>
                  <a:gd name="T15" fmla="*/ 20 h 1419"/>
                  <a:gd name="T16" fmla="*/ 356 w 484"/>
                  <a:gd name="T17" fmla="*/ 68 h 1419"/>
                  <a:gd name="T18" fmla="*/ 372 w 484"/>
                  <a:gd name="T19" fmla="*/ 124 h 1419"/>
                  <a:gd name="T20" fmla="*/ 412 w 484"/>
                  <a:gd name="T21" fmla="*/ 208 h 1419"/>
                  <a:gd name="T22" fmla="*/ 444 w 484"/>
                  <a:gd name="T23" fmla="*/ 284 h 1419"/>
                  <a:gd name="T24" fmla="*/ 440 w 484"/>
                  <a:gd name="T25" fmla="*/ 556 h 1419"/>
                  <a:gd name="T26" fmla="*/ 432 w 484"/>
                  <a:gd name="T27" fmla="*/ 588 h 1419"/>
                  <a:gd name="T28" fmla="*/ 436 w 484"/>
                  <a:gd name="T29" fmla="*/ 640 h 1419"/>
                  <a:gd name="T30" fmla="*/ 484 w 484"/>
                  <a:gd name="T31" fmla="*/ 724 h 1419"/>
                  <a:gd name="T32" fmla="*/ 448 w 484"/>
                  <a:gd name="T33" fmla="*/ 748 h 1419"/>
                  <a:gd name="T34" fmla="*/ 472 w 484"/>
                  <a:gd name="T35" fmla="*/ 792 h 1419"/>
                  <a:gd name="T36" fmla="*/ 480 w 484"/>
                  <a:gd name="T37" fmla="*/ 804 h 1419"/>
                  <a:gd name="T38" fmla="*/ 468 w 484"/>
                  <a:gd name="T39" fmla="*/ 812 h 1419"/>
                  <a:gd name="T40" fmla="*/ 392 w 484"/>
                  <a:gd name="T41" fmla="*/ 828 h 1419"/>
                  <a:gd name="T42" fmla="*/ 380 w 484"/>
                  <a:gd name="T43" fmla="*/ 876 h 1419"/>
                  <a:gd name="T44" fmla="*/ 364 w 484"/>
                  <a:gd name="T45" fmla="*/ 1128 h 1419"/>
                  <a:gd name="T46" fmla="*/ 352 w 484"/>
                  <a:gd name="T47" fmla="*/ 1244 h 1419"/>
                  <a:gd name="T48" fmla="*/ 372 w 484"/>
                  <a:gd name="T49" fmla="*/ 1352 h 1419"/>
                  <a:gd name="T50" fmla="*/ 344 w 484"/>
                  <a:gd name="T51" fmla="*/ 1392 h 1419"/>
                  <a:gd name="T52" fmla="*/ 296 w 484"/>
                  <a:gd name="T53" fmla="*/ 1284 h 1419"/>
                  <a:gd name="T54" fmla="*/ 280 w 484"/>
                  <a:gd name="T55" fmla="*/ 976 h 1419"/>
                  <a:gd name="T56" fmla="*/ 260 w 484"/>
                  <a:gd name="T57" fmla="*/ 828 h 1419"/>
                  <a:gd name="T58" fmla="*/ 216 w 484"/>
                  <a:gd name="T59" fmla="*/ 996 h 1419"/>
                  <a:gd name="T60" fmla="*/ 156 w 484"/>
                  <a:gd name="T61" fmla="*/ 1140 h 1419"/>
                  <a:gd name="T62" fmla="*/ 128 w 484"/>
                  <a:gd name="T63" fmla="*/ 1244 h 1419"/>
                  <a:gd name="T64" fmla="*/ 148 w 484"/>
                  <a:gd name="T65" fmla="*/ 1316 h 1419"/>
                  <a:gd name="T66" fmla="*/ 160 w 484"/>
                  <a:gd name="T67" fmla="*/ 1352 h 1419"/>
                  <a:gd name="T68" fmla="*/ 164 w 484"/>
                  <a:gd name="T69" fmla="*/ 1364 h 1419"/>
                  <a:gd name="T70" fmla="*/ 84 w 484"/>
                  <a:gd name="T71" fmla="*/ 1396 h 1419"/>
                  <a:gd name="T72" fmla="*/ 68 w 484"/>
                  <a:gd name="T73" fmla="*/ 1356 h 1419"/>
                  <a:gd name="T74" fmla="*/ 80 w 484"/>
                  <a:gd name="T75" fmla="*/ 1120 h 1419"/>
                  <a:gd name="T76" fmla="*/ 108 w 484"/>
                  <a:gd name="T77" fmla="*/ 1024 h 1419"/>
                  <a:gd name="T78" fmla="*/ 116 w 484"/>
                  <a:gd name="T79" fmla="*/ 992 h 1419"/>
                  <a:gd name="T80" fmla="*/ 52 w 484"/>
                  <a:gd name="T81" fmla="*/ 864 h 1419"/>
                  <a:gd name="T82" fmla="*/ 24 w 484"/>
                  <a:gd name="T83" fmla="*/ 832 h 1419"/>
                  <a:gd name="T84" fmla="*/ 0 w 484"/>
                  <a:gd name="T85" fmla="*/ 816 h 1419"/>
                  <a:gd name="T86" fmla="*/ 36 w 484"/>
                  <a:gd name="T87" fmla="*/ 772 h 1419"/>
                  <a:gd name="T88" fmla="*/ 52 w 484"/>
                  <a:gd name="T89" fmla="*/ 736 h 1419"/>
                  <a:gd name="T90" fmla="*/ 56 w 484"/>
                  <a:gd name="T91" fmla="*/ 680 h 1419"/>
                  <a:gd name="T92" fmla="*/ 72 w 484"/>
                  <a:gd name="T93" fmla="*/ 644 h 1419"/>
                  <a:gd name="T94" fmla="*/ 104 w 484"/>
                  <a:gd name="T95" fmla="*/ 572 h 1419"/>
                  <a:gd name="T96" fmla="*/ 136 w 484"/>
                  <a:gd name="T97" fmla="*/ 516 h 1419"/>
                  <a:gd name="T98" fmla="*/ 128 w 484"/>
                  <a:gd name="T99" fmla="*/ 472 h 1419"/>
                  <a:gd name="T100" fmla="*/ 100 w 484"/>
                  <a:gd name="T101" fmla="*/ 424 h 1419"/>
                  <a:gd name="T102" fmla="*/ 112 w 484"/>
                  <a:gd name="T103" fmla="*/ 252 h 1419"/>
                  <a:gd name="T104" fmla="*/ 152 w 484"/>
                  <a:gd name="T105" fmla="*/ 192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chemeClr val="accent4">
                  <a:lumMod val="75000"/>
                </a:schemeClr>
              </a:solidFill>
              <a:ln w="9525">
                <a:noFill/>
                <a:round/>
                <a:headEnd/>
                <a:tailEnd/>
              </a:ln>
            </p:spPr>
            <p:txBody>
              <a:bodyPr/>
              <a:lstStyle/>
              <a:p>
                <a:pPr>
                  <a:defRPr/>
                </a:pPr>
                <a:endParaRPr lang="en-US"/>
              </a:p>
            </p:txBody>
          </p:sp>
        </p:grpSp>
        <p:sp>
          <p:nvSpPr>
            <p:cNvPr id="26" name="TextBox 25"/>
            <p:cNvSpPr txBox="1"/>
            <p:nvPr/>
          </p:nvSpPr>
          <p:spPr>
            <a:xfrm>
              <a:off x="371199" y="4491581"/>
              <a:ext cx="620648" cy="369832"/>
            </a:xfrm>
            <a:prstGeom prst="rect">
              <a:avLst/>
            </a:prstGeom>
            <a:noFill/>
          </p:spPr>
          <p:txBody>
            <a:bodyPr wrap="none">
              <a:spAutoFit/>
            </a:bodyPr>
            <a:lstStyle/>
            <a:p>
              <a:pPr>
                <a:defRPr/>
              </a:pPr>
              <a:r>
                <a:rPr lang="en-US" dirty="0">
                  <a:latin typeface="+mn-lt"/>
                </a:rPr>
                <a:t>Data</a:t>
              </a:r>
            </a:p>
          </p:txBody>
        </p:sp>
        <p:sp>
          <p:nvSpPr>
            <p:cNvPr id="66592" name="Freeform 12"/>
            <p:cNvSpPr>
              <a:spLocks/>
            </p:cNvSpPr>
            <p:nvPr/>
          </p:nvSpPr>
          <p:spPr bwMode="auto">
            <a:xfrm flipH="1">
              <a:off x="6158300" y="5828672"/>
              <a:ext cx="164864" cy="467626"/>
            </a:xfrm>
            <a:custGeom>
              <a:avLst/>
              <a:gdLst>
                <a:gd name="T0" fmla="*/ 2147483647 w 601"/>
                <a:gd name="T1" fmla="*/ 2147483647 h 1812"/>
                <a:gd name="T2" fmla="*/ 2147483647 w 601"/>
                <a:gd name="T3" fmla="*/ 2147483647 h 1812"/>
                <a:gd name="T4" fmla="*/ 2147483647 w 601"/>
                <a:gd name="T5" fmla="*/ 2147483647 h 1812"/>
                <a:gd name="T6" fmla="*/ 2147483647 w 601"/>
                <a:gd name="T7" fmla="*/ 2147483647 h 1812"/>
                <a:gd name="T8" fmla="*/ 2147483647 w 601"/>
                <a:gd name="T9" fmla="*/ 2147483647 h 1812"/>
                <a:gd name="T10" fmla="*/ 2147483647 w 601"/>
                <a:gd name="T11" fmla="*/ 2147483647 h 1812"/>
                <a:gd name="T12" fmla="*/ 2147483647 w 601"/>
                <a:gd name="T13" fmla="*/ 2147483647 h 1812"/>
                <a:gd name="T14" fmla="*/ 2147483647 w 601"/>
                <a:gd name="T15" fmla="*/ 2147483647 h 1812"/>
                <a:gd name="T16" fmla="*/ 2147483647 w 601"/>
                <a:gd name="T17" fmla="*/ 2147483647 h 1812"/>
                <a:gd name="T18" fmla="*/ 2147483647 w 601"/>
                <a:gd name="T19" fmla="*/ 2147483647 h 1812"/>
                <a:gd name="T20" fmla="*/ 2147483647 w 601"/>
                <a:gd name="T21" fmla="*/ 2147483647 h 1812"/>
                <a:gd name="T22" fmla="*/ 2147483647 w 601"/>
                <a:gd name="T23" fmla="*/ 2147483647 h 1812"/>
                <a:gd name="T24" fmla="*/ 2147483647 w 601"/>
                <a:gd name="T25" fmla="*/ 2147483647 h 1812"/>
                <a:gd name="T26" fmla="*/ 2147483647 w 601"/>
                <a:gd name="T27" fmla="*/ 2147483647 h 1812"/>
                <a:gd name="T28" fmla="*/ 2147483647 w 601"/>
                <a:gd name="T29" fmla="*/ 2147483647 h 1812"/>
                <a:gd name="T30" fmla="*/ 2147483647 w 601"/>
                <a:gd name="T31" fmla="*/ 2147483647 h 1812"/>
                <a:gd name="T32" fmla="*/ 2147483647 w 601"/>
                <a:gd name="T33" fmla="*/ 2147483647 h 1812"/>
                <a:gd name="T34" fmla="*/ 2147483647 w 601"/>
                <a:gd name="T35" fmla="*/ 2147483647 h 1812"/>
                <a:gd name="T36" fmla="*/ 2147483647 w 601"/>
                <a:gd name="T37" fmla="*/ 2147483647 h 1812"/>
                <a:gd name="T38" fmla="*/ 2147483647 w 601"/>
                <a:gd name="T39" fmla="*/ 2147483647 h 1812"/>
                <a:gd name="T40" fmla="*/ 2147483647 w 601"/>
                <a:gd name="T41" fmla="*/ 2147483647 h 1812"/>
                <a:gd name="T42" fmla="*/ 2147483647 w 601"/>
                <a:gd name="T43" fmla="*/ 2147483647 h 1812"/>
                <a:gd name="T44" fmla="*/ 2147483647 w 601"/>
                <a:gd name="T45" fmla="*/ 2147483647 h 1812"/>
                <a:gd name="T46" fmla="*/ 2147483647 w 601"/>
                <a:gd name="T47" fmla="*/ 2147483647 h 1812"/>
                <a:gd name="T48" fmla="*/ 2147483647 w 601"/>
                <a:gd name="T49" fmla="*/ 2147483647 h 1812"/>
                <a:gd name="T50" fmla="*/ 2147483647 w 601"/>
                <a:gd name="T51" fmla="*/ 2147483647 h 1812"/>
                <a:gd name="T52" fmla="*/ 2147483647 w 601"/>
                <a:gd name="T53" fmla="*/ 2147483647 h 1812"/>
                <a:gd name="T54" fmla="*/ 2147483647 w 601"/>
                <a:gd name="T55" fmla="*/ 2147483647 h 1812"/>
                <a:gd name="T56" fmla="*/ 2147483647 w 601"/>
                <a:gd name="T57" fmla="*/ 2147483647 h 1812"/>
                <a:gd name="T58" fmla="*/ 2147483647 w 601"/>
                <a:gd name="T59" fmla="*/ 2147483647 h 1812"/>
                <a:gd name="T60" fmla="*/ 2147483647 w 601"/>
                <a:gd name="T61" fmla="*/ 2147483647 h 1812"/>
                <a:gd name="T62" fmla="*/ 2147483647 w 601"/>
                <a:gd name="T63" fmla="*/ 2147483647 h 1812"/>
                <a:gd name="T64" fmla="*/ 2147483647 w 601"/>
                <a:gd name="T65" fmla="*/ 2147483647 h 1812"/>
                <a:gd name="T66" fmla="*/ 2147483647 w 601"/>
                <a:gd name="T67" fmla="*/ 2147483647 h 1812"/>
                <a:gd name="T68" fmla="*/ 2147483647 w 601"/>
                <a:gd name="T69" fmla="*/ 2147483647 h 1812"/>
                <a:gd name="T70" fmla="*/ 2147483647 w 601"/>
                <a:gd name="T71" fmla="*/ 2147483647 h 1812"/>
                <a:gd name="T72" fmla="*/ 2147483647 w 601"/>
                <a:gd name="T73" fmla="*/ 2147483647 h 1812"/>
                <a:gd name="T74" fmla="*/ 2147483647 w 601"/>
                <a:gd name="T75" fmla="*/ 2147483647 h 18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1"/>
                <a:gd name="T115" fmla="*/ 0 h 1812"/>
                <a:gd name="T116" fmla="*/ 601 w 601"/>
                <a:gd name="T117" fmla="*/ 1812 h 18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1" h="1812">
                  <a:moveTo>
                    <a:pt x="170" y="278"/>
                  </a:moveTo>
                  <a:cubicBezTo>
                    <a:pt x="180" y="249"/>
                    <a:pt x="185" y="259"/>
                    <a:pt x="166" y="246"/>
                  </a:cubicBezTo>
                  <a:cubicBezTo>
                    <a:pt x="157" y="219"/>
                    <a:pt x="171" y="249"/>
                    <a:pt x="142" y="230"/>
                  </a:cubicBezTo>
                  <a:cubicBezTo>
                    <a:pt x="138" y="228"/>
                    <a:pt x="140" y="222"/>
                    <a:pt x="138" y="218"/>
                  </a:cubicBezTo>
                  <a:cubicBezTo>
                    <a:pt x="125" y="193"/>
                    <a:pt x="117" y="166"/>
                    <a:pt x="110" y="138"/>
                  </a:cubicBezTo>
                  <a:cubicBezTo>
                    <a:pt x="112" y="105"/>
                    <a:pt x="94" y="62"/>
                    <a:pt x="118" y="38"/>
                  </a:cubicBezTo>
                  <a:cubicBezTo>
                    <a:pt x="130" y="26"/>
                    <a:pt x="162" y="16"/>
                    <a:pt x="178" y="10"/>
                  </a:cubicBezTo>
                  <a:cubicBezTo>
                    <a:pt x="188" y="6"/>
                    <a:pt x="210" y="2"/>
                    <a:pt x="210" y="2"/>
                  </a:cubicBezTo>
                  <a:cubicBezTo>
                    <a:pt x="225" y="3"/>
                    <a:pt x="241" y="0"/>
                    <a:pt x="254" y="6"/>
                  </a:cubicBezTo>
                  <a:cubicBezTo>
                    <a:pt x="272" y="14"/>
                    <a:pt x="277" y="51"/>
                    <a:pt x="294" y="62"/>
                  </a:cubicBezTo>
                  <a:cubicBezTo>
                    <a:pt x="297" y="70"/>
                    <a:pt x="299" y="78"/>
                    <a:pt x="302" y="86"/>
                  </a:cubicBezTo>
                  <a:cubicBezTo>
                    <a:pt x="303" y="90"/>
                    <a:pt x="306" y="98"/>
                    <a:pt x="306" y="98"/>
                  </a:cubicBezTo>
                  <a:cubicBezTo>
                    <a:pt x="305" y="126"/>
                    <a:pt x="293" y="208"/>
                    <a:pt x="302" y="242"/>
                  </a:cubicBezTo>
                  <a:cubicBezTo>
                    <a:pt x="307" y="261"/>
                    <a:pt x="358" y="262"/>
                    <a:pt x="358" y="262"/>
                  </a:cubicBezTo>
                  <a:cubicBezTo>
                    <a:pt x="383" y="287"/>
                    <a:pt x="420" y="311"/>
                    <a:pt x="454" y="322"/>
                  </a:cubicBezTo>
                  <a:cubicBezTo>
                    <a:pt x="468" y="336"/>
                    <a:pt x="482" y="351"/>
                    <a:pt x="498" y="362"/>
                  </a:cubicBezTo>
                  <a:cubicBezTo>
                    <a:pt x="502" y="373"/>
                    <a:pt x="521" y="397"/>
                    <a:pt x="530" y="406"/>
                  </a:cubicBezTo>
                  <a:cubicBezTo>
                    <a:pt x="536" y="423"/>
                    <a:pt x="540" y="441"/>
                    <a:pt x="546" y="458"/>
                  </a:cubicBezTo>
                  <a:cubicBezTo>
                    <a:pt x="547" y="462"/>
                    <a:pt x="550" y="470"/>
                    <a:pt x="550" y="470"/>
                  </a:cubicBezTo>
                  <a:cubicBezTo>
                    <a:pt x="544" y="492"/>
                    <a:pt x="574" y="529"/>
                    <a:pt x="554" y="536"/>
                  </a:cubicBezTo>
                  <a:cubicBezTo>
                    <a:pt x="566" y="604"/>
                    <a:pt x="522" y="608"/>
                    <a:pt x="558" y="644"/>
                  </a:cubicBezTo>
                  <a:cubicBezTo>
                    <a:pt x="578" y="704"/>
                    <a:pt x="533" y="902"/>
                    <a:pt x="530" y="950"/>
                  </a:cubicBezTo>
                  <a:cubicBezTo>
                    <a:pt x="528" y="976"/>
                    <a:pt x="510" y="1009"/>
                    <a:pt x="502" y="1034"/>
                  </a:cubicBezTo>
                  <a:cubicBezTo>
                    <a:pt x="498" y="1046"/>
                    <a:pt x="490" y="1070"/>
                    <a:pt x="490" y="1070"/>
                  </a:cubicBezTo>
                  <a:cubicBezTo>
                    <a:pt x="495" y="1097"/>
                    <a:pt x="505" y="1123"/>
                    <a:pt x="510" y="1150"/>
                  </a:cubicBezTo>
                  <a:cubicBezTo>
                    <a:pt x="508" y="1207"/>
                    <a:pt x="520" y="1235"/>
                    <a:pt x="494" y="1274"/>
                  </a:cubicBezTo>
                  <a:cubicBezTo>
                    <a:pt x="497" y="1310"/>
                    <a:pt x="511" y="1407"/>
                    <a:pt x="546" y="1430"/>
                  </a:cubicBezTo>
                  <a:cubicBezTo>
                    <a:pt x="551" y="1446"/>
                    <a:pt x="562" y="1450"/>
                    <a:pt x="574" y="1462"/>
                  </a:cubicBezTo>
                  <a:cubicBezTo>
                    <a:pt x="580" y="1479"/>
                    <a:pt x="588" y="1492"/>
                    <a:pt x="594" y="1510"/>
                  </a:cubicBezTo>
                  <a:cubicBezTo>
                    <a:pt x="595" y="1514"/>
                    <a:pt x="598" y="1522"/>
                    <a:pt x="598" y="1522"/>
                  </a:cubicBezTo>
                  <a:cubicBezTo>
                    <a:pt x="597" y="1535"/>
                    <a:pt x="601" y="1550"/>
                    <a:pt x="594" y="1562"/>
                  </a:cubicBezTo>
                  <a:cubicBezTo>
                    <a:pt x="590" y="1569"/>
                    <a:pt x="570" y="1570"/>
                    <a:pt x="570" y="1570"/>
                  </a:cubicBezTo>
                  <a:cubicBezTo>
                    <a:pt x="573" y="1617"/>
                    <a:pt x="569" y="1635"/>
                    <a:pt x="582" y="1674"/>
                  </a:cubicBezTo>
                  <a:cubicBezTo>
                    <a:pt x="586" y="1686"/>
                    <a:pt x="590" y="1698"/>
                    <a:pt x="594" y="1710"/>
                  </a:cubicBezTo>
                  <a:cubicBezTo>
                    <a:pt x="595" y="1714"/>
                    <a:pt x="598" y="1722"/>
                    <a:pt x="598" y="1722"/>
                  </a:cubicBezTo>
                  <a:cubicBezTo>
                    <a:pt x="597" y="1735"/>
                    <a:pt x="597" y="1749"/>
                    <a:pt x="594" y="1762"/>
                  </a:cubicBezTo>
                  <a:cubicBezTo>
                    <a:pt x="584" y="1806"/>
                    <a:pt x="512" y="1803"/>
                    <a:pt x="482" y="1806"/>
                  </a:cubicBezTo>
                  <a:cubicBezTo>
                    <a:pt x="463" y="1805"/>
                    <a:pt x="443" y="1809"/>
                    <a:pt x="426" y="1802"/>
                  </a:cubicBezTo>
                  <a:cubicBezTo>
                    <a:pt x="417" y="1799"/>
                    <a:pt x="410" y="1778"/>
                    <a:pt x="410" y="1778"/>
                  </a:cubicBezTo>
                  <a:cubicBezTo>
                    <a:pt x="414" y="1746"/>
                    <a:pt x="415" y="1732"/>
                    <a:pt x="446" y="1722"/>
                  </a:cubicBezTo>
                  <a:cubicBezTo>
                    <a:pt x="459" y="1683"/>
                    <a:pt x="437" y="1753"/>
                    <a:pt x="454" y="1650"/>
                  </a:cubicBezTo>
                  <a:cubicBezTo>
                    <a:pt x="456" y="1638"/>
                    <a:pt x="486" y="1630"/>
                    <a:pt x="486" y="1630"/>
                  </a:cubicBezTo>
                  <a:cubicBezTo>
                    <a:pt x="498" y="1594"/>
                    <a:pt x="476" y="1594"/>
                    <a:pt x="446" y="1590"/>
                  </a:cubicBezTo>
                  <a:cubicBezTo>
                    <a:pt x="435" y="1586"/>
                    <a:pt x="429" y="1586"/>
                    <a:pt x="422" y="1574"/>
                  </a:cubicBezTo>
                  <a:cubicBezTo>
                    <a:pt x="418" y="1567"/>
                    <a:pt x="414" y="1550"/>
                    <a:pt x="414" y="1550"/>
                  </a:cubicBezTo>
                  <a:cubicBezTo>
                    <a:pt x="410" y="1500"/>
                    <a:pt x="402" y="1454"/>
                    <a:pt x="386" y="1406"/>
                  </a:cubicBezTo>
                  <a:cubicBezTo>
                    <a:pt x="376" y="1377"/>
                    <a:pt x="350" y="1353"/>
                    <a:pt x="342" y="1322"/>
                  </a:cubicBezTo>
                  <a:cubicBezTo>
                    <a:pt x="332" y="1283"/>
                    <a:pt x="335" y="1242"/>
                    <a:pt x="298" y="1218"/>
                  </a:cubicBezTo>
                  <a:cubicBezTo>
                    <a:pt x="285" y="1179"/>
                    <a:pt x="306" y="1234"/>
                    <a:pt x="282" y="1198"/>
                  </a:cubicBezTo>
                  <a:cubicBezTo>
                    <a:pt x="279" y="1193"/>
                    <a:pt x="268" y="1165"/>
                    <a:pt x="266" y="1158"/>
                  </a:cubicBezTo>
                  <a:cubicBezTo>
                    <a:pt x="246" y="1165"/>
                    <a:pt x="255" y="1158"/>
                    <a:pt x="246" y="1186"/>
                  </a:cubicBezTo>
                  <a:cubicBezTo>
                    <a:pt x="245" y="1190"/>
                    <a:pt x="242" y="1198"/>
                    <a:pt x="242" y="1198"/>
                  </a:cubicBezTo>
                  <a:cubicBezTo>
                    <a:pt x="240" y="1246"/>
                    <a:pt x="216" y="1413"/>
                    <a:pt x="278" y="1454"/>
                  </a:cubicBezTo>
                  <a:cubicBezTo>
                    <a:pt x="294" y="1503"/>
                    <a:pt x="300" y="1552"/>
                    <a:pt x="282" y="1606"/>
                  </a:cubicBezTo>
                  <a:cubicBezTo>
                    <a:pt x="281" y="1655"/>
                    <a:pt x="283" y="1705"/>
                    <a:pt x="278" y="1754"/>
                  </a:cubicBezTo>
                  <a:cubicBezTo>
                    <a:pt x="276" y="1769"/>
                    <a:pt x="242" y="1782"/>
                    <a:pt x="242" y="1782"/>
                  </a:cubicBezTo>
                  <a:cubicBezTo>
                    <a:pt x="235" y="1803"/>
                    <a:pt x="213" y="1802"/>
                    <a:pt x="194" y="1806"/>
                  </a:cubicBezTo>
                  <a:cubicBezTo>
                    <a:pt x="175" y="1805"/>
                    <a:pt x="154" y="1812"/>
                    <a:pt x="138" y="1802"/>
                  </a:cubicBezTo>
                  <a:cubicBezTo>
                    <a:pt x="130" y="1797"/>
                    <a:pt x="139" y="1783"/>
                    <a:pt x="142" y="1774"/>
                  </a:cubicBezTo>
                  <a:cubicBezTo>
                    <a:pt x="150" y="1747"/>
                    <a:pt x="171" y="1727"/>
                    <a:pt x="178" y="1698"/>
                  </a:cubicBezTo>
                  <a:cubicBezTo>
                    <a:pt x="180" y="1669"/>
                    <a:pt x="199" y="1606"/>
                    <a:pt x="170" y="1586"/>
                  </a:cubicBezTo>
                  <a:cubicBezTo>
                    <a:pt x="155" y="1564"/>
                    <a:pt x="154" y="1576"/>
                    <a:pt x="134" y="1546"/>
                  </a:cubicBezTo>
                  <a:cubicBezTo>
                    <a:pt x="121" y="1526"/>
                    <a:pt x="119" y="1493"/>
                    <a:pt x="114" y="1470"/>
                  </a:cubicBezTo>
                  <a:cubicBezTo>
                    <a:pt x="111" y="1454"/>
                    <a:pt x="103" y="1445"/>
                    <a:pt x="98" y="1430"/>
                  </a:cubicBezTo>
                  <a:cubicBezTo>
                    <a:pt x="95" y="1363"/>
                    <a:pt x="95" y="1306"/>
                    <a:pt x="58" y="1250"/>
                  </a:cubicBezTo>
                  <a:cubicBezTo>
                    <a:pt x="47" y="1181"/>
                    <a:pt x="84" y="1152"/>
                    <a:pt x="72" y="1104"/>
                  </a:cubicBezTo>
                  <a:cubicBezTo>
                    <a:pt x="66" y="1076"/>
                    <a:pt x="90" y="1062"/>
                    <a:pt x="80" y="1032"/>
                  </a:cubicBezTo>
                  <a:cubicBezTo>
                    <a:pt x="77" y="1024"/>
                    <a:pt x="88" y="984"/>
                    <a:pt x="88" y="984"/>
                  </a:cubicBezTo>
                  <a:cubicBezTo>
                    <a:pt x="90" y="914"/>
                    <a:pt x="84" y="932"/>
                    <a:pt x="92" y="832"/>
                  </a:cubicBezTo>
                  <a:cubicBezTo>
                    <a:pt x="92" y="796"/>
                    <a:pt x="122" y="645"/>
                    <a:pt x="46" y="620"/>
                  </a:cubicBezTo>
                  <a:cubicBezTo>
                    <a:pt x="34" y="602"/>
                    <a:pt x="0" y="514"/>
                    <a:pt x="18" y="502"/>
                  </a:cubicBezTo>
                  <a:cubicBezTo>
                    <a:pt x="31" y="463"/>
                    <a:pt x="20" y="415"/>
                    <a:pt x="58" y="390"/>
                  </a:cubicBezTo>
                  <a:cubicBezTo>
                    <a:pt x="69" y="358"/>
                    <a:pt x="80" y="349"/>
                    <a:pt x="110" y="334"/>
                  </a:cubicBezTo>
                  <a:cubicBezTo>
                    <a:pt x="122" y="328"/>
                    <a:pt x="146" y="318"/>
                    <a:pt x="146" y="318"/>
                  </a:cubicBezTo>
                  <a:cubicBezTo>
                    <a:pt x="152" y="309"/>
                    <a:pt x="174" y="285"/>
                    <a:pt x="174" y="270"/>
                  </a:cubicBezTo>
                  <a:cubicBezTo>
                    <a:pt x="174" y="267"/>
                    <a:pt x="171" y="275"/>
                    <a:pt x="170" y="278"/>
                  </a:cubicBezTo>
                  <a:close/>
                </a:path>
              </a:pathLst>
            </a:custGeom>
            <a:solidFill>
              <a:srgbClr val="FFAE18"/>
            </a:solidFill>
            <a:ln w="9525">
              <a:noFill/>
              <a:round/>
              <a:headEnd/>
              <a:tailEnd/>
            </a:ln>
          </p:spPr>
          <p:txBody>
            <a:bodyPr/>
            <a:lstStyle/>
            <a:p>
              <a:endParaRPr lang="en-US"/>
            </a:p>
          </p:txBody>
        </p:sp>
        <p:sp>
          <p:nvSpPr>
            <p:cNvPr id="66593" name="Freeform 9"/>
            <p:cNvSpPr>
              <a:spLocks/>
            </p:cNvSpPr>
            <p:nvPr/>
          </p:nvSpPr>
          <p:spPr bwMode="auto">
            <a:xfrm>
              <a:off x="6366294" y="5955544"/>
              <a:ext cx="123648" cy="297580"/>
            </a:xfrm>
            <a:custGeom>
              <a:avLst/>
              <a:gdLst>
                <a:gd name="T0" fmla="*/ 2147483647 w 480"/>
                <a:gd name="T1" fmla="*/ 2147483647 h 1388"/>
                <a:gd name="T2" fmla="*/ 2147483647 w 480"/>
                <a:gd name="T3" fmla="*/ 2147483647 h 1388"/>
                <a:gd name="T4" fmla="*/ 2147483647 w 480"/>
                <a:gd name="T5" fmla="*/ 2147483647 h 1388"/>
                <a:gd name="T6" fmla="*/ 2147483647 w 480"/>
                <a:gd name="T7" fmla="*/ 2147483647 h 1388"/>
                <a:gd name="T8" fmla="*/ 2147483647 w 480"/>
                <a:gd name="T9" fmla="*/ 0 h 1388"/>
                <a:gd name="T10" fmla="*/ 2147483647 w 480"/>
                <a:gd name="T11" fmla="*/ 2147483647 h 1388"/>
                <a:gd name="T12" fmla="*/ 2147483647 w 480"/>
                <a:gd name="T13" fmla="*/ 2147483647 h 1388"/>
                <a:gd name="T14" fmla="*/ 2147483647 w 480"/>
                <a:gd name="T15" fmla="*/ 2147483647 h 1388"/>
                <a:gd name="T16" fmla="*/ 2147483647 w 480"/>
                <a:gd name="T17" fmla="*/ 2147483647 h 1388"/>
                <a:gd name="T18" fmla="*/ 2147483647 w 480"/>
                <a:gd name="T19" fmla="*/ 2147483647 h 1388"/>
                <a:gd name="T20" fmla="*/ 2147483647 w 480"/>
                <a:gd name="T21" fmla="*/ 2147483647 h 1388"/>
                <a:gd name="T22" fmla="*/ 2147483647 w 480"/>
                <a:gd name="T23" fmla="*/ 2147483647 h 1388"/>
                <a:gd name="T24" fmla="*/ 2147483647 w 480"/>
                <a:gd name="T25" fmla="*/ 2147483647 h 1388"/>
                <a:gd name="T26" fmla="*/ 2147483647 w 480"/>
                <a:gd name="T27" fmla="*/ 2147483647 h 1388"/>
                <a:gd name="T28" fmla="*/ 2147483647 w 480"/>
                <a:gd name="T29" fmla="*/ 2147483647 h 1388"/>
                <a:gd name="T30" fmla="*/ 2147483647 w 480"/>
                <a:gd name="T31" fmla="*/ 2147483647 h 1388"/>
                <a:gd name="T32" fmla="*/ 2147483647 w 480"/>
                <a:gd name="T33" fmla="*/ 2147483647 h 1388"/>
                <a:gd name="T34" fmla="*/ 2147483647 w 480"/>
                <a:gd name="T35" fmla="*/ 2147483647 h 1388"/>
                <a:gd name="T36" fmla="*/ 2147483647 w 480"/>
                <a:gd name="T37" fmla="*/ 2147483647 h 1388"/>
                <a:gd name="T38" fmla="*/ 2147483647 w 480"/>
                <a:gd name="T39" fmla="*/ 2147483647 h 1388"/>
                <a:gd name="T40" fmla="*/ 2147483647 w 480"/>
                <a:gd name="T41" fmla="*/ 2147483647 h 1388"/>
                <a:gd name="T42" fmla="*/ 2147483647 w 480"/>
                <a:gd name="T43" fmla="*/ 2147483647 h 1388"/>
                <a:gd name="T44" fmla="*/ 2147483647 w 480"/>
                <a:gd name="T45" fmla="*/ 2147483647 h 1388"/>
                <a:gd name="T46" fmla="*/ 2147483647 w 480"/>
                <a:gd name="T47" fmla="*/ 2147483647 h 1388"/>
                <a:gd name="T48" fmla="*/ 2147483647 w 480"/>
                <a:gd name="T49" fmla="*/ 2147483647 h 1388"/>
                <a:gd name="T50" fmla="*/ 2147483647 w 480"/>
                <a:gd name="T51" fmla="*/ 2147483647 h 1388"/>
                <a:gd name="T52" fmla="*/ 2147483647 w 480"/>
                <a:gd name="T53" fmla="*/ 2147483647 h 1388"/>
                <a:gd name="T54" fmla="*/ 2147483647 w 480"/>
                <a:gd name="T55" fmla="*/ 2147483647 h 1388"/>
                <a:gd name="T56" fmla="*/ 2147483647 w 480"/>
                <a:gd name="T57" fmla="*/ 2147483647 h 1388"/>
                <a:gd name="T58" fmla="*/ 2147483647 w 480"/>
                <a:gd name="T59" fmla="*/ 2147483647 h 1388"/>
                <a:gd name="T60" fmla="*/ 2147483647 w 480"/>
                <a:gd name="T61" fmla="*/ 2147483647 h 1388"/>
                <a:gd name="T62" fmla="*/ 2147483647 w 480"/>
                <a:gd name="T63" fmla="*/ 2147483647 h 1388"/>
                <a:gd name="T64" fmla="*/ 2147483647 w 480"/>
                <a:gd name="T65" fmla="*/ 2147483647 h 1388"/>
                <a:gd name="T66" fmla="*/ 2147483647 w 480"/>
                <a:gd name="T67" fmla="*/ 2147483647 h 1388"/>
                <a:gd name="T68" fmla="*/ 2147483647 w 480"/>
                <a:gd name="T69" fmla="*/ 2147483647 h 1388"/>
                <a:gd name="T70" fmla="*/ 2147483647 w 480"/>
                <a:gd name="T71" fmla="*/ 2147483647 h 1388"/>
                <a:gd name="T72" fmla="*/ 2147483647 w 480"/>
                <a:gd name="T73" fmla="*/ 2147483647 h 1388"/>
                <a:gd name="T74" fmla="*/ 2147483647 w 480"/>
                <a:gd name="T75" fmla="*/ 2147483647 h 1388"/>
                <a:gd name="T76" fmla="*/ 2147483647 w 480"/>
                <a:gd name="T77" fmla="*/ 2147483647 h 1388"/>
                <a:gd name="T78" fmla="*/ 2147483647 w 480"/>
                <a:gd name="T79" fmla="*/ 2147483647 h 1388"/>
                <a:gd name="T80" fmla="*/ 2147483647 w 480"/>
                <a:gd name="T81" fmla="*/ 2147483647 h 1388"/>
                <a:gd name="T82" fmla="*/ 2147483647 w 480"/>
                <a:gd name="T83" fmla="*/ 2147483647 h 1388"/>
                <a:gd name="T84" fmla="*/ 2147483647 w 480"/>
                <a:gd name="T85" fmla="*/ 2147483647 h 1388"/>
                <a:gd name="T86" fmla="*/ 2147483647 w 480"/>
                <a:gd name="T87" fmla="*/ 2147483647 h 1388"/>
                <a:gd name="T88" fmla="*/ 2147483647 w 480"/>
                <a:gd name="T89" fmla="*/ 2147483647 h 1388"/>
                <a:gd name="T90" fmla="*/ 2147483647 w 480"/>
                <a:gd name="T91" fmla="*/ 2147483647 h 1388"/>
                <a:gd name="T92" fmla="*/ 2147483647 w 480"/>
                <a:gd name="T93" fmla="*/ 2147483647 h 1388"/>
                <a:gd name="T94" fmla="*/ 2147483647 w 480"/>
                <a:gd name="T95" fmla="*/ 2147483647 h 1388"/>
                <a:gd name="T96" fmla="*/ 2147483647 w 480"/>
                <a:gd name="T97" fmla="*/ 2147483647 h 1388"/>
                <a:gd name="T98" fmla="*/ 2147483647 w 480"/>
                <a:gd name="T99" fmla="*/ 2147483647 h 1388"/>
                <a:gd name="T100" fmla="*/ 2147483647 w 480"/>
                <a:gd name="T101" fmla="*/ 2147483647 h 1388"/>
                <a:gd name="T102" fmla="*/ 2147483647 w 480"/>
                <a:gd name="T103" fmla="*/ 2147483647 h 1388"/>
                <a:gd name="T104" fmla="*/ 2147483647 w 480"/>
                <a:gd name="T105" fmla="*/ 2147483647 h 1388"/>
                <a:gd name="T106" fmla="*/ 2147483647 w 480"/>
                <a:gd name="T107" fmla="*/ 2147483647 h 1388"/>
                <a:gd name="T108" fmla="*/ 0 w 480"/>
                <a:gd name="T109" fmla="*/ 2147483647 h 1388"/>
                <a:gd name="T110" fmla="*/ 2147483647 w 480"/>
                <a:gd name="T111" fmla="*/ 2147483647 h 1388"/>
                <a:gd name="T112" fmla="*/ 2147483647 w 480"/>
                <a:gd name="T113" fmla="*/ 2147483647 h 1388"/>
                <a:gd name="T114" fmla="*/ 2147483647 w 480"/>
                <a:gd name="T115" fmla="*/ 2147483647 h 1388"/>
                <a:gd name="T116" fmla="*/ 2147483647 w 480"/>
                <a:gd name="T117" fmla="*/ 2147483647 h 1388"/>
                <a:gd name="T118" fmla="*/ 2147483647 w 480"/>
                <a:gd name="T119" fmla="*/ 2147483647 h 1388"/>
                <a:gd name="T120" fmla="*/ 2147483647 w 480"/>
                <a:gd name="T121" fmla="*/ 2147483647 h 1388"/>
                <a:gd name="T122" fmla="*/ 2147483647 w 480"/>
                <a:gd name="T123" fmla="*/ 2147483647 h 13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0"/>
                <a:gd name="T187" fmla="*/ 0 h 1388"/>
                <a:gd name="T188" fmla="*/ 480 w 480"/>
                <a:gd name="T189" fmla="*/ 1388 h 13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0" h="1388">
                  <a:moveTo>
                    <a:pt x="112" y="256"/>
                  </a:moveTo>
                  <a:cubicBezTo>
                    <a:pt x="109" y="232"/>
                    <a:pt x="111" y="220"/>
                    <a:pt x="88" y="212"/>
                  </a:cubicBezTo>
                  <a:cubicBezTo>
                    <a:pt x="78" y="198"/>
                    <a:pt x="70" y="198"/>
                    <a:pt x="60" y="184"/>
                  </a:cubicBezTo>
                  <a:cubicBezTo>
                    <a:pt x="56" y="142"/>
                    <a:pt x="34" y="76"/>
                    <a:pt x="76" y="48"/>
                  </a:cubicBezTo>
                  <a:cubicBezTo>
                    <a:pt x="90" y="27"/>
                    <a:pt x="145" y="7"/>
                    <a:pt x="172" y="0"/>
                  </a:cubicBezTo>
                  <a:cubicBezTo>
                    <a:pt x="181" y="1"/>
                    <a:pt x="191" y="0"/>
                    <a:pt x="200" y="4"/>
                  </a:cubicBezTo>
                  <a:cubicBezTo>
                    <a:pt x="208" y="7"/>
                    <a:pt x="209" y="22"/>
                    <a:pt x="212" y="28"/>
                  </a:cubicBezTo>
                  <a:cubicBezTo>
                    <a:pt x="222" y="46"/>
                    <a:pt x="234" y="57"/>
                    <a:pt x="240" y="76"/>
                  </a:cubicBezTo>
                  <a:cubicBezTo>
                    <a:pt x="239" y="117"/>
                    <a:pt x="242" y="159"/>
                    <a:pt x="236" y="200"/>
                  </a:cubicBezTo>
                  <a:cubicBezTo>
                    <a:pt x="235" y="205"/>
                    <a:pt x="222" y="199"/>
                    <a:pt x="220" y="204"/>
                  </a:cubicBezTo>
                  <a:cubicBezTo>
                    <a:pt x="217" y="213"/>
                    <a:pt x="220" y="224"/>
                    <a:pt x="224" y="232"/>
                  </a:cubicBezTo>
                  <a:cubicBezTo>
                    <a:pt x="225" y="235"/>
                    <a:pt x="292" y="263"/>
                    <a:pt x="296" y="264"/>
                  </a:cubicBezTo>
                  <a:cubicBezTo>
                    <a:pt x="309" y="268"/>
                    <a:pt x="332" y="284"/>
                    <a:pt x="332" y="284"/>
                  </a:cubicBezTo>
                  <a:cubicBezTo>
                    <a:pt x="355" y="319"/>
                    <a:pt x="371" y="354"/>
                    <a:pt x="388" y="392"/>
                  </a:cubicBezTo>
                  <a:cubicBezTo>
                    <a:pt x="401" y="422"/>
                    <a:pt x="402" y="457"/>
                    <a:pt x="420" y="484"/>
                  </a:cubicBezTo>
                  <a:cubicBezTo>
                    <a:pt x="433" y="535"/>
                    <a:pt x="447" y="586"/>
                    <a:pt x="464" y="636"/>
                  </a:cubicBezTo>
                  <a:cubicBezTo>
                    <a:pt x="473" y="664"/>
                    <a:pt x="470" y="695"/>
                    <a:pt x="480" y="724"/>
                  </a:cubicBezTo>
                  <a:cubicBezTo>
                    <a:pt x="479" y="755"/>
                    <a:pt x="479" y="785"/>
                    <a:pt x="476" y="816"/>
                  </a:cubicBezTo>
                  <a:cubicBezTo>
                    <a:pt x="475" y="824"/>
                    <a:pt x="468" y="840"/>
                    <a:pt x="468" y="840"/>
                  </a:cubicBezTo>
                  <a:cubicBezTo>
                    <a:pt x="467" y="848"/>
                    <a:pt x="467" y="873"/>
                    <a:pt x="456" y="880"/>
                  </a:cubicBezTo>
                  <a:cubicBezTo>
                    <a:pt x="449" y="884"/>
                    <a:pt x="432" y="888"/>
                    <a:pt x="432" y="888"/>
                  </a:cubicBezTo>
                  <a:cubicBezTo>
                    <a:pt x="394" y="875"/>
                    <a:pt x="419" y="803"/>
                    <a:pt x="420" y="780"/>
                  </a:cubicBezTo>
                  <a:cubicBezTo>
                    <a:pt x="415" y="683"/>
                    <a:pt x="366" y="532"/>
                    <a:pt x="312" y="452"/>
                  </a:cubicBezTo>
                  <a:cubicBezTo>
                    <a:pt x="290" y="467"/>
                    <a:pt x="328" y="563"/>
                    <a:pt x="324" y="588"/>
                  </a:cubicBezTo>
                  <a:cubicBezTo>
                    <a:pt x="325" y="673"/>
                    <a:pt x="326" y="759"/>
                    <a:pt x="328" y="844"/>
                  </a:cubicBezTo>
                  <a:cubicBezTo>
                    <a:pt x="329" y="863"/>
                    <a:pt x="340" y="900"/>
                    <a:pt x="340" y="900"/>
                  </a:cubicBezTo>
                  <a:cubicBezTo>
                    <a:pt x="337" y="999"/>
                    <a:pt x="343" y="1103"/>
                    <a:pt x="324" y="1200"/>
                  </a:cubicBezTo>
                  <a:cubicBezTo>
                    <a:pt x="322" y="1248"/>
                    <a:pt x="332" y="1302"/>
                    <a:pt x="304" y="1344"/>
                  </a:cubicBezTo>
                  <a:cubicBezTo>
                    <a:pt x="279" y="1343"/>
                    <a:pt x="252" y="1349"/>
                    <a:pt x="228" y="1340"/>
                  </a:cubicBezTo>
                  <a:cubicBezTo>
                    <a:pt x="220" y="1337"/>
                    <a:pt x="230" y="1324"/>
                    <a:pt x="232" y="1316"/>
                  </a:cubicBezTo>
                  <a:cubicBezTo>
                    <a:pt x="235" y="1304"/>
                    <a:pt x="244" y="1280"/>
                    <a:pt x="244" y="1280"/>
                  </a:cubicBezTo>
                  <a:cubicBezTo>
                    <a:pt x="243" y="1239"/>
                    <a:pt x="243" y="1197"/>
                    <a:pt x="240" y="1156"/>
                  </a:cubicBezTo>
                  <a:cubicBezTo>
                    <a:pt x="239" y="1143"/>
                    <a:pt x="228" y="1120"/>
                    <a:pt x="228" y="1120"/>
                  </a:cubicBezTo>
                  <a:cubicBezTo>
                    <a:pt x="224" y="1082"/>
                    <a:pt x="217" y="1045"/>
                    <a:pt x="208" y="1008"/>
                  </a:cubicBezTo>
                  <a:cubicBezTo>
                    <a:pt x="207" y="991"/>
                    <a:pt x="207" y="973"/>
                    <a:pt x="204" y="956"/>
                  </a:cubicBezTo>
                  <a:cubicBezTo>
                    <a:pt x="203" y="948"/>
                    <a:pt x="196" y="804"/>
                    <a:pt x="196" y="804"/>
                  </a:cubicBezTo>
                  <a:cubicBezTo>
                    <a:pt x="193" y="903"/>
                    <a:pt x="176" y="1139"/>
                    <a:pt x="200" y="1236"/>
                  </a:cubicBezTo>
                  <a:cubicBezTo>
                    <a:pt x="199" y="1281"/>
                    <a:pt x="214" y="1330"/>
                    <a:pt x="196" y="1372"/>
                  </a:cubicBezTo>
                  <a:cubicBezTo>
                    <a:pt x="189" y="1388"/>
                    <a:pt x="161" y="1372"/>
                    <a:pt x="144" y="1368"/>
                  </a:cubicBezTo>
                  <a:cubicBezTo>
                    <a:pt x="131" y="1365"/>
                    <a:pt x="128" y="1332"/>
                    <a:pt x="128" y="1332"/>
                  </a:cubicBezTo>
                  <a:cubicBezTo>
                    <a:pt x="123" y="1300"/>
                    <a:pt x="121" y="1268"/>
                    <a:pt x="116" y="1236"/>
                  </a:cubicBezTo>
                  <a:cubicBezTo>
                    <a:pt x="115" y="1179"/>
                    <a:pt x="114" y="1121"/>
                    <a:pt x="112" y="1064"/>
                  </a:cubicBezTo>
                  <a:cubicBezTo>
                    <a:pt x="111" y="1034"/>
                    <a:pt x="91" y="1002"/>
                    <a:pt x="84" y="972"/>
                  </a:cubicBezTo>
                  <a:cubicBezTo>
                    <a:pt x="81" y="943"/>
                    <a:pt x="77" y="923"/>
                    <a:pt x="68" y="896"/>
                  </a:cubicBezTo>
                  <a:cubicBezTo>
                    <a:pt x="65" y="888"/>
                    <a:pt x="63" y="880"/>
                    <a:pt x="60" y="872"/>
                  </a:cubicBezTo>
                  <a:cubicBezTo>
                    <a:pt x="59" y="868"/>
                    <a:pt x="56" y="860"/>
                    <a:pt x="56" y="860"/>
                  </a:cubicBezTo>
                  <a:cubicBezTo>
                    <a:pt x="58" y="769"/>
                    <a:pt x="40" y="674"/>
                    <a:pt x="92" y="596"/>
                  </a:cubicBezTo>
                  <a:cubicBezTo>
                    <a:pt x="101" y="561"/>
                    <a:pt x="101" y="568"/>
                    <a:pt x="92" y="508"/>
                  </a:cubicBezTo>
                  <a:cubicBezTo>
                    <a:pt x="89" y="490"/>
                    <a:pt x="64" y="460"/>
                    <a:pt x="64" y="460"/>
                  </a:cubicBezTo>
                  <a:cubicBezTo>
                    <a:pt x="57" y="471"/>
                    <a:pt x="43" y="491"/>
                    <a:pt x="56" y="504"/>
                  </a:cubicBezTo>
                  <a:cubicBezTo>
                    <a:pt x="65" y="513"/>
                    <a:pt x="81" y="513"/>
                    <a:pt x="92" y="520"/>
                  </a:cubicBezTo>
                  <a:cubicBezTo>
                    <a:pt x="89" y="562"/>
                    <a:pt x="84" y="589"/>
                    <a:pt x="76" y="628"/>
                  </a:cubicBezTo>
                  <a:cubicBezTo>
                    <a:pt x="45" y="618"/>
                    <a:pt x="39" y="567"/>
                    <a:pt x="24" y="540"/>
                  </a:cubicBezTo>
                  <a:cubicBezTo>
                    <a:pt x="19" y="532"/>
                    <a:pt x="13" y="524"/>
                    <a:pt x="8" y="516"/>
                  </a:cubicBezTo>
                  <a:cubicBezTo>
                    <a:pt x="3" y="509"/>
                    <a:pt x="0" y="492"/>
                    <a:pt x="0" y="492"/>
                  </a:cubicBezTo>
                  <a:cubicBezTo>
                    <a:pt x="1" y="459"/>
                    <a:pt x="0" y="425"/>
                    <a:pt x="4" y="392"/>
                  </a:cubicBezTo>
                  <a:cubicBezTo>
                    <a:pt x="6" y="374"/>
                    <a:pt x="24" y="328"/>
                    <a:pt x="24" y="328"/>
                  </a:cubicBezTo>
                  <a:cubicBezTo>
                    <a:pt x="29" y="312"/>
                    <a:pt x="48" y="309"/>
                    <a:pt x="64" y="304"/>
                  </a:cubicBezTo>
                  <a:cubicBezTo>
                    <a:pt x="67" y="300"/>
                    <a:pt x="85" y="291"/>
                    <a:pt x="88" y="288"/>
                  </a:cubicBezTo>
                  <a:cubicBezTo>
                    <a:pt x="91" y="285"/>
                    <a:pt x="77" y="284"/>
                    <a:pt x="80" y="280"/>
                  </a:cubicBezTo>
                  <a:cubicBezTo>
                    <a:pt x="86" y="273"/>
                    <a:pt x="100" y="268"/>
                    <a:pt x="100" y="268"/>
                  </a:cubicBezTo>
                  <a:cubicBezTo>
                    <a:pt x="104" y="211"/>
                    <a:pt x="120" y="223"/>
                    <a:pt x="112" y="256"/>
                  </a:cubicBezTo>
                  <a:close/>
                </a:path>
              </a:pathLst>
            </a:custGeom>
            <a:solidFill>
              <a:srgbClr val="FFAE18"/>
            </a:solidFill>
            <a:ln w="9525">
              <a:noFill/>
              <a:round/>
              <a:headEnd/>
              <a:tailEnd/>
            </a:ln>
          </p:spPr>
          <p:txBody>
            <a:bodyPr/>
            <a:lstStyle/>
            <a:p>
              <a:endParaRPr lang="en-US"/>
            </a:p>
          </p:txBody>
        </p:sp>
        <p:sp>
          <p:nvSpPr>
            <p:cNvPr id="29" name="Freeform 28"/>
            <p:cNvSpPr>
              <a:spLocks/>
            </p:cNvSpPr>
            <p:nvPr/>
          </p:nvSpPr>
          <p:spPr bwMode="auto">
            <a:xfrm>
              <a:off x="2725216" y="5005854"/>
              <a:ext cx="1923849" cy="377768"/>
            </a:xfrm>
            <a:custGeom>
              <a:avLst/>
              <a:gdLst>
                <a:gd name="T0" fmla="*/ 0 w 1923691"/>
                <a:gd name="T1" fmla="*/ 422554 h 336430"/>
                <a:gd name="T2" fmla="*/ 1337205 w 1923691"/>
                <a:gd name="T3" fmla="*/ 292537 h 336430"/>
                <a:gd name="T4" fmla="*/ 1923849 w 1923691"/>
                <a:gd name="T5" fmla="*/ 0 h 336430"/>
                <a:gd name="T6" fmla="*/ 0 60000 65536"/>
                <a:gd name="T7" fmla="*/ 0 60000 65536"/>
                <a:gd name="T8" fmla="*/ 0 60000 65536"/>
                <a:gd name="T9" fmla="*/ 0 w 1923691"/>
                <a:gd name="T10" fmla="*/ 0 h 336430"/>
                <a:gd name="T11" fmla="*/ 1923691 w 1923691"/>
                <a:gd name="T12" fmla="*/ 336430 h 336430"/>
              </a:gdLst>
              <a:ahLst/>
              <a:cxnLst>
                <a:cxn ang="T6">
                  <a:pos x="T0" y="T1"/>
                </a:cxn>
                <a:cxn ang="T7">
                  <a:pos x="T2" y="T3"/>
                </a:cxn>
                <a:cxn ang="T8">
                  <a:pos x="T4" y="T5"/>
                </a:cxn>
              </a:cxnLst>
              <a:rect l="T9" t="T10" r="T11" b="T12"/>
              <a:pathLst>
                <a:path w="1923691" h="336430">
                  <a:moveTo>
                    <a:pt x="0" y="336430"/>
                  </a:moveTo>
                  <a:cubicBezTo>
                    <a:pt x="508240" y="312707"/>
                    <a:pt x="1016480" y="288985"/>
                    <a:pt x="1337095" y="232913"/>
                  </a:cubicBezTo>
                  <a:cubicBezTo>
                    <a:pt x="1657710" y="176841"/>
                    <a:pt x="1790700" y="88420"/>
                    <a:pt x="1923691" y="0"/>
                  </a:cubicBezTo>
                </a:path>
              </a:pathLst>
            </a:custGeom>
            <a:noFill/>
            <a:ln w="57150" cap="flat" cmpd="sng">
              <a:solidFill>
                <a:srgbClr val="D9D9D9"/>
              </a:solidFill>
              <a:prstDash val="solid"/>
              <a:round/>
              <a:headEnd type="none" w="med" len="med"/>
              <a:tailEnd type="triangle" w="med" len="med"/>
            </a:ln>
            <a:effectLst>
              <a:outerShdw blurRad="63500" dist="20000" dir="5400000" rotWithShape="0">
                <a:srgbClr val="000000">
                  <a:alpha val="37999"/>
                </a:srgbClr>
              </a:outerShdw>
            </a:effectLst>
          </p:spPr>
          <p:txBody>
            <a:bodyPr anchor="ctr"/>
            <a:lstStyle/>
            <a:p>
              <a:pPr>
                <a:defRPr/>
              </a:pPr>
              <a:endParaRPr lang="en-US">
                <a:cs typeface="ＭＳ Ｐゴシック" charset="-128"/>
              </a:endParaRPr>
            </a:p>
          </p:txBody>
        </p:sp>
        <p:sp>
          <p:nvSpPr>
            <p:cNvPr id="30" name="Freeform 29"/>
            <p:cNvSpPr>
              <a:spLocks/>
            </p:cNvSpPr>
            <p:nvPr/>
          </p:nvSpPr>
          <p:spPr bwMode="auto">
            <a:xfrm flipV="1">
              <a:off x="2723628" y="5389971"/>
              <a:ext cx="1923849" cy="387292"/>
            </a:xfrm>
            <a:custGeom>
              <a:avLst/>
              <a:gdLst>
                <a:gd name="T0" fmla="*/ 0 w 1923691"/>
                <a:gd name="T1" fmla="*/ 444625 h 336430"/>
                <a:gd name="T2" fmla="*/ 1337205 w 1923691"/>
                <a:gd name="T3" fmla="*/ 307818 h 336430"/>
                <a:gd name="T4" fmla="*/ 1923849 w 1923691"/>
                <a:gd name="T5" fmla="*/ 0 h 336430"/>
                <a:gd name="T6" fmla="*/ 0 60000 65536"/>
                <a:gd name="T7" fmla="*/ 0 60000 65536"/>
                <a:gd name="T8" fmla="*/ 0 60000 65536"/>
                <a:gd name="T9" fmla="*/ 0 w 1923691"/>
                <a:gd name="T10" fmla="*/ 0 h 336430"/>
                <a:gd name="T11" fmla="*/ 1923691 w 1923691"/>
                <a:gd name="T12" fmla="*/ 336430 h 336430"/>
              </a:gdLst>
              <a:ahLst/>
              <a:cxnLst>
                <a:cxn ang="T6">
                  <a:pos x="T0" y="T1"/>
                </a:cxn>
                <a:cxn ang="T7">
                  <a:pos x="T2" y="T3"/>
                </a:cxn>
                <a:cxn ang="T8">
                  <a:pos x="T4" y="T5"/>
                </a:cxn>
              </a:cxnLst>
              <a:rect l="T9" t="T10" r="T11" b="T12"/>
              <a:pathLst>
                <a:path w="1923691" h="336430">
                  <a:moveTo>
                    <a:pt x="0" y="336430"/>
                  </a:moveTo>
                  <a:cubicBezTo>
                    <a:pt x="508240" y="312707"/>
                    <a:pt x="1016480" y="288985"/>
                    <a:pt x="1337095" y="232913"/>
                  </a:cubicBezTo>
                  <a:cubicBezTo>
                    <a:pt x="1657710" y="176841"/>
                    <a:pt x="1790700" y="88420"/>
                    <a:pt x="1923691" y="0"/>
                  </a:cubicBezTo>
                </a:path>
              </a:pathLst>
            </a:custGeom>
            <a:noFill/>
            <a:ln w="57150" cap="flat" cmpd="sng">
              <a:solidFill>
                <a:srgbClr val="D9D9D9"/>
              </a:solidFill>
              <a:prstDash val="solid"/>
              <a:round/>
              <a:headEnd type="none" w="med" len="med"/>
              <a:tailEnd type="triangle" w="med" len="med"/>
            </a:ln>
            <a:effectLst>
              <a:outerShdw blurRad="63500" dist="20000" dir="5400000" rotWithShape="0">
                <a:srgbClr val="000000">
                  <a:alpha val="37999"/>
                </a:srgbClr>
              </a:outerShdw>
            </a:effectLst>
          </p:spPr>
          <p:txBody>
            <a:bodyPr anchor="ctr"/>
            <a:lstStyle/>
            <a:p>
              <a:pPr>
                <a:defRPr/>
              </a:pPr>
              <a:endParaRPr lang="en-US">
                <a:cs typeface="ＭＳ Ｐゴシック" charset="-128"/>
              </a:endParaRPr>
            </a:p>
          </p:txBody>
        </p:sp>
        <p:cxnSp>
          <p:nvCxnSpPr>
            <p:cNvPr id="31" name="Straight Arrow Connector 21"/>
            <p:cNvCxnSpPr>
              <a:cxnSpLocks noChangeShapeType="1"/>
            </p:cNvCxnSpPr>
            <p:nvPr/>
          </p:nvCxnSpPr>
          <p:spPr bwMode="auto">
            <a:xfrm>
              <a:off x="1020419" y="5388385"/>
              <a:ext cx="3642931" cy="1587"/>
            </a:xfrm>
            <a:prstGeom prst="straightConnector1">
              <a:avLst/>
            </a:prstGeom>
            <a:noFill/>
            <a:ln w="57150">
              <a:solidFill>
                <a:srgbClr val="D9D9D9"/>
              </a:solidFill>
              <a:round/>
              <a:headEnd/>
              <a:tailEnd type="triangle" w="med" len="med"/>
            </a:ln>
            <a:effectLst>
              <a:outerShdw blurRad="63500" dist="20000" dir="5400000" rotWithShape="0">
                <a:srgbClr val="000000">
                  <a:alpha val="37999"/>
                </a:srgbClr>
              </a:outerShdw>
            </a:effectLst>
          </p:spPr>
        </p:cxnSp>
      </p:grpSp>
      <p:sp>
        <p:nvSpPr>
          <p:cNvPr id="55" name="TextBox 54"/>
          <p:cNvSpPr txBox="1">
            <a:spLocks noChangeArrowheads="1"/>
          </p:cNvSpPr>
          <p:nvPr/>
        </p:nvSpPr>
        <p:spPr bwMode="auto">
          <a:xfrm>
            <a:off x="4632325" y="2466975"/>
            <a:ext cx="1004888" cy="461963"/>
          </a:xfrm>
          <a:prstGeom prst="rect">
            <a:avLst/>
          </a:prstGeom>
          <a:solidFill>
            <a:srgbClr val="EBF1DE"/>
          </a:solidFill>
          <a:ln w="38100">
            <a:solidFill>
              <a:schemeClr val="bg1"/>
            </a:solidFill>
            <a:miter lim="800000"/>
            <a:headEnd/>
            <a:tailEnd/>
          </a:ln>
          <a:effectLst>
            <a:outerShdw blurRad="63500" dist="38100" dir="5400000" algn="t" rotWithShape="0">
              <a:srgbClr val="000000">
                <a:alpha val="39998"/>
              </a:srgbClr>
            </a:outerShdw>
          </a:effectLst>
        </p:spPr>
        <p:txBody>
          <a:bodyPr wrap="none">
            <a:spAutoFit/>
          </a:bodyPr>
          <a:lstStyle/>
          <a:p>
            <a:pPr algn="ctr"/>
            <a:r>
              <a:rPr lang="en-US" sz="1200" b="1">
                <a:solidFill>
                  <a:srgbClr val="382D73"/>
                </a:solidFill>
                <a:latin typeface="Calibri" charset="0"/>
              </a:rPr>
              <a:t>Therapeutic </a:t>
            </a:r>
          </a:p>
          <a:p>
            <a:pPr algn="ctr"/>
            <a:r>
              <a:rPr lang="en-US" sz="1200" b="1">
                <a:solidFill>
                  <a:srgbClr val="382D73"/>
                </a:solidFill>
                <a:latin typeface="Calibri" charset="0"/>
              </a:rPr>
              <a:t>Diagnostic</a:t>
            </a:r>
            <a:r>
              <a:rPr lang="en-US" sz="1200" b="1">
                <a:solidFill>
                  <a:srgbClr val="382D73"/>
                </a:solidFill>
              </a:rPr>
              <a:t>™</a:t>
            </a:r>
            <a:endParaRPr lang="en-US" sz="1200" b="1">
              <a:solidFill>
                <a:srgbClr val="382D73"/>
              </a:solidFill>
              <a:latin typeface="Calibri" charset="0"/>
            </a:endParaRPr>
          </a:p>
        </p:txBody>
      </p:sp>
      <p:sp>
        <p:nvSpPr>
          <p:cNvPr id="56" name="Pentagon 55"/>
          <p:cNvSpPr>
            <a:spLocks noChangeArrowheads="1"/>
          </p:cNvSpPr>
          <p:nvPr/>
        </p:nvSpPr>
        <p:spPr bwMode="auto">
          <a:xfrm>
            <a:off x="579438" y="1765300"/>
            <a:ext cx="4175125" cy="469900"/>
          </a:xfrm>
          <a:prstGeom prst="homePlate">
            <a:avLst>
              <a:gd name="adj" fmla="val 50102"/>
            </a:avLst>
          </a:prstGeom>
          <a:solidFill>
            <a:srgbClr val="F2F2F2"/>
          </a:solidFill>
          <a:ln w="9525">
            <a:solidFill>
              <a:srgbClr val="F2F2F2"/>
            </a:solidFill>
            <a:miter lim="800000"/>
            <a:headEnd/>
            <a:tailEnd/>
          </a:ln>
          <a:effectLst>
            <a:outerShdw blurRad="63500" dist="23000" dir="5400000" rotWithShape="0">
              <a:srgbClr val="000000">
                <a:alpha val="34998"/>
              </a:srgbClr>
            </a:outerShdw>
          </a:effectLst>
        </p:spPr>
        <p:txBody>
          <a:bodyPr anchor="ctr"/>
          <a:lstStyle/>
          <a:p>
            <a:pPr algn="ctr">
              <a:defRPr/>
            </a:pPr>
            <a:r>
              <a:rPr lang="en-US" sz="1400" dirty="0">
                <a:latin typeface="+mn-lt"/>
                <a:ea typeface="+mn-ea"/>
              </a:rPr>
              <a:t>Discovery &amp; Pre-clinical Development</a:t>
            </a:r>
          </a:p>
        </p:txBody>
      </p:sp>
      <p:sp>
        <p:nvSpPr>
          <p:cNvPr id="57" name="Chevron 56"/>
          <p:cNvSpPr>
            <a:spLocks noChangeArrowheads="1"/>
          </p:cNvSpPr>
          <p:nvPr/>
        </p:nvSpPr>
        <p:spPr bwMode="auto">
          <a:xfrm>
            <a:off x="4554538" y="1765300"/>
            <a:ext cx="1298575" cy="469900"/>
          </a:xfrm>
          <a:prstGeom prst="chevron">
            <a:avLst>
              <a:gd name="adj" fmla="val 50114"/>
            </a:avLst>
          </a:prstGeom>
          <a:solidFill>
            <a:srgbClr val="EBF0F1"/>
          </a:solidFill>
          <a:ln w="9525">
            <a:solidFill>
              <a:srgbClr val="F2F2F2"/>
            </a:solidFill>
            <a:miter lim="800000"/>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ea typeface="+mn-ea"/>
              </a:rPr>
              <a:t>Phase I</a:t>
            </a:r>
          </a:p>
        </p:txBody>
      </p:sp>
      <p:sp>
        <p:nvSpPr>
          <p:cNvPr id="58" name="Chevron 57"/>
          <p:cNvSpPr>
            <a:spLocks noChangeArrowheads="1"/>
          </p:cNvSpPr>
          <p:nvPr/>
        </p:nvSpPr>
        <p:spPr bwMode="auto">
          <a:xfrm>
            <a:off x="5648325" y="1765300"/>
            <a:ext cx="1279525" cy="469900"/>
          </a:xfrm>
          <a:prstGeom prst="chevron">
            <a:avLst>
              <a:gd name="adj" fmla="val 50135"/>
            </a:avLst>
          </a:prstGeom>
          <a:solidFill>
            <a:srgbClr val="CAD9DC"/>
          </a:solidFill>
          <a:ln w="9525">
            <a:solidFill>
              <a:srgbClr val="F2F2F2"/>
            </a:solidFill>
            <a:miter lim="800000"/>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ea typeface="+mn-ea"/>
              </a:rPr>
              <a:t>Phase II</a:t>
            </a:r>
          </a:p>
        </p:txBody>
      </p:sp>
      <p:sp>
        <p:nvSpPr>
          <p:cNvPr id="59" name="Chevron 58"/>
          <p:cNvSpPr>
            <a:spLocks noChangeArrowheads="1"/>
          </p:cNvSpPr>
          <p:nvPr/>
        </p:nvSpPr>
        <p:spPr bwMode="auto">
          <a:xfrm>
            <a:off x="6702425" y="1765300"/>
            <a:ext cx="1651000" cy="469900"/>
          </a:xfrm>
          <a:prstGeom prst="chevron">
            <a:avLst>
              <a:gd name="adj" fmla="val 50100"/>
            </a:avLst>
          </a:prstGeom>
          <a:solidFill>
            <a:srgbClr val="96B0B6"/>
          </a:solidFill>
          <a:ln w="9525">
            <a:solidFill>
              <a:srgbClr val="F2F2F2"/>
            </a:solidFill>
            <a:miter lim="800000"/>
            <a:headEnd/>
            <a:tailEnd/>
          </a:ln>
          <a:effectLst>
            <a:outerShdw blurRad="63500" dist="23000" dir="5400000" rotWithShape="0">
              <a:srgbClr val="000000">
                <a:alpha val="34998"/>
              </a:srgbClr>
            </a:outerShdw>
          </a:effectLst>
        </p:spPr>
        <p:txBody>
          <a:bodyPr anchor="ctr"/>
          <a:lstStyle/>
          <a:p>
            <a:pPr algn="ctr">
              <a:defRPr/>
            </a:pPr>
            <a:r>
              <a:rPr lang="en-US" sz="1200" dirty="0">
                <a:latin typeface="+mn-lt"/>
                <a:ea typeface="+mn-ea"/>
              </a:rPr>
              <a:t>Phase III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a:spLocks noChangeArrowheads="1"/>
          </p:cNvSpPr>
          <p:nvPr/>
        </p:nvSpPr>
        <p:spPr bwMode="auto">
          <a:xfrm>
            <a:off x="2608263" y="2092325"/>
            <a:ext cx="3968750" cy="3381375"/>
          </a:xfrm>
          <a:prstGeom prst="rect">
            <a:avLst/>
          </a:prstGeom>
          <a:noFill/>
          <a:ln w="57150">
            <a:solidFill>
              <a:srgbClr val="002060"/>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mn-ea"/>
            </a:endParaRPr>
          </a:p>
        </p:txBody>
      </p:sp>
      <p:sp>
        <p:nvSpPr>
          <p:cNvPr id="67587" name="Title 1"/>
          <p:cNvSpPr>
            <a:spLocks noGrp="1"/>
          </p:cNvSpPr>
          <p:nvPr>
            <p:ph type="title"/>
          </p:nvPr>
        </p:nvSpPr>
        <p:spPr>
          <a:xfrm>
            <a:off x="457200" y="206375"/>
            <a:ext cx="8229600" cy="963613"/>
          </a:xfrm>
        </p:spPr>
        <p:txBody>
          <a:bodyPr/>
          <a:lstStyle/>
          <a:p>
            <a:r>
              <a:rPr lang="en-US" smtClean="0">
                <a:ea typeface="Geneva" charset="0"/>
                <a:cs typeface="Geneva" charset="0"/>
              </a:rPr>
              <a:t>Summary</a:t>
            </a:r>
          </a:p>
        </p:txBody>
      </p:sp>
      <p:sp>
        <p:nvSpPr>
          <p:cNvPr id="67588" name="Slide Number Placeholder 3"/>
          <p:cNvSpPr>
            <a:spLocks noGrp="1"/>
          </p:cNvSpPr>
          <p:nvPr>
            <p:ph type="sldNum" sz="quarter" idx="10"/>
          </p:nvPr>
        </p:nvSpPr>
        <p:spPr bwMode="auto">
          <a:noFill/>
          <a:ln>
            <a:miter lim="800000"/>
            <a:headEnd/>
            <a:tailEnd/>
          </a:ln>
        </p:spPr>
        <p:txBody>
          <a:bodyPr/>
          <a:lstStyle/>
          <a:p>
            <a:fld id="{19033EA1-2FD5-4CAE-AE6B-A7B540730A64}" type="slidenum">
              <a:rPr lang="en-US"/>
              <a:pPr/>
              <a:t>38</a:t>
            </a:fld>
            <a:endParaRPr lang="en-US"/>
          </a:p>
        </p:txBody>
      </p:sp>
      <p:sp>
        <p:nvSpPr>
          <p:cNvPr id="18" name="Down Arrow 17"/>
          <p:cNvSpPr>
            <a:spLocks noChangeArrowheads="1"/>
          </p:cNvSpPr>
          <p:nvPr/>
        </p:nvSpPr>
        <p:spPr bwMode="auto">
          <a:xfrm>
            <a:off x="4241800" y="5672138"/>
            <a:ext cx="677863" cy="500062"/>
          </a:xfrm>
          <a:prstGeom prst="downArrow">
            <a:avLst>
              <a:gd name="adj1" fmla="val 50000"/>
              <a:gd name="adj2" fmla="val 50000"/>
            </a:avLst>
          </a:prstGeom>
          <a:solidFill>
            <a:srgbClr val="7F7F7F"/>
          </a:solidFill>
          <a:ln w="9525">
            <a:no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1731963" y="6172200"/>
            <a:ext cx="5918200" cy="523875"/>
          </a:xfrm>
          <a:prstGeom prst="rect">
            <a:avLst/>
          </a:prstGeom>
          <a:noFill/>
        </p:spPr>
        <p:txBody>
          <a:bodyPr wrap="none">
            <a:spAutoFit/>
          </a:bodyPr>
          <a:lstStyle/>
          <a:p>
            <a:pPr>
              <a:defRPr/>
            </a:pPr>
            <a:r>
              <a:rPr lang="en-US" sz="2800" b="1" i="1" dirty="0">
                <a:solidFill>
                  <a:srgbClr val="382D73"/>
                </a:solidFill>
                <a:latin typeface="+mn-lt"/>
                <a:ea typeface="Geneva" charset="-128"/>
              </a:rPr>
              <a:t>Optimal Therapy </a:t>
            </a:r>
            <a:r>
              <a:rPr lang="en-US" sz="2800" b="1" i="1" dirty="0">
                <a:solidFill>
                  <a:schemeClr val="bg1">
                    <a:lumMod val="50000"/>
                  </a:schemeClr>
                </a:solidFill>
                <a:latin typeface="+mn-lt"/>
                <a:ea typeface="Geneva" charset="-128"/>
              </a:rPr>
              <a:t>for the </a:t>
            </a:r>
            <a:r>
              <a:rPr lang="en-US" sz="2800" b="1" i="1" dirty="0">
                <a:solidFill>
                  <a:srgbClr val="0070C0"/>
                </a:solidFill>
                <a:latin typeface="+mn-lt"/>
                <a:ea typeface="Geneva" charset="-128"/>
              </a:rPr>
              <a:t>Right Patients</a:t>
            </a:r>
          </a:p>
        </p:txBody>
      </p:sp>
      <p:sp>
        <p:nvSpPr>
          <p:cNvPr id="17" name="Rounded Rectangle 16"/>
          <p:cNvSpPr>
            <a:spLocks noChangeArrowheads="1"/>
          </p:cNvSpPr>
          <p:nvPr/>
        </p:nvSpPr>
        <p:spPr bwMode="auto">
          <a:xfrm>
            <a:off x="1443038" y="5948363"/>
            <a:ext cx="576262" cy="295275"/>
          </a:xfrm>
          <a:prstGeom prst="roundRect">
            <a:avLst>
              <a:gd name="adj" fmla="val 50000"/>
            </a:avLst>
          </a:prstGeom>
          <a:solidFill>
            <a:srgbClr val="604A7B"/>
          </a:solidFill>
          <a:ln w="19050">
            <a:solidFill>
              <a:schemeClr val="bg1"/>
            </a:solidFill>
            <a:round/>
            <a:headEnd/>
            <a:tailEnd/>
          </a:ln>
          <a:effectLst>
            <a:outerShdw blurRad="63500" dist="23000" dir="5400000" rotWithShape="0">
              <a:srgbClr val="000000">
                <a:alpha val="34998"/>
              </a:srgbClr>
            </a:outerShdw>
          </a:effectLst>
        </p:spPr>
        <p:txBody>
          <a:bodyPr anchor="ctr"/>
          <a:lstStyle/>
          <a:p>
            <a:pPr algn="ctr">
              <a:defRPr/>
            </a:pPr>
            <a:r>
              <a:rPr lang="en-US" sz="1050" b="1" dirty="0">
                <a:solidFill>
                  <a:schemeClr val="bg1"/>
                </a:solidFill>
                <a:latin typeface="+mn-lt"/>
                <a:ea typeface="+mn-ea"/>
              </a:rPr>
              <a:t>Drug A</a:t>
            </a:r>
          </a:p>
        </p:txBody>
      </p:sp>
      <p:grpSp>
        <p:nvGrpSpPr>
          <p:cNvPr id="2" name="Group 172"/>
          <p:cNvGrpSpPr/>
          <p:nvPr/>
        </p:nvGrpSpPr>
        <p:grpSpPr>
          <a:xfrm>
            <a:off x="7442209" y="5787386"/>
            <a:ext cx="599744" cy="480737"/>
            <a:chOff x="6005347" y="4402546"/>
            <a:chExt cx="599744" cy="480737"/>
          </a:xfrm>
          <a:solidFill>
            <a:schemeClr val="accent4">
              <a:lumMod val="75000"/>
            </a:schemeClr>
          </a:solidFill>
        </p:grpSpPr>
        <p:sp>
          <p:nvSpPr>
            <p:cNvPr id="22" name="Freeform 24"/>
            <p:cNvSpPr>
              <a:spLocks/>
            </p:cNvSpPr>
            <p:nvPr/>
          </p:nvSpPr>
          <p:spPr bwMode="auto">
            <a:xfrm>
              <a:off x="6221044" y="4474656"/>
              <a:ext cx="168349" cy="336516"/>
            </a:xfrm>
            <a:custGeom>
              <a:avLst/>
              <a:gdLst>
                <a:gd name="T0" fmla="*/ 227 w 579"/>
                <a:gd name="T1" fmla="*/ 134 h 1431"/>
                <a:gd name="T2" fmla="*/ 279 w 579"/>
                <a:gd name="T3" fmla="*/ 10 h 1431"/>
                <a:gd name="T4" fmla="*/ 367 w 579"/>
                <a:gd name="T5" fmla="*/ 42 h 1431"/>
                <a:gd name="T6" fmla="*/ 371 w 579"/>
                <a:gd name="T7" fmla="*/ 130 h 1431"/>
                <a:gd name="T8" fmla="*/ 367 w 579"/>
                <a:gd name="T9" fmla="*/ 246 h 1431"/>
                <a:gd name="T10" fmla="*/ 407 w 579"/>
                <a:gd name="T11" fmla="*/ 270 h 1431"/>
                <a:gd name="T12" fmla="*/ 439 w 579"/>
                <a:gd name="T13" fmla="*/ 314 h 1431"/>
                <a:gd name="T14" fmla="*/ 535 w 579"/>
                <a:gd name="T15" fmla="*/ 530 h 1431"/>
                <a:gd name="T16" fmla="*/ 564 w 579"/>
                <a:gd name="T17" fmla="*/ 748 h 1431"/>
                <a:gd name="T18" fmla="*/ 524 w 579"/>
                <a:gd name="T19" fmla="*/ 768 h 1431"/>
                <a:gd name="T20" fmla="*/ 476 w 579"/>
                <a:gd name="T21" fmla="*/ 604 h 1431"/>
                <a:gd name="T22" fmla="*/ 451 w 579"/>
                <a:gd name="T23" fmla="*/ 478 h 1431"/>
                <a:gd name="T24" fmla="*/ 403 w 579"/>
                <a:gd name="T25" fmla="*/ 474 h 1431"/>
                <a:gd name="T26" fmla="*/ 448 w 579"/>
                <a:gd name="T27" fmla="*/ 608 h 1431"/>
                <a:gd name="T28" fmla="*/ 408 w 579"/>
                <a:gd name="T29" fmla="*/ 912 h 1431"/>
                <a:gd name="T30" fmla="*/ 403 w 579"/>
                <a:gd name="T31" fmla="*/ 1190 h 1431"/>
                <a:gd name="T32" fmla="*/ 383 w 579"/>
                <a:gd name="T33" fmla="*/ 1326 h 1431"/>
                <a:gd name="T34" fmla="*/ 387 w 579"/>
                <a:gd name="T35" fmla="*/ 1362 h 1431"/>
                <a:gd name="T36" fmla="*/ 403 w 579"/>
                <a:gd name="T37" fmla="*/ 1414 h 1431"/>
                <a:gd name="T38" fmla="*/ 331 w 579"/>
                <a:gd name="T39" fmla="*/ 1414 h 1431"/>
                <a:gd name="T40" fmla="*/ 315 w 579"/>
                <a:gd name="T41" fmla="*/ 1394 h 1431"/>
                <a:gd name="T42" fmla="*/ 279 w 579"/>
                <a:gd name="T43" fmla="*/ 982 h 1431"/>
                <a:gd name="T44" fmla="*/ 267 w 579"/>
                <a:gd name="T45" fmla="*/ 818 h 1431"/>
                <a:gd name="T46" fmla="*/ 235 w 579"/>
                <a:gd name="T47" fmla="*/ 938 h 1431"/>
                <a:gd name="T48" fmla="*/ 219 w 579"/>
                <a:gd name="T49" fmla="*/ 1030 h 1431"/>
                <a:gd name="T50" fmla="*/ 167 w 579"/>
                <a:gd name="T51" fmla="*/ 1258 h 1431"/>
                <a:gd name="T52" fmla="*/ 120 w 579"/>
                <a:gd name="T53" fmla="*/ 1316 h 1431"/>
                <a:gd name="T54" fmla="*/ 103 w 579"/>
                <a:gd name="T55" fmla="*/ 1350 h 1431"/>
                <a:gd name="T56" fmla="*/ 47 w 579"/>
                <a:gd name="T57" fmla="*/ 1414 h 1431"/>
                <a:gd name="T58" fmla="*/ 31 w 579"/>
                <a:gd name="T59" fmla="*/ 1330 h 1431"/>
                <a:gd name="T60" fmla="*/ 64 w 579"/>
                <a:gd name="T61" fmla="*/ 1144 h 1431"/>
                <a:gd name="T62" fmla="*/ 88 w 579"/>
                <a:gd name="T63" fmla="*/ 1036 h 1431"/>
                <a:gd name="T64" fmla="*/ 104 w 579"/>
                <a:gd name="T65" fmla="*/ 888 h 1431"/>
                <a:gd name="T66" fmla="*/ 124 w 579"/>
                <a:gd name="T67" fmla="*/ 444 h 1431"/>
                <a:gd name="T68" fmla="*/ 96 w 579"/>
                <a:gd name="T69" fmla="*/ 700 h 1431"/>
                <a:gd name="T70" fmla="*/ 104 w 579"/>
                <a:gd name="T71" fmla="*/ 748 h 1431"/>
                <a:gd name="T72" fmla="*/ 0 w 579"/>
                <a:gd name="T73" fmla="*/ 708 h 1431"/>
                <a:gd name="T74" fmla="*/ 75 w 579"/>
                <a:gd name="T75" fmla="*/ 314 h 1431"/>
                <a:gd name="T76" fmla="*/ 139 w 579"/>
                <a:gd name="T77" fmla="*/ 250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grpFill/>
            <a:ln w="9525">
              <a:noFill/>
              <a:round/>
              <a:headEnd/>
              <a:tailEnd/>
            </a:ln>
          </p:spPr>
          <p:txBody>
            <a:bodyPr/>
            <a:lstStyle/>
            <a:p>
              <a:pPr>
                <a:defRPr/>
              </a:pPr>
              <a:endParaRPr lang="en-US">
                <a:latin typeface="Arial" pitchFamily="34" charset="0"/>
                <a:ea typeface="Geneva" charset="-128"/>
              </a:endParaRPr>
            </a:p>
          </p:txBody>
        </p:sp>
        <p:sp>
          <p:nvSpPr>
            <p:cNvPr id="23" name="Freeform 7"/>
            <p:cNvSpPr>
              <a:spLocks/>
            </p:cNvSpPr>
            <p:nvPr/>
          </p:nvSpPr>
          <p:spPr bwMode="auto">
            <a:xfrm>
              <a:off x="6478829" y="4426582"/>
              <a:ext cx="126262" cy="432664"/>
            </a:xfrm>
            <a:custGeom>
              <a:avLst/>
              <a:gdLst>
                <a:gd name="T0" fmla="*/ 124 w 404"/>
                <a:gd name="T1" fmla="*/ 58 h 1206"/>
                <a:gd name="T2" fmla="*/ 180 w 404"/>
                <a:gd name="T3" fmla="*/ 2 h 1206"/>
                <a:gd name="T4" fmla="*/ 244 w 404"/>
                <a:gd name="T5" fmla="*/ 66 h 1206"/>
                <a:gd name="T6" fmla="*/ 292 w 404"/>
                <a:gd name="T7" fmla="*/ 126 h 1206"/>
                <a:gd name="T8" fmla="*/ 256 w 404"/>
                <a:gd name="T9" fmla="*/ 170 h 1206"/>
                <a:gd name="T10" fmla="*/ 296 w 404"/>
                <a:gd name="T11" fmla="*/ 230 h 1206"/>
                <a:gd name="T12" fmla="*/ 348 w 404"/>
                <a:gd name="T13" fmla="*/ 506 h 1206"/>
                <a:gd name="T14" fmla="*/ 388 w 404"/>
                <a:gd name="T15" fmla="*/ 590 h 1206"/>
                <a:gd name="T16" fmla="*/ 404 w 404"/>
                <a:gd name="T17" fmla="*/ 638 h 1206"/>
                <a:gd name="T18" fmla="*/ 388 w 404"/>
                <a:gd name="T19" fmla="*/ 666 h 1206"/>
                <a:gd name="T20" fmla="*/ 260 w 404"/>
                <a:gd name="T21" fmla="*/ 824 h 1206"/>
                <a:gd name="T22" fmla="*/ 260 w 404"/>
                <a:gd name="T23" fmla="*/ 1102 h 1206"/>
                <a:gd name="T24" fmla="*/ 300 w 404"/>
                <a:gd name="T25" fmla="*/ 1186 h 1206"/>
                <a:gd name="T26" fmla="*/ 204 w 404"/>
                <a:gd name="T27" fmla="*/ 1102 h 1206"/>
                <a:gd name="T28" fmla="*/ 184 w 404"/>
                <a:gd name="T29" fmla="*/ 966 h 1206"/>
                <a:gd name="T30" fmla="*/ 172 w 404"/>
                <a:gd name="T31" fmla="*/ 870 h 1206"/>
                <a:gd name="T32" fmla="*/ 124 w 404"/>
                <a:gd name="T33" fmla="*/ 1006 h 1206"/>
                <a:gd name="T34" fmla="*/ 132 w 404"/>
                <a:gd name="T35" fmla="*/ 1146 h 1206"/>
                <a:gd name="T36" fmla="*/ 72 w 404"/>
                <a:gd name="T37" fmla="*/ 1154 h 1206"/>
                <a:gd name="T38" fmla="*/ 60 w 404"/>
                <a:gd name="T39" fmla="*/ 918 h 1206"/>
                <a:gd name="T40" fmla="*/ 92 w 404"/>
                <a:gd name="T41" fmla="*/ 858 h 1206"/>
                <a:gd name="T42" fmla="*/ 60 w 404"/>
                <a:gd name="T43" fmla="*/ 642 h 1206"/>
                <a:gd name="T44" fmla="*/ 100 w 404"/>
                <a:gd name="T45" fmla="*/ 558 h 1206"/>
                <a:gd name="T46" fmla="*/ 76 w 404"/>
                <a:gd name="T47" fmla="*/ 454 h 1206"/>
                <a:gd name="T48" fmla="*/ 32 w 404"/>
                <a:gd name="T49" fmla="*/ 666 h 1206"/>
                <a:gd name="T50" fmla="*/ 40 w 404"/>
                <a:gd name="T51" fmla="*/ 314 h 1206"/>
                <a:gd name="T52" fmla="*/ 24 w 404"/>
                <a:gd name="T53" fmla="*/ 294 h 1206"/>
                <a:gd name="T54" fmla="*/ 60 w 404"/>
                <a:gd name="T55" fmla="*/ 248 h 1206"/>
                <a:gd name="T56" fmla="*/ 72 w 404"/>
                <a:gd name="T57" fmla="*/ 258 h 1206"/>
                <a:gd name="T58" fmla="*/ 116 w 404"/>
                <a:gd name="T59" fmla="*/ 210 h 1206"/>
                <a:gd name="T60" fmla="*/ 96 w 404"/>
                <a:gd name="T61" fmla="*/ 182 h 1206"/>
                <a:gd name="T62" fmla="*/ 120 w 404"/>
                <a:gd name="T63" fmla="*/ 142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grpFill/>
            <a:ln w="9525">
              <a:noFill/>
              <a:round/>
              <a:headEnd/>
              <a:tailEnd/>
            </a:ln>
          </p:spPr>
          <p:txBody>
            <a:bodyPr/>
            <a:lstStyle/>
            <a:p>
              <a:pPr>
                <a:defRPr/>
              </a:pPr>
              <a:endParaRPr lang="en-US">
                <a:latin typeface="Arial" pitchFamily="34" charset="0"/>
                <a:ea typeface="Geneva" charset="-128"/>
              </a:endParaRPr>
            </a:p>
          </p:txBody>
        </p:sp>
        <p:sp>
          <p:nvSpPr>
            <p:cNvPr id="24" name="Freeform 19"/>
            <p:cNvSpPr>
              <a:spLocks/>
            </p:cNvSpPr>
            <p:nvPr/>
          </p:nvSpPr>
          <p:spPr bwMode="auto">
            <a:xfrm>
              <a:off x="6005347" y="4402546"/>
              <a:ext cx="126262" cy="480737"/>
            </a:xfrm>
            <a:custGeom>
              <a:avLst/>
              <a:gdLst>
                <a:gd name="T0" fmla="*/ 152 w 484"/>
                <a:gd name="T1" fmla="*/ 192 h 1419"/>
                <a:gd name="T2" fmla="*/ 156 w 484"/>
                <a:gd name="T3" fmla="*/ 144 h 1419"/>
                <a:gd name="T4" fmla="*/ 168 w 484"/>
                <a:gd name="T5" fmla="*/ 132 h 1419"/>
                <a:gd name="T6" fmla="*/ 188 w 484"/>
                <a:gd name="T7" fmla="*/ 100 h 1419"/>
                <a:gd name="T8" fmla="*/ 240 w 484"/>
                <a:gd name="T9" fmla="*/ 20 h 1419"/>
                <a:gd name="T10" fmla="*/ 264 w 484"/>
                <a:gd name="T11" fmla="*/ 8 h 1419"/>
                <a:gd name="T12" fmla="*/ 288 w 484"/>
                <a:gd name="T13" fmla="*/ 0 h 1419"/>
                <a:gd name="T14" fmla="*/ 328 w 484"/>
                <a:gd name="T15" fmla="*/ 20 h 1419"/>
                <a:gd name="T16" fmla="*/ 356 w 484"/>
                <a:gd name="T17" fmla="*/ 68 h 1419"/>
                <a:gd name="T18" fmla="*/ 372 w 484"/>
                <a:gd name="T19" fmla="*/ 124 h 1419"/>
                <a:gd name="T20" fmla="*/ 412 w 484"/>
                <a:gd name="T21" fmla="*/ 208 h 1419"/>
                <a:gd name="T22" fmla="*/ 444 w 484"/>
                <a:gd name="T23" fmla="*/ 284 h 1419"/>
                <a:gd name="T24" fmla="*/ 440 w 484"/>
                <a:gd name="T25" fmla="*/ 556 h 1419"/>
                <a:gd name="T26" fmla="*/ 432 w 484"/>
                <a:gd name="T27" fmla="*/ 588 h 1419"/>
                <a:gd name="T28" fmla="*/ 436 w 484"/>
                <a:gd name="T29" fmla="*/ 640 h 1419"/>
                <a:gd name="T30" fmla="*/ 484 w 484"/>
                <a:gd name="T31" fmla="*/ 724 h 1419"/>
                <a:gd name="T32" fmla="*/ 448 w 484"/>
                <a:gd name="T33" fmla="*/ 748 h 1419"/>
                <a:gd name="T34" fmla="*/ 472 w 484"/>
                <a:gd name="T35" fmla="*/ 792 h 1419"/>
                <a:gd name="T36" fmla="*/ 480 w 484"/>
                <a:gd name="T37" fmla="*/ 804 h 1419"/>
                <a:gd name="T38" fmla="*/ 468 w 484"/>
                <a:gd name="T39" fmla="*/ 812 h 1419"/>
                <a:gd name="T40" fmla="*/ 392 w 484"/>
                <a:gd name="T41" fmla="*/ 828 h 1419"/>
                <a:gd name="T42" fmla="*/ 380 w 484"/>
                <a:gd name="T43" fmla="*/ 876 h 1419"/>
                <a:gd name="T44" fmla="*/ 364 w 484"/>
                <a:gd name="T45" fmla="*/ 1128 h 1419"/>
                <a:gd name="T46" fmla="*/ 352 w 484"/>
                <a:gd name="T47" fmla="*/ 1244 h 1419"/>
                <a:gd name="T48" fmla="*/ 372 w 484"/>
                <a:gd name="T49" fmla="*/ 1352 h 1419"/>
                <a:gd name="T50" fmla="*/ 344 w 484"/>
                <a:gd name="T51" fmla="*/ 1392 h 1419"/>
                <a:gd name="T52" fmla="*/ 296 w 484"/>
                <a:gd name="T53" fmla="*/ 1284 h 1419"/>
                <a:gd name="T54" fmla="*/ 280 w 484"/>
                <a:gd name="T55" fmla="*/ 976 h 1419"/>
                <a:gd name="T56" fmla="*/ 260 w 484"/>
                <a:gd name="T57" fmla="*/ 828 h 1419"/>
                <a:gd name="T58" fmla="*/ 216 w 484"/>
                <a:gd name="T59" fmla="*/ 996 h 1419"/>
                <a:gd name="T60" fmla="*/ 156 w 484"/>
                <a:gd name="T61" fmla="*/ 1140 h 1419"/>
                <a:gd name="T62" fmla="*/ 128 w 484"/>
                <a:gd name="T63" fmla="*/ 1244 h 1419"/>
                <a:gd name="T64" fmla="*/ 148 w 484"/>
                <a:gd name="T65" fmla="*/ 1316 h 1419"/>
                <a:gd name="T66" fmla="*/ 160 w 484"/>
                <a:gd name="T67" fmla="*/ 1352 h 1419"/>
                <a:gd name="T68" fmla="*/ 164 w 484"/>
                <a:gd name="T69" fmla="*/ 1364 h 1419"/>
                <a:gd name="T70" fmla="*/ 84 w 484"/>
                <a:gd name="T71" fmla="*/ 1396 h 1419"/>
                <a:gd name="T72" fmla="*/ 68 w 484"/>
                <a:gd name="T73" fmla="*/ 1356 h 1419"/>
                <a:gd name="T74" fmla="*/ 80 w 484"/>
                <a:gd name="T75" fmla="*/ 1120 h 1419"/>
                <a:gd name="T76" fmla="*/ 108 w 484"/>
                <a:gd name="T77" fmla="*/ 1024 h 1419"/>
                <a:gd name="T78" fmla="*/ 116 w 484"/>
                <a:gd name="T79" fmla="*/ 992 h 1419"/>
                <a:gd name="T80" fmla="*/ 52 w 484"/>
                <a:gd name="T81" fmla="*/ 864 h 1419"/>
                <a:gd name="T82" fmla="*/ 24 w 484"/>
                <a:gd name="T83" fmla="*/ 832 h 1419"/>
                <a:gd name="T84" fmla="*/ 0 w 484"/>
                <a:gd name="T85" fmla="*/ 816 h 1419"/>
                <a:gd name="T86" fmla="*/ 36 w 484"/>
                <a:gd name="T87" fmla="*/ 772 h 1419"/>
                <a:gd name="T88" fmla="*/ 52 w 484"/>
                <a:gd name="T89" fmla="*/ 736 h 1419"/>
                <a:gd name="T90" fmla="*/ 56 w 484"/>
                <a:gd name="T91" fmla="*/ 680 h 1419"/>
                <a:gd name="T92" fmla="*/ 72 w 484"/>
                <a:gd name="T93" fmla="*/ 644 h 1419"/>
                <a:gd name="T94" fmla="*/ 104 w 484"/>
                <a:gd name="T95" fmla="*/ 572 h 1419"/>
                <a:gd name="T96" fmla="*/ 136 w 484"/>
                <a:gd name="T97" fmla="*/ 516 h 1419"/>
                <a:gd name="T98" fmla="*/ 128 w 484"/>
                <a:gd name="T99" fmla="*/ 472 h 1419"/>
                <a:gd name="T100" fmla="*/ 100 w 484"/>
                <a:gd name="T101" fmla="*/ 424 h 1419"/>
                <a:gd name="T102" fmla="*/ 112 w 484"/>
                <a:gd name="T103" fmla="*/ 252 h 1419"/>
                <a:gd name="T104" fmla="*/ 152 w 484"/>
                <a:gd name="T105" fmla="*/ 192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grpFill/>
            <a:ln w="9525">
              <a:noFill/>
              <a:round/>
              <a:headEnd/>
              <a:tailEnd/>
            </a:ln>
          </p:spPr>
          <p:txBody>
            <a:bodyPr/>
            <a:lstStyle/>
            <a:p>
              <a:pPr>
                <a:defRPr/>
              </a:pPr>
              <a:endParaRPr lang="en-US">
                <a:latin typeface="Arial" pitchFamily="34" charset="0"/>
                <a:ea typeface="Geneva" charset="-128"/>
              </a:endParaRPr>
            </a:p>
          </p:txBody>
        </p:sp>
      </p:grpSp>
      <p:sp>
        <p:nvSpPr>
          <p:cNvPr id="25" name="Rounded Rectangle 24"/>
          <p:cNvSpPr>
            <a:spLocks noChangeArrowheads="1"/>
          </p:cNvSpPr>
          <p:nvPr/>
        </p:nvSpPr>
        <p:spPr bwMode="auto">
          <a:xfrm>
            <a:off x="842963" y="1709738"/>
            <a:ext cx="581025" cy="354012"/>
          </a:xfrm>
          <a:prstGeom prst="roundRect">
            <a:avLst>
              <a:gd name="adj" fmla="val 50000"/>
            </a:avLst>
          </a:prstGeom>
          <a:solidFill>
            <a:srgbClr val="604A7B"/>
          </a:solidFill>
          <a:ln w="19050">
            <a:solidFill>
              <a:schemeClr val="bg1"/>
            </a:solidFill>
            <a:round/>
            <a:headEnd/>
            <a:tailEnd/>
          </a:ln>
          <a:effectLst>
            <a:outerShdw blurRad="63500" dist="23000" dir="5400000" rotWithShape="0">
              <a:srgbClr val="000000">
                <a:alpha val="34998"/>
              </a:srgbClr>
            </a:outerShdw>
          </a:effectLst>
        </p:spPr>
        <p:txBody>
          <a:bodyPr anchor="ctr"/>
          <a:lstStyle/>
          <a:p>
            <a:pPr algn="ctr">
              <a:defRPr/>
            </a:pPr>
            <a:r>
              <a:rPr lang="en-US" sz="1100" b="1" dirty="0">
                <a:solidFill>
                  <a:schemeClr val="bg1"/>
                </a:solidFill>
                <a:latin typeface="+mn-lt"/>
                <a:ea typeface="+mn-ea"/>
              </a:rPr>
              <a:t>Drug A</a:t>
            </a:r>
          </a:p>
        </p:txBody>
      </p:sp>
      <p:sp>
        <p:nvSpPr>
          <p:cNvPr id="26" name="Rounded Rectangle 25"/>
          <p:cNvSpPr>
            <a:spLocks noChangeArrowheads="1"/>
          </p:cNvSpPr>
          <p:nvPr/>
        </p:nvSpPr>
        <p:spPr bwMode="auto">
          <a:xfrm>
            <a:off x="842963" y="2124075"/>
            <a:ext cx="581025" cy="352425"/>
          </a:xfrm>
          <a:prstGeom prst="roundRect">
            <a:avLst>
              <a:gd name="adj" fmla="val 50000"/>
            </a:avLst>
          </a:prstGeom>
          <a:solidFill>
            <a:srgbClr val="5D71C7"/>
          </a:solidFill>
          <a:ln w="19050">
            <a:solidFill>
              <a:schemeClr val="bg1"/>
            </a:solidFill>
            <a:round/>
            <a:headEnd/>
            <a:tailEnd/>
          </a:ln>
          <a:effectLst>
            <a:outerShdw blurRad="63500" dist="23000" dir="5400000" rotWithShape="0">
              <a:srgbClr val="000000">
                <a:alpha val="34998"/>
              </a:srgbClr>
            </a:outerShdw>
          </a:effectLst>
        </p:spPr>
        <p:txBody>
          <a:bodyPr anchor="ctr"/>
          <a:lstStyle/>
          <a:p>
            <a:pPr algn="ctr">
              <a:defRPr/>
            </a:pPr>
            <a:r>
              <a:rPr lang="en-US" sz="1100" b="1" dirty="0">
                <a:solidFill>
                  <a:schemeClr val="bg1"/>
                </a:solidFill>
                <a:latin typeface="+mn-lt"/>
                <a:ea typeface="+mn-ea"/>
              </a:rPr>
              <a:t>Drug B</a:t>
            </a:r>
          </a:p>
        </p:txBody>
      </p:sp>
      <p:sp>
        <p:nvSpPr>
          <p:cNvPr id="27" name="Rounded Rectangle 26"/>
          <p:cNvSpPr>
            <a:spLocks noChangeArrowheads="1"/>
          </p:cNvSpPr>
          <p:nvPr/>
        </p:nvSpPr>
        <p:spPr bwMode="auto">
          <a:xfrm>
            <a:off x="842963" y="2501900"/>
            <a:ext cx="581025" cy="352425"/>
          </a:xfrm>
          <a:prstGeom prst="roundRect">
            <a:avLst>
              <a:gd name="adj" fmla="val 50000"/>
            </a:avLst>
          </a:prstGeom>
          <a:solidFill>
            <a:srgbClr val="3DA591"/>
          </a:solidFill>
          <a:ln w="19050">
            <a:solidFill>
              <a:schemeClr val="bg1"/>
            </a:solidFill>
            <a:round/>
            <a:headEnd/>
            <a:tailEnd/>
          </a:ln>
          <a:effectLst>
            <a:outerShdw blurRad="63500" dist="23000" dir="5400000" rotWithShape="0">
              <a:srgbClr val="000000">
                <a:alpha val="34998"/>
              </a:srgbClr>
            </a:outerShdw>
          </a:effectLst>
        </p:spPr>
        <p:txBody>
          <a:bodyPr anchor="ctr"/>
          <a:lstStyle/>
          <a:p>
            <a:pPr algn="ctr">
              <a:defRPr/>
            </a:pPr>
            <a:r>
              <a:rPr lang="en-US" sz="1100" b="1" dirty="0">
                <a:solidFill>
                  <a:schemeClr val="bg1"/>
                </a:solidFill>
                <a:latin typeface="+mn-lt"/>
                <a:ea typeface="+mn-ea"/>
              </a:rPr>
              <a:t>Drug C</a:t>
            </a:r>
          </a:p>
        </p:txBody>
      </p:sp>
      <p:grpSp>
        <p:nvGrpSpPr>
          <p:cNvPr id="3" name="Group 163"/>
          <p:cNvGrpSpPr>
            <a:grpSpLocks/>
          </p:cNvGrpSpPr>
          <p:nvPr/>
        </p:nvGrpSpPr>
        <p:grpSpPr bwMode="auto">
          <a:xfrm>
            <a:off x="7453313" y="1903413"/>
            <a:ext cx="1111250" cy="755650"/>
            <a:chOff x="1449536" y="4911681"/>
            <a:chExt cx="894355" cy="640983"/>
          </a:xfrm>
        </p:grpSpPr>
        <p:sp>
          <p:nvSpPr>
            <p:cNvPr id="67615" name="Freeform 12"/>
            <p:cNvSpPr>
              <a:spLocks/>
            </p:cNvSpPr>
            <p:nvPr/>
          </p:nvSpPr>
          <p:spPr bwMode="auto">
            <a:xfrm flipH="1">
              <a:off x="1449536" y="4911681"/>
              <a:ext cx="168349" cy="528811"/>
            </a:xfrm>
            <a:custGeom>
              <a:avLst/>
              <a:gdLst>
                <a:gd name="T0" fmla="*/ 2147483647 w 601"/>
                <a:gd name="T1" fmla="*/ 2147483647 h 1812"/>
                <a:gd name="T2" fmla="*/ 2147483647 w 601"/>
                <a:gd name="T3" fmla="*/ 2147483647 h 1812"/>
                <a:gd name="T4" fmla="*/ 2147483647 w 601"/>
                <a:gd name="T5" fmla="*/ 2147483647 h 1812"/>
                <a:gd name="T6" fmla="*/ 2147483647 w 601"/>
                <a:gd name="T7" fmla="*/ 2147483647 h 1812"/>
                <a:gd name="T8" fmla="*/ 2147483647 w 601"/>
                <a:gd name="T9" fmla="*/ 2147483647 h 1812"/>
                <a:gd name="T10" fmla="*/ 2147483647 w 601"/>
                <a:gd name="T11" fmla="*/ 2147483647 h 1812"/>
                <a:gd name="T12" fmla="*/ 2147483647 w 601"/>
                <a:gd name="T13" fmla="*/ 2147483647 h 1812"/>
                <a:gd name="T14" fmla="*/ 2147483647 w 601"/>
                <a:gd name="T15" fmla="*/ 2147483647 h 1812"/>
                <a:gd name="T16" fmla="*/ 2147483647 w 601"/>
                <a:gd name="T17" fmla="*/ 2147483647 h 1812"/>
                <a:gd name="T18" fmla="*/ 2147483647 w 601"/>
                <a:gd name="T19" fmla="*/ 2147483647 h 1812"/>
                <a:gd name="T20" fmla="*/ 2147483647 w 601"/>
                <a:gd name="T21" fmla="*/ 2147483647 h 1812"/>
                <a:gd name="T22" fmla="*/ 2147483647 w 601"/>
                <a:gd name="T23" fmla="*/ 2147483647 h 1812"/>
                <a:gd name="T24" fmla="*/ 2147483647 w 601"/>
                <a:gd name="T25" fmla="*/ 2147483647 h 1812"/>
                <a:gd name="T26" fmla="*/ 2147483647 w 601"/>
                <a:gd name="T27" fmla="*/ 2147483647 h 1812"/>
                <a:gd name="T28" fmla="*/ 2147483647 w 601"/>
                <a:gd name="T29" fmla="*/ 2147483647 h 1812"/>
                <a:gd name="T30" fmla="*/ 2147483647 w 601"/>
                <a:gd name="T31" fmla="*/ 2147483647 h 1812"/>
                <a:gd name="T32" fmla="*/ 2147483647 w 601"/>
                <a:gd name="T33" fmla="*/ 2147483647 h 1812"/>
                <a:gd name="T34" fmla="*/ 2147483647 w 601"/>
                <a:gd name="T35" fmla="*/ 2147483647 h 1812"/>
                <a:gd name="T36" fmla="*/ 2147483647 w 601"/>
                <a:gd name="T37" fmla="*/ 2147483647 h 1812"/>
                <a:gd name="T38" fmla="*/ 2147483647 w 601"/>
                <a:gd name="T39" fmla="*/ 2147483647 h 1812"/>
                <a:gd name="T40" fmla="*/ 2147483647 w 601"/>
                <a:gd name="T41" fmla="*/ 2147483647 h 1812"/>
                <a:gd name="T42" fmla="*/ 2147483647 w 601"/>
                <a:gd name="T43" fmla="*/ 2147483647 h 1812"/>
                <a:gd name="T44" fmla="*/ 2147483647 w 601"/>
                <a:gd name="T45" fmla="*/ 2147483647 h 1812"/>
                <a:gd name="T46" fmla="*/ 2147483647 w 601"/>
                <a:gd name="T47" fmla="*/ 2147483647 h 1812"/>
                <a:gd name="T48" fmla="*/ 2147483647 w 601"/>
                <a:gd name="T49" fmla="*/ 2147483647 h 1812"/>
                <a:gd name="T50" fmla="*/ 2147483647 w 601"/>
                <a:gd name="T51" fmla="*/ 2147483647 h 1812"/>
                <a:gd name="T52" fmla="*/ 2147483647 w 601"/>
                <a:gd name="T53" fmla="*/ 2147483647 h 1812"/>
                <a:gd name="T54" fmla="*/ 2147483647 w 601"/>
                <a:gd name="T55" fmla="*/ 2147483647 h 1812"/>
                <a:gd name="T56" fmla="*/ 2147483647 w 601"/>
                <a:gd name="T57" fmla="*/ 2147483647 h 1812"/>
                <a:gd name="T58" fmla="*/ 2147483647 w 601"/>
                <a:gd name="T59" fmla="*/ 2147483647 h 1812"/>
                <a:gd name="T60" fmla="*/ 2147483647 w 601"/>
                <a:gd name="T61" fmla="*/ 2147483647 h 1812"/>
                <a:gd name="T62" fmla="*/ 2147483647 w 601"/>
                <a:gd name="T63" fmla="*/ 2147483647 h 1812"/>
                <a:gd name="T64" fmla="*/ 2147483647 w 601"/>
                <a:gd name="T65" fmla="*/ 2147483647 h 1812"/>
                <a:gd name="T66" fmla="*/ 2147483647 w 601"/>
                <a:gd name="T67" fmla="*/ 2147483647 h 1812"/>
                <a:gd name="T68" fmla="*/ 2147483647 w 601"/>
                <a:gd name="T69" fmla="*/ 2147483647 h 1812"/>
                <a:gd name="T70" fmla="*/ 2147483647 w 601"/>
                <a:gd name="T71" fmla="*/ 2147483647 h 1812"/>
                <a:gd name="T72" fmla="*/ 2147483647 w 601"/>
                <a:gd name="T73" fmla="*/ 2147483647 h 1812"/>
                <a:gd name="T74" fmla="*/ 2147483647 w 601"/>
                <a:gd name="T75" fmla="*/ 2147483647 h 18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1"/>
                <a:gd name="T115" fmla="*/ 0 h 1812"/>
                <a:gd name="T116" fmla="*/ 601 w 601"/>
                <a:gd name="T117" fmla="*/ 1812 h 18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1" h="1812">
                  <a:moveTo>
                    <a:pt x="170" y="278"/>
                  </a:moveTo>
                  <a:cubicBezTo>
                    <a:pt x="180" y="249"/>
                    <a:pt x="185" y="259"/>
                    <a:pt x="166" y="246"/>
                  </a:cubicBezTo>
                  <a:cubicBezTo>
                    <a:pt x="157" y="219"/>
                    <a:pt x="171" y="249"/>
                    <a:pt x="142" y="230"/>
                  </a:cubicBezTo>
                  <a:cubicBezTo>
                    <a:pt x="138" y="228"/>
                    <a:pt x="140" y="222"/>
                    <a:pt x="138" y="218"/>
                  </a:cubicBezTo>
                  <a:cubicBezTo>
                    <a:pt x="125" y="193"/>
                    <a:pt x="117" y="166"/>
                    <a:pt x="110" y="138"/>
                  </a:cubicBezTo>
                  <a:cubicBezTo>
                    <a:pt x="112" y="105"/>
                    <a:pt x="94" y="62"/>
                    <a:pt x="118" y="38"/>
                  </a:cubicBezTo>
                  <a:cubicBezTo>
                    <a:pt x="130" y="26"/>
                    <a:pt x="162" y="16"/>
                    <a:pt x="178" y="10"/>
                  </a:cubicBezTo>
                  <a:cubicBezTo>
                    <a:pt x="188" y="6"/>
                    <a:pt x="210" y="2"/>
                    <a:pt x="210" y="2"/>
                  </a:cubicBezTo>
                  <a:cubicBezTo>
                    <a:pt x="225" y="3"/>
                    <a:pt x="241" y="0"/>
                    <a:pt x="254" y="6"/>
                  </a:cubicBezTo>
                  <a:cubicBezTo>
                    <a:pt x="272" y="14"/>
                    <a:pt x="277" y="51"/>
                    <a:pt x="294" y="62"/>
                  </a:cubicBezTo>
                  <a:cubicBezTo>
                    <a:pt x="297" y="70"/>
                    <a:pt x="299" y="78"/>
                    <a:pt x="302" y="86"/>
                  </a:cubicBezTo>
                  <a:cubicBezTo>
                    <a:pt x="303" y="90"/>
                    <a:pt x="306" y="98"/>
                    <a:pt x="306" y="98"/>
                  </a:cubicBezTo>
                  <a:cubicBezTo>
                    <a:pt x="305" y="126"/>
                    <a:pt x="293" y="208"/>
                    <a:pt x="302" y="242"/>
                  </a:cubicBezTo>
                  <a:cubicBezTo>
                    <a:pt x="307" y="261"/>
                    <a:pt x="358" y="262"/>
                    <a:pt x="358" y="262"/>
                  </a:cubicBezTo>
                  <a:cubicBezTo>
                    <a:pt x="383" y="287"/>
                    <a:pt x="420" y="311"/>
                    <a:pt x="454" y="322"/>
                  </a:cubicBezTo>
                  <a:cubicBezTo>
                    <a:pt x="468" y="336"/>
                    <a:pt x="482" y="351"/>
                    <a:pt x="498" y="362"/>
                  </a:cubicBezTo>
                  <a:cubicBezTo>
                    <a:pt x="502" y="373"/>
                    <a:pt x="521" y="397"/>
                    <a:pt x="530" y="406"/>
                  </a:cubicBezTo>
                  <a:cubicBezTo>
                    <a:pt x="536" y="423"/>
                    <a:pt x="540" y="441"/>
                    <a:pt x="546" y="458"/>
                  </a:cubicBezTo>
                  <a:cubicBezTo>
                    <a:pt x="547" y="462"/>
                    <a:pt x="550" y="470"/>
                    <a:pt x="550" y="470"/>
                  </a:cubicBezTo>
                  <a:cubicBezTo>
                    <a:pt x="544" y="492"/>
                    <a:pt x="574" y="529"/>
                    <a:pt x="554" y="536"/>
                  </a:cubicBezTo>
                  <a:cubicBezTo>
                    <a:pt x="566" y="604"/>
                    <a:pt x="522" y="608"/>
                    <a:pt x="558" y="644"/>
                  </a:cubicBezTo>
                  <a:cubicBezTo>
                    <a:pt x="578" y="704"/>
                    <a:pt x="533" y="902"/>
                    <a:pt x="530" y="950"/>
                  </a:cubicBezTo>
                  <a:cubicBezTo>
                    <a:pt x="528" y="976"/>
                    <a:pt x="510" y="1009"/>
                    <a:pt x="502" y="1034"/>
                  </a:cubicBezTo>
                  <a:cubicBezTo>
                    <a:pt x="498" y="1046"/>
                    <a:pt x="490" y="1070"/>
                    <a:pt x="490" y="1070"/>
                  </a:cubicBezTo>
                  <a:cubicBezTo>
                    <a:pt x="495" y="1097"/>
                    <a:pt x="505" y="1123"/>
                    <a:pt x="510" y="1150"/>
                  </a:cubicBezTo>
                  <a:cubicBezTo>
                    <a:pt x="508" y="1207"/>
                    <a:pt x="520" y="1235"/>
                    <a:pt x="494" y="1274"/>
                  </a:cubicBezTo>
                  <a:cubicBezTo>
                    <a:pt x="497" y="1310"/>
                    <a:pt x="511" y="1407"/>
                    <a:pt x="546" y="1430"/>
                  </a:cubicBezTo>
                  <a:cubicBezTo>
                    <a:pt x="551" y="1446"/>
                    <a:pt x="562" y="1450"/>
                    <a:pt x="574" y="1462"/>
                  </a:cubicBezTo>
                  <a:cubicBezTo>
                    <a:pt x="580" y="1479"/>
                    <a:pt x="588" y="1492"/>
                    <a:pt x="594" y="1510"/>
                  </a:cubicBezTo>
                  <a:cubicBezTo>
                    <a:pt x="595" y="1514"/>
                    <a:pt x="598" y="1522"/>
                    <a:pt x="598" y="1522"/>
                  </a:cubicBezTo>
                  <a:cubicBezTo>
                    <a:pt x="597" y="1535"/>
                    <a:pt x="601" y="1550"/>
                    <a:pt x="594" y="1562"/>
                  </a:cubicBezTo>
                  <a:cubicBezTo>
                    <a:pt x="590" y="1569"/>
                    <a:pt x="570" y="1570"/>
                    <a:pt x="570" y="1570"/>
                  </a:cubicBezTo>
                  <a:cubicBezTo>
                    <a:pt x="573" y="1617"/>
                    <a:pt x="569" y="1635"/>
                    <a:pt x="582" y="1674"/>
                  </a:cubicBezTo>
                  <a:cubicBezTo>
                    <a:pt x="586" y="1686"/>
                    <a:pt x="590" y="1698"/>
                    <a:pt x="594" y="1710"/>
                  </a:cubicBezTo>
                  <a:cubicBezTo>
                    <a:pt x="595" y="1714"/>
                    <a:pt x="598" y="1722"/>
                    <a:pt x="598" y="1722"/>
                  </a:cubicBezTo>
                  <a:cubicBezTo>
                    <a:pt x="597" y="1735"/>
                    <a:pt x="597" y="1749"/>
                    <a:pt x="594" y="1762"/>
                  </a:cubicBezTo>
                  <a:cubicBezTo>
                    <a:pt x="584" y="1806"/>
                    <a:pt x="512" y="1803"/>
                    <a:pt x="482" y="1806"/>
                  </a:cubicBezTo>
                  <a:cubicBezTo>
                    <a:pt x="463" y="1805"/>
                    <a:pt x="443" y="1809"/>
                    <a:pt x="426" y="1802"/>
                  </a:cubicBezTo>
                  <a:cubicBezTo>
                    <a:pt x="417" y="1799"/>
                    <a:pt x="410" y="1778"/>
                    <a:pt x="410" y="1778"/>
                  </a:cubicBezTo>
                  <a:cubicBezTo>
                    <a:pt x="414" y="1746"/>
                    <a:pt x="415" y="1732"/>
                    <a:pt x="446" y="1722"/>
                  </a:cubicBezTo>
                  <a:cubicBezTo>
                    <a:pt x="459" y="1683"/>
                    <a:pt x="437" y="1753"/>
                    <a:pt x="454" y="1650"/>
                  </a:cubicBezTo>
                  <a:cubicBezTo>
                    <a:pt x="456" y="1638"/>
                    <a:pt x="486" y="1630"/>
                    <a:pt x="486" y="1630"/>
                  </a:cubicBezTo>
                  <a:cubicBezTo>
                    <a:pt x="498" y="1594"/>
                    <a:pt x="476" y="1594"/>
                    <a:pt x="446" y="1590"/>
                  </a:cubicBezTo>
                  <a:cubicBezTo>
                    <a:pt x="435" y="1586"/>
                    <a:pt x="429" y="1586"/>
                    <a:pt x="422" y="1574"/>
                  </a:cubicBezTo>
                  <a:cubicBezTo>
                    <a:pt x="418" y="1567"/>
                    <a:pt x="414" y="1550"/>
                    <a:pt x="414" y="1550"/>
                  </a:cubicBezTo>
                  <a:cubicBezTo>
                    <a:pt x="410" y="1500"/>
                    <a:pt x="402" y="1454"/>
                    <a:pt x="386" y="1406"/>
                  </a:cubicBezTo>
                  <a:cubicBezTo>
                    <a:pt x="376" y="1377"/>
                    <a:pt x="350" y="1353"/>
                    <a:pt x="342" y="1322"/>
                  </a:cubicBezTo>
                  <a:cubicBezTo>
                    <a:pt x="332" y="1283"/>
                    <a:pt x="335" y="1242"/>
                    <a:pt x="298" y="1218"/>
                  </a:cubicBezTo>
                  <a:cubicBezTo>
                    <a:pt x="285" y="1179"/>
                    <a:pt x="306" y="1234"/>
                    <a:pt x="282" y="1198"/>
                  </a:cubicBezTo>
                  <a:cubicBezTo>
                    <a:pt x="279" y="1193"/>
                    <a:pt x="268" y="1165"/>
                    <a:pt x="266" y="1158"/>
                  </a:cubicBezTo>
                  <a:cubicBezTo>
                    <a:pt x="246" y="1165"/>
                    <a:pt x="255" y="1158"/>
                    <a:pt x="246" y="1186"/>
                  </a:cubicBezTo>
                  <a:cubicBezTo>
                    <a:pt x="245" y="1190"/>
                    <a:pt x="242" y="1198"/>
                    <a:pt x="242" y="1198"/>
                  </a:cubicBezTo>
                  <a:cubicBezTo>
                    <a:pt x="240" y="1246"/>
                    <a:pt x="216" y="1413"/>
                    <a:pt x="278" y="1454"/>
                  </a:cubicBezTo>
                  <a:cubicBezTo>
                    <a:pt x="294" y="1503"/>
                    <a:pt x="300" y="1552"/>
                    <a:pt x="282" y="1606"/>
                  </a:cubicBezTo>
                  <a:cubicBezTo>
                    <a:pt x="281" y="1655"/>
                    <a:pt x="283" y="1705"/>
                    <a:pt x="278" y="1754"/>
                  </a:cubicBezTo>
                  <a:cubicBezTo>
                    <a:pt x="276" y="1769"/>
                    <a:pt x="242" y="1782"/>
                    <a:pt x="242" y="1782"/>
                  </a:cubicBezTo>
                  <a:cubicBezTo>
                    <a:pt x="235" y="1803"/>
                    <a:pt x="213" y="1802"/>
                    <a:pt x="194" y="1806"/>
                  </a:cubicBezTo>
                  <a:cubicBezTo>
                    <a:pt x="175" y="1805"/>
                    <a:pt x="154" y="1812"/>
                    <a:pt x="138" y="1802"/>
                  </a:cubicBezTo>
                  <a:cubicBezTo>
                    <a:pt x="130" y="1797"/>
                    <a:pt x="139" y="1783"/>
                    <a:pt x="142" y="1774"/>
                  </a:cubicBezTo>
                  <a:cubicBezTo>
                    <a:pt x="150" y="1747"/>
                    <a:pt x="171" y="1727"/>
                    <a:pt x="178" y="1698"/>
                  </a:cubicBezTo>
                  <a:cubicBezTo>
                    <a:pt x="180" y="1669"/>
                    <a:pt x="199" y="1606"/>
                    <a:pt x="170" y="1586"/>
                  </a:cubicBezTo>
                  <a:cubicBezTo>
                    <a:pt x="155" y="1564"/>
                    <a:pt x="154" y="1576"/>
                    <a:pt x="134" y="1546"/>
                  </a:cubicBezTo>
                  <a:cubicBezTo>
                    <a:pt x="121" y="1526"/>
                    <a:pt x="119" y="1493"/>
                    <a:pt x="114" y="1470"/>
                  </a:cubicBezTo>
                  <a:cubicBezTo>
                    <a:pt x="111" y="1454"/>
                    <a:pt x="103" y="1445"/>
                    <a:pt x="98" y="1430"/>
                  </a:cubicBezTo>
                  <a:cubicBezTo>
                    <a:pt x="95" y="1363"/>
                    <a:pt x="95" y="1306"/>
                    <a:pt x="58" y="1250"/>
                  </a:cubicBezTo>
                  <a:cubicBezTo>
                    <a:pt x="47" y="1181"/>
                    <a:pt x="84" y="1152"/>
                    <a:pt x="72" y="1104"/>
                  </a:cubicBezTo>
                  <a:cubicBezTo>
                    <a:pt x="66" y="1076"/>
                    <a:pt x="90" y="1062"/>
                    <a:pt x="80" y="1032"/>
                  </a:cubicBezTo>
                  <a:cubicBezTo>
                    <a:pt x="77" y="1024"/>
                    <a:pt x="88" y="984"/>
                    <a:pt x="88" y="984"/>
                  </a:cubicBezTo>
                  <a:cubicBezTo>
                    <a:pt x="90" y="914"/>
                    <a:pt x="84" y="932"/>
                    <a:pt x="92" y="832"/>
                  </a:cubicBezTo>
                  <a:cubicBezTo>
                    <a:pt x="92" y="796"/>
                    <a:pt x="122" y="645"/>
                    <a:pt x="46" y="620"/>
                  </a:cubicBezTo>
                  <a:cubicBezTo>
                    <a:pt x="34" y="602"/>
                    <a:pt x="0" y="514"/>
                    <a:pt x="18" y="502"/>
                  </a:cubicBezTo>
                  <a:cubicBezTo>
                    <a:pt x="31" y="463"/>
                    <a:pt x="20" y="415"/>
                    <a:pt x="58" y="390"/>
                  </a:cubicBezTo>
                  <a:cubicBezTo>
                    <a:pt x="69" y="358"/>
                    <a:pt x="80" y="349"/>
                    <a:pt x="110" y="334"/>
                  </a:cubicBezTo>
                  <a:cubicBezTo>
                    <a:pt x="122" y="328"/>
                    <a:pt x="146" y="318"/>
                    <a:pt x="146" y="318"/>
                  </a:cubicBezTo>
                  <a:cubicBezTo>
                    <a:pt x="152" y="309"/>
                    <a:pt x="174" y="285"/>
                    <a:pt x="174" y="270"/>
                  </a:cubicBezTo>
                  <a:cubicBezTo>
                    <a:pt x="174" y="267"/>
                    <a:pt x="171" y="275"/>
                    <a:pt x="170" y="278"/>
                  </a:cubicBezTo>
                  <a:close/>
                </a:path>
              </a:pathLst>
            </a:custGeom>
            <a:solidFill>
              <a:srgbClr val="FFAE18"/>
            </a:solidFill>
            <a:ln w="9525">
              <a:noFill/>
              <a:round/>
              <a:headEnd/>
              <a:tailEnd/>
            </a:ln>
          </p:spPr>
          <p:txBody>
            <a:bodyPr/>
            <a:lstStyle/>
            <a:p>
              <a:endParaRPr lang="en-US"/>
            </a:p>
          </p:txBody>
        </p:sp>
        <p:sp>
          <p:nvSpPr>
            <p:cNvPr id="67616" name="Freeform 29"/>
            <p:cNvSpPr>
              <a:spLocks/>
            </p:cNvSpPr>
            <p:nvPr/>
          </p:nvSpPr>
          <p:spPr bwMode="auto">
            <a:xfrm>
              <a:off x="2175542" y="4911681"/>
              <a:ext cx="168349" cy="432664"/>
            </a:xfrm>
            <a:custGeom>
              <a:avLst/>
              <a:gdLst>
                <a:gd name="T0" fmla="*/ 2147483647 w 579"/>
                <a:gd name="T1" fmla="*/ 2147483647 h 1431"/>
                <a:gd name="T2" fmla="*/ 2147483647 w 579"/>
                <a:gd name="T3" fmla="*/ 2147483647 h 1431"/>
                <a:gd name="T4" fmla="*/ 2147483647 w 579"/>
                <a:gd name="T5" fmla="*/ 2147483647 h 1431"/>
                <a:gd name="T6" fmla="*/ 2147483647 w 579"/>
                <a:gd name="T7" fmla="*/ 2147483647 h 1431"/>
                <a:gd name="T8" fmla="*/ 2147483647 w 579"/>
                <a:gd name="T9" fmla="*/ 2147483647 h 1431"/>
                <a:gd name="T10" fmla="*/ 2147483647 w 579"/>
                <a:gd name="T11" fmla="*/ 2147483647 h 1431"/>
                <a:gd name="T12" fmla="*/ 2147483647 w 579"/>
                <a:gd name="T13" fmla="*/ 2147483647 h 1431"/>
                <a:gd name="T14" fmla="*/ 2147483647 w 579"/>
                <a:gd name="T15" fmla="*/ 2147483647 h 1431"/>
                <a:gd name="T16" fmla="*/ 2147483647 w 579"/>
                <a:gd name="T17" fmla="*/ 2147483647 h 1431"/>
                <a:gd name="T18" fmla="*/ 2147483647 w 579"/>
                <a:gd name="T19" fmla="*/ 2147483647 h 1431"/>
                <a:gd name="T20" fmla="*/ 2147483647 w 579"/>
                <a:gd name="T21" fmla="*/ 2147483647 h 1431"/>
                <a:gd name="T22" fmla="*/ 2147483647 w 579"/>
                <a:gd name="T23" fmla="*/ 2147483647 h 1431"/>
                <a:gd name="T24" fmla="*/ 2147483647 w 579"/>
                <a:gd name="T25" fmla="*/ 2147483647 h 1431"/>
                <a:gd name="T26" fmla="*/ 2147483647 w 579"/>
                <a:gd name="T27" fmla="*/ 2147483647 h 1431"/>
                <a:gd name="T28" fmla="*/ 2147483647 w 579"/>
                <a:gd name="T29" fmla="*/ 2147483647 h 1431"/>
                <a:gd name="T30" fmla="*/ 2147483647 w 579"/>
                <a:gd name="T31" fmla="*/ 2147483647 h 1431"/>
                <a:gd name="T32" fmla="*/ 2147483647 w 579"/>
                <a:gd name="T33" fmla="*/ 2147483647 h 1431"/>
                <a:gd name="T34" fmla="*/ 2147483647 w 579"/>
                <a:gd name="T35" fmla="*/ 2147483647 h 1431"/>
                <a:gd name="T36" fmla="*/ 2147483647 w 579"/>
                <a:gd name="T37" fmla="*/ 2147483647 h 1431"/>
                <a:gd name="T38" fmla="*/ 2147483647 w 579"/>
                <a:gd name="T39" fmla="*/ 2147483647 h 1431"/>
                <a:gd name="T40" fmla="*/ 2147483647 w 579"/>
                <a:gd name="T41" fmla="*/ 2147483647 h 1431"/>
                <a:gd name="T42" fmla="*/ 2147483647 w 579"/>
                <a:gd name="T43" fmla="*/ 2147483647 h 1431"/>
                <a:gd name="T44" fmla="*/ 2147483647 w 579"/>
                <a:gd name="T45" fmla="*/ 2147483647 h 1431"/>
                <a:gd name="T46" fmla="*/ 2147483647 w 579"/>
                <a:gd name="T47" fmla="*/ 2147483647 h 1431"/>
                <a:gd name="T48" fmla="*/ 2147483647 w 579"/>
                <a:gd name="T49" fmla="*/ 2147483647 h 1431"/>
                <a:gd name="T50" fmla="*/ 2147483647 w 579"/>
                <a:gd name="T51" fmla="*/ 2147483647 h 1431"/>
                <a:gd name="T52" fmla="*/ 2147483647 w 579"/>
                <a:gd name="T53" fmla="*/ 2147483647 h 1431"/>
                <a:gd name="T54" fmla="*/ 2147483647 w 579"/>
                <a:gd name="T55" fmla="*/ 2147483647 h 1431"/>
                <a:gd name="T56" fmla="*/ 2147483647 w 579"/>
                <a:gd name="T57" fmla="*/ 2147483647 h 1431"/>
                <a:gd name="T58" fmla="*/ 2147483647 w 579"/>
                <a:gd name="T59" fmla="*/ 2147483647 h 1431"/>
                <a:gd name="T60" fmla="*/ 2147483647 w 579"/>
                <a:gd name="T61" fmla="*/ 2147483647 h 1431"/>
                <a:gd name="T62" fmla="*/ 2147483647 w 579"/>
                <a:gd name="T63" fmla="*/ 2147483647 h 1431"/>
                <a:gd name="T64" fmla="*/ 2147483647 w 579"/>
                <a:gd name="T65" fmla="*/ 2147483647 h 1431"/>
                <a:gd name="T66" fmla="*/ 2147483647 w 579"/>
                <a:gd name="T67" fmla="*/ 2147483647 h 1431"/>
                <a:gd name="T68" fmla="*/ 2147483647 w 579"/>
                <a:gd name="T69" fmla="*/ 2147483647 h 1431"/>
                <a:gd name="T70" fmla="*/ 2147483647 w 579"/>
                <a:gd name="T71" fmla="*/ 2147483647 h 1431"/>
                <a:gd name="T72" fmla="*/ 0 w 579"/>
                <a:gd name="T73" fmla="*/ 2147483647 h 1431"/>
                <a:gd name="T74" fmla="*/ 2147483647 w 579"/>
                <a:gd name="T75" fmla="*/ 2147483647 h 1431"/>
                <a:gd name="T76" fmla="*/ 2147483647 w 579"/>
                <a:gd name="T77" fmla="*/ 2147483647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rgbClr val="5D71C7"/>
            </a:solidFill>
            <a:ln w="9525">
              <a:noFill/>
              <a:round/>
              <a:headEnd/>
              <a:tailEnd/>
            </a:ln>
          </p:spPr>
          <p:txBody>
            <a:bodyPr/>
            <a:lstStyle/>
            <a:p>
              <a:endParaRPr lang="en-US"/>
            </a:p>
          </p:txBody>
        </p:sp>
        <p:sp>
          <p:nvSpPr>
            <p:cNvPr id="67617" name="Freeform 27"/>
            <p:cNvSpPr>
              <a:spLocks/>
            </p:cNvSpPr>
            <p:nvPr/>
          </p:nvSpPr>
          <p:spPr bwMode="auto">
            <a:xfrm>
              <a:off x="1965105" y="4959755"/>
              <a:ext cx="126262" cy="432664"/>
            </a:xfrm>
            <a:custGeom>
              <a:avLst/>
              <a:gdLst>
                <a:gd name="T0" fmla="*/ 2147483647 w 484"/>
                <a:gd name="T1" fmla="*/ 2147483647 h 1419"/>
                <a:gd name="T2" fmla="*/ 2147483647 w 484"/>
                <a:gd name="T3" fmla="*/ 2147483647 h 1419"/>
                <a:gd name="T4" fmla="*/ 2147483647 w 484"/>
                <a:gd name="T5" fmla="*/ 2147483647 h 1419"/>
                <a:gd name="T6" fmla="*/ 2147483647 w 484"/>
                <a:gd name="T7" fmla="*/ 2147483647 h 1419"/>
                <a:gd name="T8" fmla="*/ 2147483647 w 484"/>
                <a:gd name="T9" fmla="*/ 2147483647 h 1419"/>
                <a:gd name="T10" fmla="*/ 2147483647 w 484"/>
                <a:gd name="T11" fmla="*/ 2147483647 h 1419"/>
                <a:gd name="T12" fmla="*/ 2147483647 w 484"/>
                <a:gd name="T13" fmla="*/ 0 h 1419"/>
                <a:gd name="T14" fmla="*/ 2147483647 w 484"/>
                <a:gd name="T15" fmla="*/ 2147483647 h 1419"/>
                <a:gd name="T16" fmla="*/ 2147483647 w 484"/>
                <a:gd name="T17" fmla="*/ 2147483647 h 1419"/>
                <a:gd name="T18" fmla="*/ 2147483647 w 484"/>
                <a:gd name="T19" fmla="*/ 2147483647 h 1419"/>
                <a:gd name="T20" fmla="*/ 2147483647 w 484"/>
                <a:gd name="T21" fmla="*/ 2147483647 h 1419"/>
                <a:gd name="T22" fmla="*/ 2147483647 w 484"/>
                <a:gd name="T23" fmla="*/ 2147483647 h 1419"/>
                <a:gd name="T24" fmla="*/ 2147483647 w 484"/>
                <a:gd name="T25" fmla="*/ 2147483647 h 1419"/>
                <a:gd name="T26" fmla="*/ 2147483647 w 484"/>
                <a:gd name="T27" fmla="*/ 2147483647 h 1419"/>
                <a:gd name="T28" fmla="*/ 2147483647 w 484"/>
                <a:gd name="T29" fmla="*/ 2147483647 h 1419"/>
                <a:gd name="T30" fmla="*/ 2147483647 w 484"/>
                <a:gd name="T31" fmla="*/ 2147483647 h 1419"/>
                <a:gd name="T32" fmla="*/ 2147483647 w 484"/>
                <a:gd name="T33" fmla="*/ 2147483647 h 1419"/>
                <a:gd name="T34" fmla="*/ 2147483647 w 484"/>
                <a:gd name="T35" fmla="*/ 2147483647 h 1419"/>
                <a:gd name="T36" fmla="*/ 2147483647 w 484"/>
                <a:gd name="T37" fmla="*/ 2147483647 h 1419"/>
                <a:gd name="T38" fmla="*/ 2147483647 w 484"/>
                <a:gd name="T39" fmla="*/ 2147483647 h 1419"/>
                <a:gd name="T40" fmla="*/ 2147483647 w 484"/>
                <a:gd name="T41" fmla="*/ 2147483647 h 1419"/>
                <a:gd name="T42" fmla="*/ 2147483647 w 484"/>
                <a:gd name="T43" fmla="*/ 2147483647 h 1419"/>
                <a:gd name="T44" fmla="*/ 2147483647 w 484"/>
                <a:gd name="T45" fmla="*/ 2147483647 h 1419"/>
                <a:gd name="T46" fmla="*/ 2147483647 w 484"/>
                <a:gd name="T47" fmla="*/ 2147483647 h 1419"/>
                <a:gd name="T48" fmla="*/ 2147483647 w 484"/>
                <a:gd name="T49" fmla="*/ 2147483647 h 1419"/>
                <a:gd name="T50" fmla="*/ 2147483647 w 484"/>
                <a:gd name="T51" fmla="*/ 2147483647 h 1419"/>
                <a:gd name="T52" fmla="*/ 2147483647 w 484"/>
                <a:gd name="T53" fmla="*/ 2147483647 h 1419"/>
                <a:gd name="T54" fmla="*/ 2147483647 w 484"/>
                <a:gd name="T55" fmla="*/ 2147483647 h 1419"/>
                <a:gd name="T56" fmla="*/ 2147483647 w 484"/>
                <a:gd name="T57" fmla="*/ 2147483647 h 1419"/>
                <a:gd name="T58" fmla="*/ 2147483647 w 484"/>
                <a:gd name="T59" fmla="*/ 2147483647 h 1419"/>
                <a:gd name="T60" fmla="*/ 2147483647 w 484"/>
                <a:gd name="T61" fmla="*/ 2147483647 h 1419"/>
                <a:gd name="T62" fmla="*/ 2147483647 w 484"/>
                <a:gd name="T63" fmla="*/ 2147483647 h 1419"/>
                <a:gd name="T64" fmla="*/ 2147483647 w 484"/>
                <a:gd name="T65" fmla="*/ 2147483647 h 1419"/>
                <a:gd name="T66" fmla="*/ 2147483647 w 484"/>
                <a:gd name="T67" fmla="*/ 2147483647 h 1419"/>
                <a:gd name="T68" fmla="*/ 2147483647 w 484"/>
                <a:gd name="T69" fmla="*/ 2147483647 h 1419"/>
                <a:gd name="T70" fmla="*/ 2147483647 w 484"/>
                <a:gd name="T71" fmla="*/ 2147483647 h 1419"/>
                <a:gd name="T72" fmla="*/ 2147483647 w 484"/>
                <a:gd name="T73" fmla="*/ 2147483647 h 1419"/>
                <a:gd name="T74" fmla="*/ 2147483647 w 484"/>
                <a:gd name="T75" fmla="*/ 2147483647 h 1419"/>
                <a:gd name="T76" fmla="*/ 2147483647 w 484"/>
                <a:gd name="T77" fmla="*/ 2147483647 h 1419"/>
                <a:gd name="T78" fmla="*/ 2147483647 w 484"/>
                <a:gd name="T79" fmla="*/ 2147483647 h 1419"/>
                <a:gd name="T80" fmla="*/ 2147483647 w 484"/>
                <a:gd name="T81" fmla="*/ 2147483647 h 1419"/>
                <a:gd name="T82" fmla="*/ 2147483647 w 484"/>
                <a:gd name="T83" fmla="*/ 2147483647 h 1419"/>
                <a:gd name="T84" fmla="*/ 0 w 484"/>
                <a:gd name="T85" fmla="*/ 2147483647 h 1419"/>
                <a:gd name="T86" fmla="*/ 2147483647 w 484"/>
                <a:gd name="T87" fmla="*/ 2147483647 h 1419"/>
                <a:gd name="T88" fmla="*/ 2147483647 w 484"/>
                <a:gd name="T89" fmla="*/ 2147483647 h 1419"/>
                <a:gd name="T90" fmla="*/ 2147483647 w 484"/>
                <a:gd name="T91" fmla="*/ 2147483647 h 1419"/>
                <a:gd name="T92" fmla="*/ 2147483647 w 484"/>
                <a:gd name="T93" fmla="*/ 2147483647 h 1419"/>
                <a:gd name="T94" fmla="*/ 2147483647 w 484"/>
                <a:gd name="T95" fmla="*/ 2147483647 h 1419"/>
                <a:gd name="T96" fmla="*/ 2147483647 w 484"/>
                <a:gd name="T97" fmla="*/ 2147483647 h 1419"/>
                <a:gd name="T98" fmla="*/ 2147483647 w 484"/>
                <a:gd name="T99" fmla="*/ 2147483647 h 1419"/>
                <a:gd name="T100" fmla="*/ 2147483647 w 484"/>
                <a:gd name="T101" fmla="*/ 2147483647 h 1419"/>
                <a:gd name="T102" fmla="*/ 2147483647 w 484"/>
                <a:gd name="T103" fmla="*/ 2147483647 h 1419"/>
                <a:gd name="T104" fmla="*/ 2147483647 w 484"/>
                <a:gd name="T105" fmla="*/ 2147483647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rgbClr val="3DA591"/>
            </a:solidFill>
            <a:ln w="9525">
              <a:noFill/>
              <a:round/>
              <a:headEnd/>
              <a:tailEnd/>
            </a:ln>
          </p:spPr>
          <p:txBody>
            <a:bodyPr/>
            <a:lstStyle/>
            <a:p>
              <a:endParaRPr lang="en-US"/>
            </a:p>
          </p:txBody>
        </p:sp>
        <p:sp>
          <p:nvSpPr>
            <p:cNvPr id="34" name="Freeform 24"/>
            <p:cNvSpPr>
              <a:spLocks/>
            </p:cNvSpPr>
            <p:nvPr/>
          </p:nvSpPr>
          <p:spPr bwMode="auto">
            <a:xfrm>
              <a:off x="1694845" y="5007289"/>
              <a:ext cx="168650" cy="336651"/>
            </a:xfrm>
            <a:custGeom>
              <a:avLst/>
              <a:gdLst>
                <a:gd name="T0" fmla="*/ 227 w 579"/>
                <a:gd name="T1" fmla="*/ 134 h 1431"/>
                <a:gd name="T2" fmla="*/ 279 w 579"/>
                <a:gd name="T3" fmla="*/ 10 h 1431"/>
                <a:gd name="T4" fmla="*/ 367 w 579"/>
                <a:gd name="T5" fmla="*/ 42 h 1431"/>
                <a:gd name="T6" fmla="*/ 371 w 579"/>
                <a:gd name="T7" fmla="*/ 130 h 1431"/>
                <a:gd name="T8" fmla="*/ 367 w 579"/>
                <a:gd name="T9" fmla="*/ 246 h 1431"/>
                <a:gd name="T10" fmla="*/ 407 w 579"/>
                <a:gd name="T11" fmla="*/ 270 h 1431"/>
                <a:gd name="T12" fmla="*/ 439 w 579"/>
                <a:gd name="T13" fmla="*/ 314 h 1431"/>
                <a:gd name="T14" fmla="*/ 535 w 579"/>
                <a:gd name="T15" fmla="*/ 530 h 1431"/>
                <a:gd name="T16" fmla="*/ 564 w 579"/>
                <a:gd name="T17" fmla="*/ 748 h 1431"/>
                <a:gd name="T18" fmla="*/ 524 w 579"/>
                <a:gd name="T19" fmla="*/ 768 h 1431"/>
                <a:gd name="T20" fmla="*/ 476 w 579"/>
                <a:gd name="T21" fmla="*/ 604 h 1431"/>
                <a:gd name="T22" fmla="*/ 451 w 579"/>
                <a:gd name="T23" fmla="*/ 478 h 1431"/>
                <a:gd name="T24" fmla="*/ 403 w 579"/>
                <a:gd name="T25" fmla="*/ 474 h 1431"/>
                <a:gd name="T26" fmla="*/ 448 w 579"/>
                <a:gd name="T27" fmla="*/ 608 h 1431"/>
                <a:gd name="T28" fmla="*/ 408 w 579"/>
                <a:gd name="T29" fmla="*/ 912 h 1431"/>
                <a:gd name="T30" fmla="*/ 403 w 579"/>
                <a:gd name="T31" fmla="*/ 1190 h 1431"/>
                <a:gd name="T32" fmla="*/ 383 w 579"/>
                <a:gd name="T33" fmla="*/ 1326 h 1431"/>
                <a:gd name="T34" fmla="*/ 387 w 579"/>
                <a:gd name="T35" fmla="*/ 1362 h 1431"/>
                <a:gd name="T36" fmla="*/ 403 w 579"/>
                <a:gd name="T37" fmla="*/ 1414 h 1431"/>
                <a:gd name="T38" fmla="*/ 331 w 579"/>
                <a:gd name="T39" fmla="*/ 1414 h 1431"/>
                <a:gd name="T40" fmla="*/ 315 w 579"/>
                <a:gd name="T41" fmla="*/ 1394 h 1431"/>
                <a:gd name="T42" fmla="*/ 279 w 579"/>
                <a:gd name="T43" fmla="*/ 982 h 1431"/>
                <a:gd name="T44" fmla="*/ 267 w 579"/>
                <a:gd name="T45" fmla="*/ 818 h 1431"/>
                <a:gd name="T46" fmla="*/ 235 w 579"/>
                <a:gd name="T47" fmla="*/ 938 h 1431"/>
                <a:gd name="T48" fmla="*/ 219 w 579"/>
                <a:gd name="T49" fmla="*/ 1030 h 1431"/>
                <a:gd name="T50" fmla="*/ 167 w 579"/>
                <a:gd name="T51" fmla="*/ 1258 h 1431"/>
                <a:gd name="T52" fmla="*/ 120 w 579"/>
                <a:gd name="T53" fmla="*/ 1316 h 1431"/>
                <a:gd name="T54" fmla="*/ 103 w 579"/>
                <a:gd name="T55" fmla="*/ 1350 h 1431"/>
                <a:gd name="T56" fmla="*/ 47 w 579"/>
                <a:gd name="T57" fmla="*/ 1414 h 1431"/>
                <a:gd name="T58" fmla="*/ 31 w 579"/>
                <a:gd name="T59" fmla="*/ 1330 h 1431"/>
                <a:gd name="T60" fmla="*/ 64 w 579"/>
                <a:gd name="T61" fmla="*/ 1144 h 1431"/>
                <a:gd name="T62" fmla="*/ 88 w 579"/>
                <a:gd name="T63" fmla="*/ 1036 h 1431"/>
                <a:gd name="T64" fmla="*/ 104 w 579"/>
                <a:gd name="T65" fmla="*/ 888 h 1431"/>
                <a:gd name="T66" fmla="*/ 124 w 579"/>
                <a:gd name="T67" fmla="*/ 444 h 1431"/>
                <a:gd name="T68" fmla="*/ 96 w 579"/>
                <a:gd name="T69" fmla="*/ 700 h 1431"/>
                <a:gd name="T70" fmla="*/ 104 w 579"/>
                <a:gd name="T71" fmla="*/ 748 h 1431"/>
                <a:gd name="T72" fmla="*/ 0 w 579"/>
                <a:gd name="T73" fmla="*/ 708 h 1431"/>
                <a:gd name="T74" fmla="*/ 75 w 579"/>
                <a:gd name="T75" fmla="*/ 314 h 1431"/>
                <a:gd name="T76" fmla="*/ 139 w 579"/>
                <a:gd name="T77" fmla="*/ 250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chemeClr val="accent4">
                <a:lumMod val="75000"/>
              </a:schemeClr>
            </a:solidFill>
            <a:ln w="9525">
              <a:noFill/>
              <a:round/>
              <a:headEnd/>
              <a:tailEnd/>
            </a:ln>
          </p:spPr>
          <p:txBody>
            <a:bodyPr/>
            <a:lstStyle/>
            <a:p>
              <a:pPr>
                <a:defRPr/>
              </a:pPr>
              <a:endParaRPr lang="en-US">
                <a:latin typeface="Arial" pitchFamily="34" charset="0"/>
                <a:ea typeface="Geneva" charset="-128"/>
              </a:endParaRPr>
            </a:p>
          </p:txBody>
        </p:sp>
        <p:sp>
          <p:nvSpPr>
            <p:cNvPr id="67619" name="Freeform 18"/>
            <p:cNvSpPr>
              <a:spLocks/>
            </p:cNvSpPr>
            <p:nvPr/>
          </p:nvSpPr>
          <p:spPr bwMode="auto">
            <a:xfrm flipH="1">
              <a:off x="1838843" y="4959755"/>
              <a:ext cx="141168" cy="380583"/>
            </a:xfrm>
            <a:custGeom>
              <a:avLst/>
              <a:gdLst>
                <a:gd name="T0" fmla="*/ 2147483647 w 511"/>
                <a:gd name="T1" fmla="*/ 2147483647 h 1431"/>
                <a:gd name="T2" fmla="*/ 2147483647 w 511"/>
                <a:gd name="T3" fmla="*/ 2147483647 h 1431"/>
                <a:gd name="T4" fmla="*/ 2147483647 w 511"/>
                <a:gd name="T5" fmla="*/ 2147483647 h 1431"/>
                <a:gd name="T6" fmla="*/ 2147483647 w 511"/>
                <a:gd name="T7" fmla="*/ 2147483647 h 1431"/>
                <a:gd name="T8" fmla="*/ 2147483647 w 511"/>
                <a:gd name="T9" fmla="*/ 2147483647 h 1431"/>
                <a:gd name="T10" fmla="*/ 2147483647 w 511"/>
                <a:gd name="T11" fmla="*/ 2147483647 h 1431"/>
                <a:gd name="T12" fmla="*/ 2147483647 w 511"/>
                <a:gd name="T13" fmla="*/ 2147483647 h 1431"/>
                <a:gd name="T14" fmla="*/ 2147483647 w 511"/>
                <a:gd name="T15" fmla="*/ 2147483647 h 1431"/>
                <a:gd name="T16" fmla="*/ 2147483647 w 511"/>
                <a:gd name="T17" fmla="*/ 2147483647 h 1431"/>
                <a:gd name="T18" fmla="*/ 2147483647 w 511"/>
                <a:gd name="T19" fmla="*/ 2147483647 h 1431"/>
                <a:gd name="T20" fmla="*/ 2147483647 w 511"/>
                <a:gd name="T21" fmla="*/ 2147483647 h 1431"/>
                <a:gd name="T22" fmla="*/ 2147483647 w 511"/>
                <a:gd name="T23" fmla="*/ 2147483647 h 1431"/>
                <a:gd name="T24" fmla="*/ 2147483647 w 511"/>
                <a:gd name="T25" fmla="*/ 2147483647 h 1431"/>
                <a:gd name="T26" fmla="*/ 2147483647 w 511"/>
                <a:gd name="T27" fmla="*/ 2147483647 h 1431"/>
                <a:gd name="T28" fmla="*/ 2147483647 w 511"/>
                <a:gd name="T29" fmla="*/ 2147483647 h 1431"/>
                <a:gd name="T30" fmla="*/ 2147483647 w 511"/>
                <a:gd name="T31" fmla="*/ 2147483647 h 1431"/>
                <a:gd name="T32" fmla="*/ 2147483647 w 511"/>
                <a:gd name="T33" fmla="*/ 2147483647 h 1431"/>
                <a:gd name="T34" fmla="*/ 2147483647 w 511"/>
                <a:gd name="T35" fmla="*/ 2147483647 h 1431"/>
                <a:gd name="T36" fmla="*/ 2147483647 w 511"/>
                <a:gd name="T37" fmla="*/ 2147483647 h 1431"/>
                <a:gd name="T38" fmla="*/ 2147483647 w 511"/>
                <a:gd name="T39" fmla="*/ 2147483647 h 1431"/>
                <a:gd name="T40" fmla="*/ 2147483647 w 511"/>
                <a:gd name="T41" fmla="*/ 2147483647 h 1431"/>
                <a:gd name="T42" fmla="*/ 2147483647 w 511"/>
                <a:gd name="T43" fmla="*/ 2147483647 h 1431"/>
                <a:gd name="T44" fmla="*/ 2147483647 w 511"/>
                <a:gd name="T45" fmla="*/ 2147483647 h 1431"/>
                <a:gd name="T46" fmla="*/ 2147483647 w 511"/>
                <a:gd name="T47" fmla="*/ 2147483647 h 1431"/>
                <a:gd name="T48" fmla="*/ 2147483647 w 511"/>
                <a:gd name="T49" fmla="*/ 2147483647 h 1431"/>
                <a:gd name="T50" fmla="*/ 2147483647 w 511"/>
                <a:gd name="T51" fmla="*/ 2147483647 h 1431"/>
                <a:gd name="T52" fmla="*/ 2147483647 w 511"/>
                <a:gd name="T53" fmla="*/ 2147483647 h 1431"/>
                <a:gd name="T54" fmla="*/ 2147483647 w 511"/>
                <a:gd name="T55" fmla="*/ 2147483647 h 1431"/>
                <a:gd name="T56" fmla="*/ 2147483647 w 511"/>
                <a:gd name="T57" fmla="*/ 2147483647 h 1431"/>
                <a:gd name="T58" fmla="*/ 2147483647 w 511"/>
                <a:gd name="T59" fmla="*/ 2147483647 h 1431"/>
                <a:gd name="T60" fmla="*/ 2147483647 w 511"/>
                <a:gd name="T61" fmla="*/ 2147483647 h 1431"/>
                <a:gd name="T62" fmla="*/ 2147483647 w 511"/>
                <a:gd name="T63" fmla="*/ 2147483647 h 1431"/>
                <a:gd name="T64" fmla="*/ 2147483647 w 511"/>
                <a:gd name="T65" fmla="*/ 2147483647 h 1431"/>
                <a:gd name="T66" fmla="*/ 2147483647 w 511"/>
                <a:gd name="T67" fmla="*/ 2147483647 h 1431"/>
                <a:gd name="T68" fmla="*/ 2147483647 w 511"/>
                <a:gd name="T69" fmla="*/ 2147483647 h 1431"/>
                <a:gd name="T70" fmla="*/ 2147483647 w 511"/>
                <a:gd name="T71" fmla="*/ 2147483647 h 1431"/>
                <a:gd name="T72" fmla="*/ 2147483647 w 511"/>
                <a:gd name="T73" fmla="*/ 2147483647 h 1431"/>
                <a:gd name="T74" fmla="*/ 2147483647 w 511"/>
                <a:gd name="T75" fmla="*/ 2147483647 h 1431"/>
                <a:gd name="T76" fmla="*/ 2147483647 w 511"/>
                <a:gd name="T77" fmla="*/ 2147483647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1"/>
                <a:gd name="T118" fmla="*/ 0 h 1431"/>
                <a:gd name="T119" fmla="*/ 511 w 511"/>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1" h="1431">
                  <a:moveTo>
                    <a:pt x="203" y="202"/>
                  </a:moveTo>
                  <a:cubicBezTo>
                    <a:pt x="202" y="179"/>
                    <a:pt x="202" y="157"/>
                    <a:pt x="199" y="134"/>
                  </a:cubicBezTo>
                  <a:cubicBezTo>
                    <a:pt x="198" y="126"/>
                    <a:pt x="191" y="110"/>
                    <a:pt x="191" y="110"/>
                  </a:cubicBezTo>
                  <a:cubicBezTo>
                    <a:pt x="195" y="43"/>
                    <a:pt x="189" y="31"/>
                    <a:pt x="251" y="10"/>
                  </a:cubicBezTo>
                  <a:cubicBezTo>
                    <a:pt x="276" y="12"/>
                    <a:pt x="309" y="0"/>
                    <a:pt x="327" y="18"/>
                  </a:cubicBezTo>
                  <a:cubicBezTo>
                    <a:pt x="333" y="24"/>
                    <a:pt x="335" y="34"/>
                    <a:pt x="339" y="42"/>
                  </a:cubicBezTo>
                  <a:cubicBezTo>
                    <a:pt x="342" y="50"/>
                    <a:pt x="347" y="66"/>
                    <a:pt x="347" y="66"/>
                  </a:cubicBezTo>
                  <a:cubicBezTo>
                    <a:pt x="346" y="87"/>
                    <a:pt x="350" y="110"/>
                    <a:pt x="343" y="130"/>
                  </a:cubicBezTo>
                  <a:cubicBezTo>
                    <a:pt x="340" y="139"/>
                    <a:pt x="320" y="168"/>
                    <a:pt x="320" y="168"/>
                  </a:cubicBezTo>
                  <a:cubicBezTo>
                    <a:pt x="308" y="203"/>
                    <a:pt x="297" y="232"/>
                    <a:pt x="339" y="246"/>
                  </a:cubicBezTo>
                  <a:cubicBezTo>
                    <a:pt x="346" y="266"/>
                    <a:pt x="339" y="257"/>
                    <a:pt x="367" y="266"/>
                  </a:cubicBezTo>
                  <a:cubicBezTo>
                    <a:pt x="371" y="267"/>
                    <a:pt x="379" y="270"/>
                    <a:pt x="379" y="270"/>
                  </a:cubicBezTo>
                  <a:cubicBezTo>
                    <a:pt x="400" y="302"/>
                    <a:pt x="372" y="263"/>
                    <a:pt x="399" y="290"/>
                  </a:cubicBezTo>
                  <a:cubicBezTo>
                    <a:pt x="418" y="309"/>
                    <a:pt x="398" y="294"/>
                    <a:pt x="411" y="314"/>
                  </a:cubicBezTo>
                  <a:cubicBezTo>
                    <a:pt x="420" y="328"/>
                    <a:pt x="434" y="349"/>
                    <a:pt x="447" y="358"/>
                  </a:cubicBezTo>
                  <a:cubicBezTo>
                    <a:pt x="466" y="416"/>
                    <a:pt x="488" y="472"/>
                    <a:pt x="507" y="530"/>
                  </a:cubicBezTo>
                  <a:cubicBezTo>
                    <a:pt x="504" y="570"/>
                    <a:pt x="511" y="614"/>
                    <a:pt x="475" y="638"/>
                  </a:cubicBezTo>
                  <a:cubicBezTo>
                    <a:pt x="470" y="654"/>
                    <a:pt x="458" y="673"/>
                    <a:pt x="443" y="678"/>
                  </a:cubicBezTo>
                  <a:cubicBezTo>
                    <a:pt x="438" y="686"/>
                    <a:pt x="432" y="694"/>
                    <a:pt x="427" y="702"/>
                  </a:cubicBezTo>
                  <a:cubicBezTo>
                    <a:pt x="422" y="710"/>
                    <a:pt x="403" y="718"/>
                    <a:pt x="403" y="718"/>
                  </a:cubicBezTo>
                  <a:cubicBezTo>
                    <a:pt x="369" y="710"/>
                    <a:pt x="375" y="666"/>
                    <a:pt x="407" y="658"/>
                  </a:cubicBezTo>
                  <a:cubicBezTo>
                    <a:pt x="430" y="635"/>
                    <a:pt x="437" y="608"/>
                    <a:pt x="443" y="578"/>
                  </a:cubicBezTo>
                  <a:cubicBezTo>
                    <a:pt x="442" y="553"/>
                    <a:pt x="441" y="527"/>
                    <a:pt x="439" y="502"/>
                  </a:cubicBezTo>
                  <a:cubicBezTo>
                    <a:pt x="438" y="487"/>
                    <a:pt x="432" y="490"/>
                    <a:pt x="423" y="478"/>
                  </a:cubicBezTo>
                  <a:cubicBezTo>
                    <a:pt x="396" y="443"/>
                    <a:pt x="407" y="451"/>
                    <a:pt x="375" y="430"/>
                  </a:cubicBezTo>
                  <a:cubicBezTo>
                    <a:pt x="368" y="450"/>
                    <a:pt x="369" y="444"/>
                    <a:pt x="375" y="474"/>
                  </a:cubicBezTo>
                  <a:cubicBezTo>
                    <a:pt x="377" y="482"/>
                    <a:pt x="380" y="490"/>
                    <a:pt x="383" y="498"/>
                  </a:cubicBezTo>
                  <a:cubicBezTo>
                    <a:pt x="384" y="502"/>
                    <a:pt x="387" y="510"/>
                    <a:pt x="387" y="510"/>
                  </a:cubicBezTo>
                  <a:cubicBezTo>
                    <a:pt x="392" y="564"/>
                    <a:pt x="396" y="595"/>
                    <a:pt x="399" y="654"/>
                  </a:cubicBezTo>
                  <a:cubicBezTo>
                    <a:pt x="395" y="742"/>
                    <a:pt x="384" y="821"/>
                    <a:pt x="363" y="906"/>
                  </a:cubicBezTo>
                  <a:cubicBezTo>
                    <a:pt x="364" y="975"/>
                    <a:pt x="364" y="1045"/>
                    <a:pt x="367" y="1114"/>
                  </a:cubicBezTo>
                  <a:cubicBezTo>
                    <a:pt x="368" y="1139"/>
                    <a:pt x="375" y="1190"/>
                    <a:pt x="375" y="1190"/>
                  </a:cubicBezTo>
                  <a:cubicBezTo>
                    <a:pt x="374" y="1234"/>
                    <a:pt x="377" y="1278"/>
                    <a:pt x="371" y="1322"/>
                  </a:cubicBezTo>
                  <a:cubicBezTo>
                    <a:pt x="370" y="1327"/>
                    <a:pt x="360" y="1324"/>
                    <a:pt x="355" y="1326"/>
                  </a:cubicBezTo>
                  <a:cubicBezTo>
                    <a:pt x="347" y="1328"/>
                    <a:pt x="331" y="1334"/>
                    <a:pt x="331" y="1334"/>
                  </a:cubicBezTo>
                  <a:cubicBezTo>
                    <a:pt x="335" y="1347"/>
                    <a:pt x="359" y="1362"/>
                    <a:pt x="359" y="1362"/>
                  </a:cubicBezTo>
                  <a:cubicBezTo>
                    <a:pt x="377" y="1390"/>
                    <a:pt x="372" y="1377"/>
                    <a:pt x="379" y="1398"/>
                  </a:cubicBezTo>
                  <a:cubicBezTo>
                    <a:pt x="378" y="1403"/>
                    <a:pt x="379" y="1410"/>
                    <a:pt x="375" y="1414"/>
                  </a:cubicBezTo>
                  <a:cubicBezTo>
                    <a:pt x="369" y="1419"/>
                    <a:pt x="351" y="1422"/>
                    <a:pt x="351" y="1422"/>
                  </a:cubicBezTo>
                  <a:cubicBezTo>
                    <a:pt x="335" y="1420"/>
                    <a:pt x="314" y="1425"/>
                    <a:pt x="303" y="1414"/>
                  </a:cubicBezTo>
                  <a:cubicBezTo>
                    <a:pt x="300" y="1411"/>
                    <a:pt x="302" y="1405"/>
                    <a:pt x="299" y="1402"/>
                  </a:cubicBezTo>
                  <a:cubicBezTo>
                    <a:pt x="296" y="1398"/>
                    <a:pt x="291" y="1397"/>
                    <a:pt x="287" y="1394"/>
                  </a:cubicBezTo>
                  <a:cubicBezTo>
                    <a:pt x="282" y="1348"/>
                    <a:pt x="290" y="1355"/>
                    <a:pt x="255" y="1346"/>
                  </a:cubicBezTo>
                  <a:cubicBezTo>
                    <a:pt x="263" y="1225"/>
                    <a:pt x="263" y="1103"/>
                    <a:pt x="251" y="982"/>
                  </a:cubicBezTo>
                  <a:cubicBezTo>
                    <a:pt x="248" y="914"/>
                    <a:pt x="253" y="845"/>
                    <a:pt x="243" y="778"/>
                  </a:cubicBezTo>
                  <a:cubicBezTo>
                    <a:pt x="241" y="765"/>
                    <a:pt x="241" y="805"/>
                    <a:pt x="239" y="818"/>
                  </a:cubicBezTo>
                  <a:cubicBezTo>
                    <a:pt x="237" y="826"/>
                    <a:pt x="234" y="834"/>
                    <a:pt x="231" y="842"/>
                  </a:cubicBezTo>
                  <a:cubicBezTo>
                    <a:pt x="220" y="874"/>
                    <a:pt x="215" y="905"/>
                    <a:pt x="207" y="938"/>
                  </a:cubicBezTo>
                  <a:cubicBezTo>
                    <a:pt x="204" y="972"/>
                    <a:pt x="207" y="981"/>
                    <a:pt x="199" y="1006"/>
                  </a:cubicBezTo>
                  <a:cubicBezTo>
                    <a:pt x="197" y="1014"/>
                    <a:pt x="191" y="1030"/>
                    <a:pt x="191" y="1030"/>
                  </a:cubicBezTo>
                  <a:cubicBezTo>
                    <a:pt x="183" y="1083"/>
                    <a:pt x="161" y="1130"/>
                    <a:pt x="151" y="1182"/>
                  </a:cubicBezTo>
                  <a:cubicBezTo>
                    <a:pt x="146" y="1207"/>
                    <a:pt x="146" y="1233"/>
                    <a:pt x="139" y="1258"/>
                  </a:cubicBezTo>
                  <a:cubicBezTo>
                    <a:pt x="133" y="1279"/>
                    <a:pt x="126" y="1301"/>
                    <a:pt x="119" y="1322"/>
                  </a:cubicBezTo>
                  <a:cubicBezTo>
                    <a:pt x="118" y="1326"/>
                    <a:pt x="119" y="1334"/>
                    <a:pt x="115" y="1334"/>
                  </a:cubicBezTo>
                  <a:cubicBezTo>
                    <a:pt x="103" y="1335"/>
                    <a:pt x="91" y="1337"/>
                    <a:pt x="79" y="1338"/>
                  </a:cubicBezTo>
                  <a:cubicBezTo>
                    <a:pt x="78" y="1342"/>
                    <a:pt x="75" y="1346"/>
                    <a:pt x="75" y="1350"/>
                  </a:cubicBezTo>
                  <a:cubicBezTo>
                    <a:pt x="76" y="1358"/>
                    <a:pt x="83" y="1374"/>
                    <a:pt x="83" y="1374"/>
                  </a:cubicBezTo>
                  <a:cubicBezTo>
                    <a:pt x="77" y="1431"/>
                    <a:pt x="78" y="1419"/>
                    <a:pt x="19" y="1414"/>
                  </a:cubicBezTo>
                  <a:cubicBezTo>
                    <a:pt x="18" y="1387"/>
                    <a:pt x="20" y="1360"/>
                    <a:pt x="15" y="1334"/>
                  </a:cubicBezTo>
                  <a:cubicBezTo>
                    <a:pt x="14" y="1330"/>
                    <a:pt x="4" y="1334"/>
                    <a:pt x="3" y="1330"/>
                  </a:cubicBezTo>
                  <a:cubicBezTo>
                    <a:pt x="0" y="1315"/>
                    <a:pt x="10" y="1288"/>
                    <a:pt x="15" y="1274"/>
                  </a:cubicBezTo>
                  <a:cubicBezTo>
                    <a:pt x="30" y="1230"/>
                    <a:pt x="43" y="1186"/>
                    <a:pt x="55" y="1142"/>
                  </a:cubicBezTo>
                  <a:cubicBezTo>
                    <a:pt x="64" y="1110"/>
                    <a:pt x="72" y="1078"/>
                    <a:pt x="83" y="1046"/>
                  </a:cubicBezTo>
                  <a:cubicBezTo>
                    <a:pt x="87" y="1034"/>
                    <a:pt x="91" y="1022"/>
                    <a:pt x="95" y="1010"/>
                  </a:cubicBezTo>
                  <a:cubicBezTo>
                    <a:pt x="96" y="1006"/>
                    <a:pt x="99" y="998"/>
                    <a:pt x="99" y="998"/>
                  </a:cubicBezTo>
                  <a:cubicBezTo>
                    <a:pt x="98" y="958"/>
                    <a:pt x="96" y="918"/>
                    <a:pt x="95" y="878"/>
                  </a:cubicBezTo>
                  <a:cubicBezTo>
                    <a:pt x="93" y="805"/>
                    <a:pt x="99" y="517"/>
                    <a:pt x="96" y="444"/>
                  </a:cubicBezTo>
                  <a:cubicBezTo>
                    <a:pt x="96" y="440"/>
                    <a:pt x="89" y="666"/>
                    <a:pt x="87" y="670"/>
                  </a:cubicBezTo>
                  <a:cubicBezTo>
                    <a:pt x="85" y="674"/>
                    <a:pt x="82" y="678"/>
                    <a:pt x="79" y="682"/>
                  </a:cubicBezTo>
                  <a:cubicBezTo>
                    <a:pt x="80" y="697"/>
                    <a:pt x="80" y="711"/>
                    <a:pt x="83" y="726"/>
                  </a:cubicBezTo>
                  <a:cubicBezTo>
                    <a:pt x="85" y="738"/>
                    <a:pt x="95" y="762"/>
                    <a:pt x="95" y="762"/>
                  </a:cubicBezTo>
                  <a:cubicBezTo>
                    <a:pt x="91" y="836"/>
                    <a:pt x="109" y="842"/>
                    <a:pt x="51" y="834"/>
                  </a:cubicBezTo>
                  <a:cubicBezTo>
                    <a:pt x="37" y="813"/>
                    <a:pt x="39" y="820"/>
                    <a:pt x="39" y="782"/>
                  </a:cubicBezTo>
                  <a:cubicBezTo>
                    <a:pt x="39" y="523"/>
                    <a:pt x="8" y="557"/>
                    <a:pt x="16" y="396"/>
                  </a:cubicBezTo>
                  <a:cubicBezTo>
                    <a:pt x="12" y="364"/>
                    <a:pt x="32" y="337"/>
                    <a:pt x="47" y="314"/>
                  </a:cubicBezTo>
                  <a:cubicBezTo>
                    <a:pt x="63" y="318"/>
                    <a:pt x="55" y="287"/>
                    <a:pt x="71" y="282"/>
                  </a:cubicBezTo>
                  <a:cubicBezTo>
                    <a:pt x="74" y="266"/>
                    <a:pt x="94" y="261"/>
                    <a:pt x="111" y="250"/>
                  </a:cubicBezTo>
                  <a:cubicBezTo>
                    <a:pt x="137" y="234"/>
                    <a:pt x="186" y="227"/>
                    <a:pt x="203" y="202"/>
                  </a:cubicBezTo>
                  <a:close/>
                </a:path>
              </a:pathLst>
            </a:custGeom>
            <a:solidFill>
              <a:srgbClr val="93C345"/>
            </a:solidFill>
            <a:ln w="9525">
              <a:noFill/>
              <a:round/>
              <a:headEnd/>
              <a:tailEnd/>
            </a:ln>
          </p:spPr>
          <p:txBody>
            <a:bodyPr/>
            <a:lstStyle/>
            <a:p>
              <a:endParaRPr lang="en-US"/>
            </a:p>
          </p:txBody>
        </p:sp>
        <p:sp>
          <p:nvSpPr>
            <p:cNvPr id="67620" name="Freeform 20"/>
            <p:cNvSpPr>
              <a:spLocks/>
            </p:cNvSpPr>
            <p:nvPr/>
          </p:nvSpPr>
          <p:spPr bwMode="auto">
            <a:xfrm flipH="1">
              <a:off x="2090977" y="4993595"/>
              <a:ext cx="126262" cy="336516"/>
            </a:xfrm>
            <a:custGeom>
              <a:avLst/>
              <a:gdLst>
                <a:gd name="T0" fmla="*/ 2147483647 w 484"/>
                <a:gd name="T1" fmla="*/ 2147483647 h 1419"/>
                <a:gd name="T2" fmla="*/ 2147483647 w 484"/>
                <a:gd name="T3" fmla="*/ 2147483647 h 1419"/>
                <a:gd name="T4" fmla="*/ 2147483647 w 484"/>
                <a:gd name="T5" fmla="*/ 2147483647 h 1419"/>
                <a:gd name="T6" fmla="*/ 2147483647 w 484"/>
                <a:gd name="T7" fmla="*/ 2147483647 h 1419"/>
                <a:gd name="T8" fmla="*/ 2147483647 w 484"/>
                <a:gd name="T9" fmla="*/ 2147483647 h 1419"/>
                <a:gd name="T10" fmla="*/ 2147483647 w 484"/>
                <a:gd name="T11" fmla="*/ 2147483647 h 1419"/>
                <a:gd name="T12" fmla="*/ 2147483647 w 484"/>
                <a:gd name="T13" fmla="*/ 0 h 1419"/>
                <a:gd name="T14" fmla="*/ 2147483647 w 484"/>
                <a:gd name="T15" fmla="*/ 2147483647 h 1419"/>
                <a:gd name="T16" fmla="*/ 2147483647 w 484"/>
                <a:gd name="T17" fmla="*/ 2147483647 h 1419"/>
                <a:gd name="T18" fmla="*/ 2147483647 w 484"/>
                <a:gd name="T19" fmla="*/ 2147483647 h 1419"/>
                <a:gd name="T20" fmla="*/ 2147483647 w 484"/>
                <a:gd name="T21" fmla="*/ 2147483647 h 1419"/>
                <a:gd name="T22" fmla="*/ 2147483647 w 484"/>
                <a:gd name="T23" fmla="*/ 2147483647 h 1419"/>
                <a:gd name="T24" fmla="*/ 2147483647 w 484"/>
                <a:gd name="T25" fmla="*/ 2147483647 h 1419"/>
                <a:gd name="T26" fmla="*/ 2147483647 w 484"/>
                <a:gd name="T27" fmla="*/ 2147483647 h 1419"/>
                <a:gd name="T28" fmla="*/ 2147483647 w 484"/>
                <a:gd name="T29" fmla="*/ 2147483647 h 1419"/>
                <a:gd name="T30" fmla="*/ 2147483647 w 484"/>
                <a:gd name="T31" fmla="*/ 2147483647 h 1419"/>
                <a:gd name="T32" fmla="*/ 2147483647 w 484"/>
                <a:gd name="T33" fmla="*/ 2147483647 h 1419"/>
                <a:gd name="T34" fmla="*/ 2147483647 w 484"/>
                <a:gd name="T35" fmla="*/ 2147483647 h 1419"/>
                <a:gd name="T36" fmla="*/ 2147483647 w 484"/>
                <a:gd name="T37" fmla="*/ 2147483647 h 1419"/>
                <a:gd name="T38" fmla="*/ 2147483647 w 484"/>
                <a:gd name="T39" fmla="*/ 2147483647 h 1419"/>
                <a:gd name="T40" fmla="*/ 2147483647 w 484"/>
                <a:gd name="T41" fmla="*/ 2147483647 h 1419"/>
                <a:gd name="T42" fmla="*/ 2147483647 w 484"/>
                <a:gd name="T43" fmla="*/ 2147483647 h 1419"/>
                <a:gd name="T44" fmla="*/ 2147483647 w 484"/>
                <a:gd name="T45" fmla="*/ 2147483647 h 1419"/>
                <a:gd name="T46" fmla="*/ 2147483647 w 484"/>
                <a:gd name="T47" fmla="*/ 2147483647 h 1419"/>
                <a:gd name="T48" fmla="*/ 2147483647 w 484"/>
                <a:gd name="T49" fmla="*/ 2147483647 h 1419"/>
                <a:gd name="T50" fmla="*/ 2147483647 w 484"/>
                <a:gd name="T51" fmla="*/ 2147483647 h 1419"/>
                <a:gd name="T52" fmla="*/ 2147483647 w 484"/>
                <a:gd name="T53" fmla="*/ 2147483647 h 1419"/>
                <a:gd name="T54" fmla="*/ 2147483647 w 484"/>
                <a:gd name="T55" fmla="*/ 2147483647 h 1419"/>
                <a:gd name="T56" fmla="*/ 2147483647 w 484"/>
                <a:gd name="T57" fmla="*/ 2147483647 h 1419"/>
                <a:gd name="T58" fmla="*/ 2147483647 w 484"/>
                <a:gd name="T59" fmla="*/ 2147483647 h 1419"/>
                <a:gd name="T60" fmla="*/ 2147483647 w 484"/>
                <a:gd name="T61" fmla="*/ 2147483647 h 1419"/>
                <a:gd name="T62" fmla="*/ 2147483647 w 484"/>
                <a:gd name="T63" fmla="*/ 2147483647 h 1419"/>
                <a:gd name="T64" fmla="*/ 2147483647 w 484"/>
                <a:gd name="T65" fmla="*/ 2147483647 h 1419"/>
                <a:gd name="T66" fmla="*/ 2147483647 w 484"/>
                <a:gd name="T67" fmla="*/ 2147483647 h 1419"/>
                <a:gd name="T68" fmla="*/ 2147483647 w 484"/>
                <a:gd name="T69" fmla="*/ 2147483647 h 1419"/>
                <a:gd name="T70" fmla="*/ 2147483647 w 484"/>
                <a:gd name="T71" fmla="*/ 2147483647 h 1419"/>
                <a:gd name="T72" fmla="*/ 2147483647 w 484"/>
                <a:gd name="T73" fmla="*/ 2147483647 h 1419"/>
                <a:gd name="T74" fmla="*/ 2147483647 w 484"/>
                <a:gd name="T75" fmla="*/ 2147483647 h 1419"/>
                <a:gd name="T76" fmla="*/ 2147483647 w 484"/>
                <a:gd name="T77" fmla="*/ 2147483647 h 1419"/>
                <a:gd name="T78" fmla="*/ 2147483647 w 484"/>
                <a:gd name="T79" fmla="*/ 2147483647 h 1419"/>
                <a:gd name="T80" fmla="*/ 2147483647 w 484"/>
                <a:gd name="T81" fmla="*/ 2147483647 h 1419"/>
                <a:gd name="T82" fmla="*/ 2147483647 w 484"/>
                <a:gd name="T83" fmla="*/ 2147483647 h 1419"/>
                <a:gd name="T84" fmla="*/ 0 w 484"/>
                <a:gd name="T85" fmla="*/ 2147483647 h 1419"/>
                <a:gd name="T86" fmla="*/ 2147483647 w 484"/>
                <a:gd name="T87" fmla="*/ 2147483647 h 1419"/>
                <a:gd name="T88" fmla="*/ 2147483647 w 484"/>
                <a:gd name="T89" fmla="*/ 2147483647 h 1419"/>
                <a:gd name="T90" fmla="*/ 2147483647 w 484"/>
                <a:gd name="T91" fmla="*/ 2147483647 h 1419"/>
                <a:gd name="T92" fmla="*/ 2147483647 w 484"/>
                <a:gd name="T93" fmla="*/ 2147483647 h 1419"/>
                <a:gd name="T94" fmla="*/ 2147483647 w 484"/>
                <a:gd name="T95" fmla="*/ 2147483647 h 1419"/>
                <a:gd name="T96" fmla="*/ 2147483647 w 484"/>
                <a:gd name="T97" fmla="*/ 2147483647 h 1419"/>
                <a:gd name="T98" fmla="*/ 2147483647 w 484"/>
                <a:gd name="T99" fmla="*/ 2147483647 h 1419"/>
                <a:gd name="T100" fmla="*/ 2147483647 w 484"/>
                <a:gd name="T101" fmla="*/ 2147483647 h 1419"/>
                <a:gd name="T102" fmla="*/ 2147483647 w 484"/>
                <a:gd name="T103" fmla="*/ 2147483647 h 1419"/>
                <a:gd name="T104" fmla="*/ 2147483647 w 484"/>
                <a:gd name="T105" fmla="*/ 2147483647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rgbClr val="5D71C7"/>
            </a:solidFill>
            <a:ln w="9525">
              <a:noFill/>
              <a:round/>
              <a:headEnd/>
              <a:tailEnd/>
            </a:ln>
          </p:spPr>
          <p:txBody>
            <a:bodyPr/>
            <a:lstStyle/>
            <a:p>
              <a:endParaRPr lang="en-US"/>
            </a:p>
          </p:txBody>
        </p:sp>
        <p:sp>
          <p:nvSpPr>
            <p:cNvPr id="67621" name="Freeform 22"/>
            <p:cNvSpPr>
              <a:spLocks/>
            </p:cNvSpPr>
            <p:nvPr/>
          </p:nvSpPr>
          <p:spPr bwMode="auto">
            <a:xfrm>
              <a:off x="1607363" y="4959755"/>
              <a:ext cx="126262" cy="432664"/>
            </a:xfrm>
            <a:custGeom>
              <a:avLst/>
              <a:gdLst>
                <a:gd name="T0" fmla="*/ 2147483647 w 404"/>
                <a:gd name="T1" fmla="*/ 2147483647 h 1206"/>
                <a:gd name="T2" fmla="*/ 2147483647 w 404"/>
                <a:gd name="T3" fmla="*/ 2147483647 h 1206"/>
                <a:gd name="T4" fmla="*/ 2147483647 w 404"/>
                <a:gd name="T5" fmla="*/ 2147483647 h 1206"/>
                <a:gd name="T6" fmla="*/ 2147483647 w 404"/>
                <a:gd name="T7" fmla="*/ 2147483647 h 1206"/>
                <a:gd name="T8" fmla="*/ 2147483647 w 404"/>
                <a:gd name="T9" fmla="*/ 2147483647 h 1206"/>
                <a:gd name="T10" fmla="*/ 2147483647 w 404"/>
                <a:gd name="T11" fmla="*/ 2147483647 h 1206"/>
                <a:gd name="T12" fmla="*/ 2147483647 w 404"/>
                <a:gd name="T13" fmla="*/ 2147483647 h 1206"/>
                <a:gd name="T14" fmla="*/ 2147483647 w 404"/>
                <a:gd name="T15" fmla="*/ 2147483647 h 1206"/>
                <a:gd name="T16" fmla="*/ 2147483647 w 404"/>
                <a:gd name="T17" fmla="*/ 2147483647 h 1206"/>
                <a:gd name="T18" fmla="*/ 2147483647 w 404"/>
                <a:gd name="T19" fmla="*/ 2147483647 h 1206"/>
                <a:gd name="T20" fmla="*/ 2147483647 w 404"/>
                <a:gd name="T21" fmla="*/ 2147483647 h 1206"/>
                <a:gd name="T22" fmla="*/ 2147483647 w 404"/>
                <a:gd name="T23" fmla="*/ 2147483647 h 1206"/>
                <a:gd name="T24" fmla="*/ 2147483647 w 404"/>
                <a:gd name="T25" fmla="*/ 2147483647 h 1206"/>
                <a:gd name="T26" fmla="*/ 2147483647 w 404"/>
                <a:gd name="T27" fmla="*/ 2147483647 h 1206"/>
                <a:gd name="T28" fmla="*/ 2147483647 w 404"/>
                <a:gd name="T29" fmla="*/ 2147483647 h 1206"/>
                <a:gd name="T30" fmla="*/ 2147483647 w 404"/>
                <a:gd name="T31" fmla="*/ 2147483647 h 1206"/>
                <a:gd name="T32" fmla="*/ 2147483647 w 404"/>
                <a:gd name="T33" fmla="*/ 2147483647 h 1206"/>
                <a:gd name="T34" fmla="*/ 2147483647 w 404"/>
                <a:gd name="T35" fmla="*/ 2147483647 h 1206"/>
                <a:gd name="T36" fmla="*/ 2147483647 w 404"/>
                <a:gd name="T37" fmla="*/ 2147483647 h 1206"/>
                <a:gd name="T38" fmla="*/ 2147483647 w 404"/>
                <a:gd name="T39" fmla="*/ 2147483647 h 1206"/>
                <a:gd name="T40" fmla="*/ 2147483647 w 404"/>
                <a:gd name="T41" fmla="*/ 2147483647 h 1206"/>
                <a:gd name="T42" fmla="*/ 2147483647 w 404"/>
                <a:gd name="T43" fmla="*/ 2147483647 h 1206"/>
                <a:gd name="T44" fmla="*/ 2147483647 w 404"/>
                <a:gd name="T45" fmla="*/ 2147483647 h 1206"/>
                <a:gd name="T46" fmla="*/ 2147483647 w 404"/>
                <a:gd name="T47" fmla="*/ 2147483647 h 1206"/>
                <a:gd name="T48" fmla="*/ 2147483647 w 404"/>
                <a:gd name="T49" fmla="*/ 2147483647 h 1206"/>
                <a:gd name="T50" fmla="*/ 2147483647 w 404"/>
                <a:gd name="T51" fmla="*/ 2147483647 h 1206"/>
                <a:gd name="T52" fmla="*/ 2147483647 w 404"/>
                <a:gd name="T53" fmla="*/ 2147483647 h 1206"/>
                <a:gd name="T54" fmla="*/ 2147483647 w 404"/>
                <a:gd name="T55" fmla="*/ 2147483647 h 1206"/>
                <a:gd name="T56" fmla="*/ 2147483647 w 404"/>
                <a:gd name="T57" fmla="*/ 2147483647 h 1206"/>
                <a:gd name="T58" fmla="*/ 2147483647 w 404"/>
                <a:gd name="T59" fmla="*/ 2147483647 h 1206"/>
                <a:gd name="T60" fmla="*/ 2147483647 w 404"/>
                <a:gd name="T61" fmla="*/ 2147483647 h 1206"/>
                <a:gd name="T62" fmla="*/ 2147483647 w 404"/>
                <a:gd name="T63" fmla="*/ 2147483647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solidFill>
              <a:srgbClr val="3DA591"/>
            </a:solidFill>
            <a:ln w="9525">
              <a:noFill/>
              <a:round/>
              <a:headEnd/>
              <a:tailEnd/>
            </a:ln>
          </p:spPr>
          <p:txBody>
            <a:bodyPr/>
            <a:lstStyle/>
            <a:p>
              <a:endParaRPr lang="en-US"/>
            </a:p>
          </p:txBody>
        </p:sp>
        <p:sp>
          <p:nvSpPr>
            <p:cNvPr id="67622" name="Freeform 6"/>
            <p:cNvSpPr>
              <a:spLocks/>
            </p:cNvSpPr>
            <p:nvPr/>
          </p:nvSpPr>
          <p:spPr bwMode="auto">
            <a:xfrm flipH="1">
              <a:off x="1796756" y="5087951"/>
              <a:ext cx="126262" cy="432664"/>
            </a:xfrm>
            <a:custGeom>
              <a:avLst/>
              <a:gdLst>
                <a:gd name="T0" fmla="*/ 2147483647 w 601"/>
                <a:gd name="T1" fmla="*/ 2147483647 h 1812"/>
                <a:gd name="T2" fmla="*/ 2147483647 w 601"/>
                <a:gd name="T3" fmla="*/ 2147483647 h 1812"/>
                <a:gd name="T4" fmla="*/ 2147483647 w 601"/>
                <a:gd name="T5" fmla="*/ 2147483647 h 1812"/>
                <a:gd name="T6" fmla="*/ 2147483647 w 601"/>
                <a:gd name="T7" fmla="*/ 2147483647 h 1812"/>
                <a:gd name="T8" fmla="*/ 2147483647 w 601"/>
                <a:gd name="T9" fmla="*/ 2147483647 h 1812"/>
                <a:gd name="T10" fmla="*/ 2147483647 w 601"/>
                <a:gd name="T11" fmla="*/ 2147483647 h 1812"/>
                <a:gd name="T12" fmla="*/ 2147483647 w 601"/>
                <a:gd name="T13" fmla="*/ 2147483647 h 1812"/>
                <a:gd name="T14" fmla="*/ 2147483647 w 601"/>
                <a:gd name="T15" fmla="*/ 2147483647 h 1812"/>
                <a:gd name="T16" fmla="*/ 2147483647 w 601"/>
                <a:gd name="T17" fmla="*/ 2147483647 h 1812"/>
                <a:gd name="T18" fmla="*/ 2147483647 w 601"/>
                <a:gd name="T19" fmla="*/ 2147483647 h 1812"/>
                <a:gd name="T20" fmla="*/ 2147483647 w 601"/>
                <a:gd name="T21" fmla="*/ 2147483647 h 1812"/>
                <a:gd name="T22" fmla="*/ 2147483647 w 601"/>
                <a:gd name="T23" fmla="*/ 2147483647 h 1812"/>
                <a:gd name="T24" fmla="*/ 2147483647 w 601"/>
                <a:gd name="T25" fmla="*/ 2147483647 h 1812"/>
                <a:gd name="T26" fmla="*/ 2147483647 w 601"/>
                <a:gd name="T27" fmla="*/ 2147483647 h 1812"/>
                <a:gd name="T28" fmla="*/ 2147483647 w 601"/>
                <a:gd name="T29" fmla="*/ 2147483647 h 1812"/>
                <a:gd name="T30" fmla="*/ 2147483647 w 601"/>
                <a:gd name="T31" fmla="*/ 2147483647 h 1812"/>
                <a:gd name="T32" fmla="*/ 2147483647 w 601"/>
                <a:gd name="T33" fmla="*/ 2147483647 h 1812"/>
                <a:gd name="T34" fmla="*/ 2147483647 w 601"/>
                <a:gd name="T35" fmla="*/ 2147483647 h 1812"/>
                <a:gd name="T36" fmla="*/ 2147483647 w 601"/>
                <a:gd name="T37" fmla="*/ 2147483647 h 1812"/>
                <a:gd name="T38" fmla="*/ 2147483647 w 601"/>
                <a:gd name="T39" fmla="*/ 2147483647 h 1812"/>
                <a:gd name="T40" fmla="*/ 2147483647 w 601"/>
                <a:gd name="T41" fmla="*/ 2147483647 h 1812"/>
                <a:gd name="T42" fmla="*/ 2147483647 w 601"/>
                <a:gd name="T43" fmla="*/ 2147483647 h 1812"/>
                <a:gd name="T44" fmla="*/ 2147483647 w 601"/>
                <a:gd name="T45" fmla="*/ 2147483647 h 1812"/>
                <a:gd name="T46" fmla="*/ 2147483647 w 601"/>
                <a:gd name="T47" fmla="*/ 2147483647 h 1812"/>
                <a:gd name="T48" fmla="*/ 2147483647 w 601"/>
                <a:gd name="T49" fmla="*/ 2147483647 h 1812"/>
                <a:gd name="T50" fmla="*/ 2147483647 w 601"/>
                <a:gd name="T51" fmla="*/ 2147483647 h 1812"/>
                <a:gd name="T52" fmla="*/ 2147483647 w 601"/>
                <a:gd name="T53" fmla="*/ 2147483647 h 1812"/>
                <a:gd name="T54" fmla="*/ 2147483647 w 601"/>
                <a:gd name="T55" fmla="*/ 2147483647 h 1812"/>
                <a:gd name="T56" fmla="*/ 2147483647 w 601"/>
                <a:gd name="T57" fmla="*/ 2147483647 h 1812"/>
                <a:gd name="T58" fmla="*/ 2147483647 w 601"/>
                <a:gd name="T59" fmla="*/ 2147483647 h 1812"/>
                <a:gd name="T60" fmla="*/ 2147483647 w 601"/>
                <a:gd name="T61" fmla="*/ 2147483647 h 1812"/>
                <a:gd name="T62" fmla="*/ 2147483647 w 601"/>
                <a:gd name="T63" fmla="*/ 2147483647 h 1812"/>
                <a:gd name="T64" fmla="*/ 2147483647 w 601"/>
                <a:gd name="T65" fmla="*/ 2147483647 h 1812"/>
                <a:gd name="T66" fmla="*/ 2147483647 w 601"/>
                <a:gd name="T67" fmla="*/ 2147483647 h 1812"/>
                <a:gd name="T68" fmla="*/ 2147483647 w 601"/>
                <a:gd name="T69" fmla="*/ 2147483647 h 1812"/>
                <a:gd name="T70" fmla="*/ 2147483647 w 601"/>
                <a:gd name="T71" fmla="*/ 2147483647 h 1812"/>
                <a:gd name="T72" fmla="*/ 2147483647 w 601"/>
                <a:gd name="T73" fmla="*/ 2147483647 h 1812"/>
                <a:gd name="T74" fmla="*/ 2147483647 w 601"/>
                <a:gd name="T75" fmla="*/ 2147483647 h 18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1"/>
                <a:gd name="T115" fmla="*/ 0 h 1812"/>
                <a:gd name="T116" fmla="*/ 601 w 601"/>
                <a:gd name="T117" fmla="*/ 1812 h 18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1" h="1812">
                  <a:moveTo>
                    <a:pt x="170" y="278"/>
                  </a:moveTo>
                  <a:cubicBezTo>
                    <a:pt x="180" y="249"/>
                    <a:pt x="185" y="259"/>
                    <a:pt x="166" y="246"/>
                  </a:cubicBezTo>
                  <a:cubicBezTo>
                    <a:pt x="157" y="219"/>
                    <a:pt x="171" y="249"/>
                    <a:pt x="142" y="230"/>
                  </a:cubicBezTo>
                  <a:cubicBezTo>
                    <a:pt x="138" y="228"/>
                    <a:pt x="140" y="222"/>
                    <a:pt x="138" y="218"/>
                  </a:cubicBezTo>
                  <a:cubicBezTo>
                    <a:pt x="125" y="193"/>
                    <a:pt x="117" y="166"/>
                    <a:pt x="110" y="138"/>
                  </a:cubicBezTo>
                  <a:cubicBezTo>
                    <a:pt x="112" y="105"/>
                    <a:pt x="94" y="62"/>
                    <a:pt x="118" y="38"/>
                  </a:cubicBezTo>
                  <a:cubicBezTo>
                    <a:pt x="130" y="26"/>
                    <a:pt x="162" y="16"/>
                    <a:pt x="178" y="10"/>
                  </a:cubicBezTo>
                  <a:cubicBezTo>
                    <a:pt x="188" y="6"/>
                    <a:pt x="210" y="2"/>
                    <a:pt x="210" y="2"/>
                  </a:cubicBezTo>
                  <a:cubicBezTo>
                    <a:pt x="225" y="3"/>
                    <a:pt x="241" y="0"/>
                    <a:pt x="254" y="6"/>
                  </a:cubicBezTo>
                  <a:cubicBezTo>
                    <a:pt x="272" y="14"/>
                    <a:pt x="277" y="51"/>
                    <a:pt x="294" y="62"/>
                  </a:cubicBezTo>
                  <a:cubicBezTo>
                    <a:pt x="297" y="70"/>
                    <a:pt x="299" y="78"/>
                    <a:pt x="302" y="86"/>
                  </a:cubicBezTo>
                  <a:cubicBezTo>
                    <a:pt x="303" y="90"/>
                    <a:pt x="306" y="98"/>
                    <a:pt x="306" y="98"/>
                  </a:cubicBezTo>
                  <a:cubicBezTo>
                    <a:pt x="305" y="126"/>
                    <a:pt x="293" y="208"/>
                    <a:pt x="302" y="242"/>
                  </a:cubicBezTo>
                  <a:cubicBezTo>
                    <a:pt x="307" y="261"/>
                    <a:pt x="358" y="262"/>
                    <a:pt x="358" y="262"/>
                  </a:cubicBezTo>
                  <a:cubicBezTo>
                    <a:pt x="383" y="287"/>
                    <a:pt x="420" y="311"/>
                    <a:pt x="454" y="322"/>
                  </a:cubicBezTo>
                  <a:cubicBezTo>
                    <a:pt x="468" y="336"/>
                    <a:pt x="482" y="351"/>
                    <a:pt x="498" y="362"/>
                  </a:cubicBezTo>
                  <a:cubicBezTo>
                    <a:pt x="502" y="373"/>
                    <a:pt x="521" y="397"/>
                    <a:pt x="530" y="406"/>
                  </a:cubicBezTo>
                  <a:cubicBezTo>
                    <a:pt x="536" y="423"/>
                    <a:pt x="540" y="441"/>
                    <a:pt x="546" y="458"/>
                  </a:cubicBezTo>
                  <a:cubicBezTo>
                    <a:pt x="547" y="462"/>
                    <a:pt x="550" y="470"/>
                    <a:pt x="550" y="470"/>
                  </a:cubicBezTo>
                  <a:cubicBezTo>
                    <a:pt x="544" y="492"/>
                    <a:pt x="574" y="529"/>
                    <a:pt x="554" y="536"/>
                  </a:cubicBezTo>
                  <a:cubicBezTo>
                    <a:pt x="566" y="604"/>
                    <a:pt x="522" y="608"/>
                    <a:pt x="558" y="644"/>
                  </a:cubicBezTo>
                  <a:cubicBezTo>
                    <a:pt x="578" y="704"/>
                    <a:pt x="533" y="902"/>
                    <a:pt x="530" y="950"/>
                  </a:cubicBezTo>
                  <a:cubicBezTo>
                    <a:pt x="528" y="976"/>
                    <a:pt x="510" y="1009"/>
                    <a:pt x="502" y="1034"/>
                  </a:cubicBezTo>
                  <a:cubicBezTo>
                    <a:pt x="498" y="1046"/>
                    <a:pt x="490" y="1070"/>
                    <a:pt x="490" y="1070"/>
                  </a:cubicBezTo>
                  <a:cubicBezTo>
                    <a:pt x="495" y="1097"/>
                    <a:pt x="505" y="1123"/>
                    <a:pt x="510" y="1150"/>
                  </a:cubicBezTo>
                  <a:cubicBezTo>
                    <a:pt x="508" y="1207"/>
                    <a:pt x="520" y="1235"/>
                    <a:pt x="494" y="1274"/>
                  </a:cubicBezTo>
                  <a:cubicBezTo>
                    <a:pt x="497" y="1310"/>
                    <a:pt x="511" y="1407"/>
                    <a:pt x="546" y="1430"/>
                  </a:cubicBezTo>
                  <a:cubicBezTo>
                    <a:pt x="551" y="1446"/>
                    <a:pt x="562" y="1450"/>
                    <a:pt x="574" y="1462"/>
                  </a:cubicBezTo>
                  <a:cubicBezTo>
                    <a:pt x="580" y="1479"/>
                    <a:pt x="588" y="1492"/>
                    <a:pt x="594" y="1510"/>
                  </a:cubicBezTo>
                  <a:cubicBezTo>
                    <a:pt x="595" y="1514"/>
                    <a:pt x="598" y="1522"/>
                    <a:pt x="598" y="1522"/>
                  </a:cubicBezTo>
                  <a:cubicBezTo>
                    <a:pt x="597" y="1535"/>
                    <a:pt x="601" y="1550"/>
                    <a:pt x="594" y="1562"/>
                  </a:cubicBezTo>
                  <a:cubicBezTo>
                    <a:pt x="590" y="1569"/>
                    <a:pt x="570" y="1570"/>
                    <a:pt x="570" y="1570"/>
                  </a:cubicBezTo>
                  <a:cubicBezTo>
                    <a:pt x="573" y="1617"/>
                    <a:pt x="569" y="1635"/>
                    <a:pt x="582" y="1674"/>
                  </a:cubicBezTo>
                  <a:cubicBezTo>
                    <a:pt x="586" y="1686"/>
                    <a:pt x="590" y="1698"/>
                    <a:pt x="594" y="1710"/>
                  </a:cubicBezTo>
                  <a:cubicBezTo>
                    <a:pt x="595" y="1714"/>
                    <a:pt x="598" y="1722"/>
                    <a:pt x="598" y="1722"/>
                  </a:cubicBezTo>
                  <a:cubicBezTo>
                    <a:pt x="597" y="1735"/>
                    <a:pt x="597" y="1749"/>
                    <a:pt x="594" y="1762"/>
                  </a:cubicBezTo>
                  <a:cubicBezTo>
                    <a:pt x="584" y="1806"/>
                    <a:pt x="512" y="1803"/>
                    <a:pt x="482" y="1806"/>
                  </a:cubicBezTo>
                  <a:cubicBezTo>
                    <a:pt x="463" y="1805"/>
                    <a:pt x="443" y="1809"/>
                    <a:pt x="426" y="1802"/>
                  </a:cubicBezTo>
                  <a:cubicBezTo>
                    <a:pt x="417" y="1799"/>
                    <a:pt x="410" y="1778"/>
                    <a:pt x="410" y="1778"/>
                  </a:cubicBezTo>
                  <a:cubicBezTo>
                    <a:pt x="414" y="1746"/>
                    <a:pt x="415" y="1732"/>
                    <a:pt x="446" y="1722"/>
                  </a:cubicBezTo>
                  <a:cubicBezTo>
                    <a:pt x="459" y="1683"/>
                    <a:pt x="437" y="1753"/>
                    <a:pt x="454" y="1650"/>
                  </a:cubicBezTo>
                  <a:cubicBezTo>
                    <a:pt x="456" y="1638"/>
                    <a:pt x="486" y="1630"/>
                    <a:pt x="486" y="1630"/>
                  </a:cubicBezTo>
                  <a:cubicBezTo>
                    <a:pt x="498" y="1594"/>
                    <a:pt x="476" y="1594"/>
                    <a:pt x="446" y="1590"/>
                  </a:cubicBezTo>
                  <a:cubicBezTo>
                    <a:pt x="435" y="1586"/>
                    <a:pt x="429" y="1586"/>
                    <a:pt x="422" y="1574"/>
                  </a:cubicBezTo>
                  <a:cubicBezTo>
                    <a:pt x="418" y="1567"/>
                    <a:pt x="414" y="1550"/>
                    <a:pt x="414" y="1550"/>
                  </a:cubicBezTo>
                  <a:cubicBezTo>
                    <a:pt x="410" y="1500"/>
                    <a:pt x="402" y="1454"/>
                    <a:pt x="386" y="1406"/>
                  </a:cubicBezTo>
                  <a:cubicBezTo>
                    <a:pt x="376" y="1377"/>
                    <a:pt x="350" y="1353"/>
                    <a:pt x="342" y="1322"/>
                  </a:cubicBezTo>
                  <a:cubicBezTo>
                    <a:pt x="332" y="1283"/>
                    <a:pt x="335" y="1242"/>
                    <a:pt x="298" y="1218"/>
                  </a:cubicBezTo>
                  <a:cubicBezTo>
                    <a:pt x="285" y="1179"/>
                    <a:pt x="306" y="1234"/>
                    <a:pt x="282" y="1198"/>
                  </a:cubicBezTo>
                  <a:cubicBezTo>
                    <a:pt x="279" y="1193"/>
                    <a:pt x="268" y="1165"/>
                    <a:pt x="266" y="1158"/>
                  </a:cubicBezTo>
                  <a:cubicBezTo>
                    <a:pt x="246" y="1165"/>
                    <a:pt x="255" y="1158"/>
                    <a:pt x="246" y="1186"/>
                  </a:cubicBezTo>
                  <a:cubicBezTo>
                    <a:pt x="245" y="1190"/>
                    <a:pt x="242" y="1198"/>
                    <a:pt x="242" y="1198"/>
                  </a:cubicBezTo>
                  <a:cubicBezTo>
                    <a:pt x="240" y="1246"/>
                    <a:pt x="216" y="1413"/>
                    <a:pt x="278" y="1454"/>
                  </a:cubicBezTo>
                  <a:cubicBezTo>
                    <a:pt x="294" y="1503"/>
                    <a:pt x="300" y="1552"/>
                    <a:pt x="282" y="1606"/>
                  </a:cubicBezTo>
                  <a:cubicBezTo>
                    <a:pt x="281" y="1655"/>
                    <a:pt x="283" y="1705"/>
                    <a:pt x="278" y="1754"/>
                  </a:cubicBezTo>
                  <a:cubicBezTo>
                    <a:pt x="276" y="1769"/>
                    <a:pt x="242" y="1782"/>
                    <a:pt x="242" y="1782"/>
                  </a:cubicBezTo>
                  <a:cubicBezTo>
                    <a:pt x="235" y="1803"/>
                    <a:pt x="213" y="1802"/>
                    <a:pt x="194" y="1806"/>
                  </a:cubicBezTo>
                  <a:cubicBezTo>
                    <a:pt x="175" y="1805"/>
                    <a:pt x="154" y="1812"/>
                    <a:pt x="138" y="1802"/>
                  </a:cubicBezTo>
                  <a:cubicBezTo>
                    <a:pt x="130" y="1797"/>
                    <a:pt x="139" y="1783"/>
                    <a:pt x="142" y="1774"/>
                  </a:cubicBezTo>
                  <a:cubicBezTo>
                    <a:pt x="150" y="1747"/>
                    <a:pt x="171" y="1727"/>
                    <a:pt x="178" y="1698"/>
                  </a:cubicBezTo>
                  <a:cubicBezTo>
                    <a:pt x="180" y="1669"/>
                    <a:pt x="199" y="1606"/>
                    <a:pt x="170" y="1586"/>
                  </a:cubicBezTo>
                  <a:cubicBezTo>
                    <a:pt x="155" y="1564"/>
                    <a:pt x="154" y="1576"/>
                    <a:pt x="134" y="1546"/>
                  </a:cubicBezTo>
                  <a:cubicBezTo>
                    <a:pt x="121" y="1526"/>
                    <a:pt x="119" y="1493"/>
                    <a:pt x="114" y="1470"/>
                  </a:cubicBezTo>
                  <a:cubicBezTo>
                    <a:pt x="111" y="1454"/>
                    <a:pt x="103" y="1445"/>
                    <a:pt x="98" y="1430"/>
                  </a:cubicBezTo>
                  <a:cubicBezTo>
                    <a:pt x="95" y="1363"/>
                    <a:pt x="95" y="1306"/>
                    <a:pt x="58" y="1250"/>
                  </a:cubicBezTo>
                  <a:cubicBezTo>
                    <a:pt x="47" y="1181"/>
                    <a:pt x="84" y="1152"/>
                    <a:pt x="72" y="1104"/>
                  </a:cubicBezTo>
                  <a:cubicBezTo>
                    <a:pt x="66" y="1076"/>
                    <a:pt x="90" y="1062"/>
                    <a:pt x="80" y="1032"/>
                  </a:cubicBezTo>
                  <a:cubicBezTo>
                    <a:pt x="77" y="1024"/>
                    <a:pt x="88" y="984"/>
                    <a:pt x="88" y="984"/>
                  </a:cubicBezTo>
                  <a:cubicBezTo>
                    <a:pt x="90" y="914"/>
                    <a:pt x="84" y="932"/>
                    <a:pt x="92" y="832"/>
                  </a:cubicBezTo>
                  <a:cubicBezTo>
                    <a:pt x="92" y="796"/>
                    <a:pt x="122" y="645"/>
                    <a:pt x="46" y="620"/>
                  </a:cubicBezTo>
                  <a:cubicBezTo>
                    <a:pt x="34" y="602"/>
                    <a:pt x="0" y="514"/>
                    <a:pt x="18" y="502"/>
                  </a:cubicBezTo>
                  <a:cubicBezTo>
                    <a:pt x="31" y="463"/>
                    <a:pt x="20" y="415"/>
                    <a:pt x="58" y="390"/>
                  </a:cubicBezTo>
                  <a:cubicBezTo>
                    <a:pt x="69" y="358"/>
                    <a:pt x="80" y="349"/>
                    <a:pt x="110" y="334"/>
                  </a:cubicBezTo>
                  <a:cubicBezTo>
                    <a:pt x="122" y="328"/>
                    <a:pt x="146" y="318"/>
                    <a:pt x="146" y="318"/>
                  </a:cubicBezTo>
                  <a:cubicBezTo>
                    <a:pt x="152" y="309"/>
                    <a:pt x="174" y="285"/>
                    <a:pt x="174" y="270"/>
                  </a:cubicBezTo>
                  <a:cubicBezTo>
                    <a:pt x="174" y="267"/>
                    <a:pt x="171" y="275"/>
                    <a:pt x="170" y="278"/>
                  </a:cubicBezTo>
                  <a:close/>
                </a:path>
              </a:pathLst>
            </a:custGeom>
            <a:solidFill>
              <a:srgbClr val="5D71C7"/>
            </a:solidFill>
            <a:ln w="9525">
              <a:noFill/>
              <a:round/>
              <a:headEnd/>
              <a:tailEnd/>
            </a:ln>
          </p:spPr>
          <p:txBody>
            <a:bodyPr/>
            <a:lstStyle/>
            <a:p>
              <a:endParaRPr lang="en-US"/>
            </a:p>
          </p:txBody>
        </p:sp>
        <p:sp>
          <p:nvSpPr>
            <p:cNvPr id="39" name="Freeform 7"/>
            <p:cNvSpPr>
              <a:spLocks/>
            </p:cNvSpPr>
            <p:nvPr/>
          </p:nvSpPr>
          <p:spPr bwMode="auto">
            <a:xfrm>
              <a:off x="1923544" y="5104245"/>
              <a:ext cx="125210" cy="432260"/>
            </a:xfrm>
            <a:custGeom>
              <a:avLst/>
              <a:gdLst>
                <a:gd name="T0" fmla="*/ 124 w 404"/>
                <a:gd name="T1" fmla="*/ 58 h 1206"/>
                <a:gd name="T2" fmla="*/ 180 w 404"/>
                <a:gd name="T3" fmla="*/ 2 h 1206"/>
                <a:gd name="T4" fmla="*/ 244 w 404"/>
                <a:gd name="T5" fmla="*/ 66 h 1206"/>
                <a:gd name="T6" fmla="*/ 292 w 404"/>
                <a:gd name="T7" fmla="*/ 126 h 1206"/>
                <a:gd name="T8" fmla="*/ 256 w 404"/>
                <a:gd name="T9" fmla="*/ 170 h 1206"/>
                <a:gd name="T10" fmla="*/ 296 w 404"/>
                <a:gd name="T11" fmla="*/ 230 h 1206"/>
                <a:gd name="T12" fmla="*/ 348 w 404"/>
                <a:gd name="T13" fmla="*/ 506 h 1206"/>
                <a:gd name="T14" fmla="*/ 388 w 404"/>
                <a:gd name="T15" fmla="*/ 590 h 1206"/>
                <a:gd name="T16" fmla="*/ 404 w 404"/>
                <a:gd name="T17" fmla="*/ 638 h 1206"/>
                <a:gd name="T18" fmla="*/ 388 w 404"/>
                <a:gd name="T19" fmla="*/ 666 h 1206"/>
                <a:gd name="T20" fmla="*/ 260 w 404"/>
                <a:gd name="T21" fmla="*/ 824 h 1206"/>
                <a:gd name="T22" fmla="*/ 260 w 404"/>
                <a:gd name="T23" fmla="*/ 1102 h 1206"/>
                <a:gd name="T24" fmla="*/ 300 w 404"/>
                <a:gd name="T25" fmla="*/ 1186 h 1206"/>
                <a:gd name="T26" fmla="*/ 204 w 404"/>
                <a:gd name="T27" fmla="*/ 1102 h 1206"/>
                <a:gd name="T28" fmla="*/ 184 w 404"/>
                <a:gd name="T29" fmla="*/ 966 h 1206"/>
                <a:gd name="T30" fmla="*/ 172 w 404"/>
                <a:gd name="T31" fmla="*/ 870 h 1206"/>
                <a:gd name="T32" fmla="*/ 124 w 404"/>
                <a:gd name="T33" fmla="*/ 1006 h 1206"/>
                <a:gd name="T34" fmla="*/ 132 w 404"/>
                <a:gd name="T35" fmla="*/ 1146 h 1206"/>
                <a:gd name="T36" fmla="*/ 72 w 404"/>
                <a:gd name="T37" fmla="*/ 1154 h 1206"/>
                <a:gd name="T38" fmla="*/ 60 w 404"/>
                <a:gd name="T39" fmla="*/ 918 h 1206"/>
                <a:gd name="T40" fmla="*/ 92 w 404"/>
                <a:gd name="T41" fmla="*/ 858 h 1206"/>
                <a:gd name="T42" fmla="*/ 60 w 404"/>
                <a:gd name="T43" fmla="*/ 642 h 1206"/>
                <a:gd name="T44" fmla="*/ 100 w 404"/>
                <a:gd name="T45" fmla="*/ 558 h 1206"/>
                <a:gd name="T46" fmla="*/ 76 w 404"/>
                <a:gd name="T47" fmla="*/ 454 h 1206"/>
                <a:gd name="T48" fmla="*/ 32 w 404"/>
                <a:gd name="T49" fmla="*/ 666 h 1206"/>
                <a:gd name="T50" fmla="*/ 40 w 404"/>
                <a:gd name="T51" fmla="*/ 314 h 1206"/>
                <a:gd name="T52" fmla="*/ 24 w 404"/>
                <a:gd name="T53" fmla="*/ 294 h 1206"/>
                <a:gd name="T54" fmla="*/ 60 w 404"/>
                <a:gd name="T55" fmla="*/ 248 h 1206"/>
                <a:gd name="T56" fmla="*/ 72 w 404"/>
                <a:gd name="T57" fmla="*/ 258 h 1206"/>
                <a:gd name="T58" fmla="*/ 116 w 404"/>
                <a:gd name="T59" fmla="*/ 210 h 1206"/>
                <a:gd name="T60" fmla="*/ 96 w 404"/>
                <a:gd name="T61" fmla="*/ 182 h 1206"/>
                <a:gd name="T62" fmla="*/ 120 w 404"/>
                <a:gd name="T63" fmla="*/ 142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solidFill>
              <a:schemeClr val="accent4">
                <a:lumMod val="75000"/>
              </a:schemeClr>
            </a:solidFill>
            <a:ln w="9525">
              <a:noFill/>
              <a:round/>
              <a:headEnd/>
              <a:tailEnd/>
            </a:ln>
          </p:spPr>
          <p:txBody>
            <a:bodyPr/>
            <a:lstStyle/>
            <a:p>
              <a:pPr>
                <a:defRPr/>
              </a:pPr>
              <a:endParaRPr lang="en-US">
                <a:latin typeface="Arial" pitchFamily="34" charset="0"/>
                <a:ea typeface="Geneva" charset="-128"/>
              </a:endParaRPr>
            </a:p>
          </p:txBody>
        </p:sp>
        <p:sp>
          <p:nvSpPr>
            <p:cNvPr id="67624" name="Freeform 8"/>
            <p:cNvSpPr>
              <a:spLocks/>
            </p:cNvSpPr>
            <p:nvPr/>
          </p:nvSpPr>
          <p:spPr bwMode="auto">
            <a:xfrm>
              <a:off x="1666987" y="5140031"/>
              <a:ext cx="168349" cy="384589"/>
            </a:xfrm>
            <a:custGeom>
              <a:avLst/>
              <a:gdLst>
                <a:gd name="T0" fmla="*/ 2147483647 w 426"/>
                <a:gd name="T1" fmla="*/ 2147483647 h 1139"/>
                <a:gd name="T2" fmla="*/ 2147483647 w 426"/>
                <a:gd name="T3" fmla="*/ 2147483647 h 1139"/>
                <a:gd name="T4" fmla="*/ 2147483647 w 426"/>
                <a:gd name="T5" fmla="*/ 2147483647 h 1139"/>
                <a:gd name="T6" fmla="*/ 2147483647 w 426"/>
                <a:gd name="T7" fmla="*/ 2147483647 h 1139"/>
                <a:gd name="T8" fmla="*/ 2147483647 w 426"/>
                <a:gd name="T9" fmla="*/ 2147483647 h 1139"/>
                <a:gd name="T10" fmla="*/ 2147483647 w 426"/>
                <a:gd name="T11" fmla="*/ 2147483647 h 1139"/>
                <a:gd name="T12" fmla="*/ 2147483647 w 426"/>
                <a:gd name="T13" fmla="*/ 2147483647 h 1139"/>
                <a:gd name="T14" fmla="*/ 2147483647 w 426"/>
                <a:gd name="T15" fmla="*/ 2147483647 h 1139"/>
                <a:gd name="T16" fmla="*/ 2147483647 w 426"/>
                <a:gd name="T17" fmla="*/ 2147483647 h 1139"/>
                <a:gd name="T18" fmla="*/ 2147483647 w 426"/>
                <a:gd name="T19" fmla="*/ 2147483647 h 1139"/>
                <a:gd name="T20" fmla="*/ 2147483647 w 426"/>
                <a:gd name="T21" fmla="*/ 2147483647 h 1139"/>
                <a:gd name="T22" fmla="*/ 2147483647 w 426"/>
                <a:gd name="T23" fmla="*/ 2147483647 h 1139"/>
                <a:gd name="T24" fmla="*/ 2147483647 w 426"/>
                <a:gd name="T25" fmla="*/ 2147483647 h 1139"/>
                <a:gd name="T26" fmla="*/ 2147483647 w 426"/>
                <a:gd name="T27" fmla="*/ 2147483647 h 1139"/>
                <a:gd name="T28" fmla="*/ 2147483647 w 426"/>
                <a:gd name="T29" fmla="*/ 2147483647 h 1139"/>
                <a:gd name="T30" fmla="*/ 2147483647 w 426"/>
                <a:gd name="T31" fmla="*/ 2147483647 h 1139"/>
                <a:gd name="T32" fmla="*/ 2147483647 w 426"/>
                <a:gd name="T33" fmla="*/ 2147483647 h 1139"/>
                <a:gd name="T34" fmla="*/ 2147483647 w 426"/>
                <a:gd name="T35" fmla="*/ 2147483647 h 1139"/>
                <a:gd name="T36" fmla="*/ 2147483647 w 426"/>
                <a:gd name="T37" fmla="*/ 2147483647 h 1139"/>
                <a:gd name="T38" fmla="*/ 2147483647 w 426"/>
                <a:gd name="T39" fmla="*/ 2147483647 h 1139"/>
                <a:gd name="T40" fmla="*/ 2147483647 w 426"/>
                <a:gd name="T41" fmla="*/ 2147483647 h 1139"/>
                <a:gd name="T42" fmla="*/ 2147483647 w 426"/>
                <a:gd name="T43" fmla="*/ 2147483647 h 1139"/>
                <a:gd name="T44" fmla="*/ 2147483647 w 426"/>
                <a:gd name="T45" fmla="*/ 2147483647 h 1139"/>
                <a:gd name="T46" fmla="*/ 2147483647 w 426"/>
                <a:gd name="T47" fmla="*/ 2147483647 h 1139"/>
                <a:gd name="T48" fmla="*/ 2147483647 w 426"/>
                <a:gd name="T49" fmla="*/ 2147483647 h 1139"/>
                <a:gd name="T50" fmla="*/ 2147483647 w 426"/>
                <a:gd name="T51" fmla="*/ 2147483647 h 1139"/>
                <a:gd name="T52" fmla="*/ 2147483647 w 426"/>
                <a:gd name="T53" fmla="*/ 2147483647 h 1139"/>
                <a:gd name="T54" fmla="*/ 2147483647 w 426"/>
                <a:gd name="T55" fmla="*/ 2147483647 h 1139"/>
                <a:gd name="T56" fmla="*/ 2147483647 w 426"/>
                <a:gd name="T57" fmla="*/ 2147483647 h 1139"/>
                <a:gd name="T58" fmla="*/ 2147483647 w 426"/>
                <a:gd name="T59" fmla="*/ 2147483647 h 1139"/>
                <a:gd name="T60" fmla="*/ 2147483647 w 426"/>
                <a:gd name="T61" fmla="*/ 2147483647 h 1139"/>
                <a:gd name="T62" fmla="*/ 2147483647 w 426"/>
                <a:gd name="T63" fmla="*/ 2147483647 h 1139"/>
                <a:gd name="T64" fmla="*/ 0 w 426"/>
                <a:gd name="T65" fmla="*/ 2147483647 h 1139"/>
                <a:gd name="T66" fmla="*/ 2147483647 w 426"/>
                <a:gd name="T67" fmla="*/ 2147483647 h 1139"/>
                <a:gd name="T68" fmla="*/ 2147483647 w 426"/>
                <a:gd name="T69" fmla="*/ 2147483647 h 1139"/>
                <a:gd name="T70" fmla="*/ 2147483647 w 426"/>
                <a:gd name="T71" fmla="*/ 2147483647 h 1139"/>
                <a:gd name="T72" fmla="*/ 2147483647 w 426"/>
                <a:gd name="T73" fmla="*/ 2147483647 h 1139"/>
                <a:gd name="T74" fmla="*/ 2147483647 w 426"/>
                <a:gd name="T75" fmla="*/ 2147483647 h 1139"/>
                <a:gd name="T76" fmla="*/ 2147483647 w 426"/>
                <a:gd name="T77" fmla="*/ 2147483647 h 1139"/>
                <a:gd name="T78" fmla="*/ 2147483647 w 426"/>
                <a:gd name="T79" fmla="*/ 2147483647 h 1139"/>
                <a:gd name="T80" fmla="*/ 2147483647 w 426"/>
                <a:gd name="T81" fmla="*/ 2147483647 h 1139"/>
                <a:gd name="T82" fmla="*/ 2147483647 w 426"/>
                <a:gd name="T83" fmla="*/ 2147483647 h 1139"/>
                <a:gd name="T84" fmla="*/ 2147483647 w 426"/>
                <a:gd name="T85" fmla="*/ 2147483647 h 1139"/>
                <a:gd name="T86" fmla="*/ 2147483647 w 426"/>
                <a:gd name="T87" fmla="*/ 2147483647 h 1139"/>
                <a:gd name="T88" fmla="*/ 2147483647 w 426"/>
                <a:gd name="T89" fmla="*/ 2147483647 h 1139"/>
                <a:gd name="T90" fmla="*/ 2147483647 w 426"/>
                <a:gd name="T91" fmla="*/ 2147483647 h 1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6"/>
                <a:gd name="T139" fmla="*/ 0 h 1139"/>
                <a:gd name="T140" fmla="*/ 426 w 426"/>
                <a:gd name="T141" fmla="*/ 1139 h 1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6" h="1139">
                  <a:moveTo>
                    <a:pt x="140" y="115"/>
                  </a:moveTo>
                  <a:cubicBezTo>
                    <a:pt x="141" y="91"/>
                    <a:pt x="139" y="67"/>
                    <a:pt x="144" y="43"/>
                  </a:cubicBezTo>
                  <a:cubicBezTo>
                    <a:pt x="146" y="34"/>
                    <a:pt x="151" y="22"/>
                    <a:pt x="160" y="19"/>
                  </a:cubicBezTo>
                  <a:cubicBezTo>
                    <a:pt x="168" y="16"/>
                    <a:pt x="184" y="11"/>
                    <a:pt x="184" y="11"/>
                  </a:cubicBezTo>
                  <a:cubicBezTo>
                    <a:pt x="249" y="15"/>
                    <a:pt x="241" y="0"/>
                    <a:pt x="252" y="43"/>
                  </a:cubicBezTo>
                  <a:cubicBezTo>
                    <a:pt x="256" y="86"/>
                    <a:pt x="259" y="94"/>
                    <a:pt x="252" y="139"/>
                  </a:cubicBezTo>
                  <a:cubicBezTo>
                    <a:pt x="251" y="147"/>
                    <a:pt x="244" y="163"/>
                    <a:pt x="244" y="163"/>
                  </a:cubicBezTo>
                  <a:cubicBezTo>
                    <a:pt x="249" y="188"/>
                    <a:pt x="261" y="195"/>
                    <a:pt x="284" y="203"/>
                  </a:cubicBezTo>
                  <a:cubicBezTo>
                    <a:pt x="299" y="226"/>
                    <a:pt x="302" y="216"/>
                    <a:pt x="312" y="247"/>
                  </a:cubicBezTo>
                  <a:cubicBezTo>
                    <a:pt x="315" y="255"/>
                    <a:pt x="320" y="271"/>
                    <a:pt x="320" y="271"/>
                  </a:cubicBezTo>
                  <a:cubicBezTo>
                    <a:pt x="317" y="353"/>
                    <a:pt x="321" y="351"/>
                    <a:pt x="308" y="403"/>
                  </a:cubicBezTo>
                  <a:cubicBezTo>
                    <a:pt x="305" y="525"/>
                    <a:pt x="293" y="593"/>
                    <a:pt x="356" y="687"/>
                  </a:cubicBezTo>
                  <a:cubicBezTo>
                    <a:pt x="360" y="704"/>
                    <a:pt x="369" y="722"/>
                    <a:pt x="372" y="739"/>
                  </a:cubicBezTo>
                  <a:cubicBezTo>
                    <a:pt x="378" y="776"/>
                    <a:pt x="378" y="812"/>
                    <a:pt x="412" y="835"/>
                  </a:cubicBezTo>
                  <a:cubicBezTo>
                    <a:pt x="417" y="843"/>
                    <a:pt x="426" y="849"/>
                    <a:pt x="416" y="859"/>
                  </a:cubicBezTo>
                  <a:cubicBezTo>
                    <a:pt x="409" y="866"/>
                    <a:pt x="392" y="875"/>
                    <a:pt x="392" y="875"/>
                  </a:cubicBezTo>
                  <a:cubicBezTo>
                    <a:pt x="383" y="902"/>
                    <a:pt x="355" y="901"/>
                    <a:pt x="332" y="907"/>
                  </a:cubicBezTo>
                  <a:cubicBezTo>
                    <a:pt x="313" y="912"/>
                    <a:pt x="302" y="921"/>
                    <a:pt x="284" y="927"/>
                  </a:cubicBezTo>
                  <a:cubicBezTo>
                    <a:pt x="272" y="963"/>
                    <a:pt x="265" y="1002"/>
                    <a:pt x="256" y="1039"/>
                  </a:cubicBezTo>
                  <a:cubicBezTo>
                    <a:pt x="245" y="1083"/>
                    <a:pt x="243" y="1123"/>
                    <a:pt x="196" y="1139"/>
                  </a:cubicBezTo>
                  <a:cubicBezTo>
                    <a:pt x="183" y="1119"/>
                    <a:pt x="181" y="1101"/>
                    <a:pt x="188" y="1080"/>
                  </a:cubicBezTo>
                  <a:cubicBezTo>
                    <a:pt x="191" y="1072"/>
                    <a:pt x="193" y="1052"/>
                    <a:pt x="196" y="1044"/>
                  </a:cubicBezTo>
                  <a:cubicBezTo>
                    <a:pt x="197" y="1040"/>
                    <a:pt x="204" y="1008"/>
                    <a:pt x="204" y="1008"/>
                  </a:cubicBezTo>
                  <a:cubicBezTo>
                    <a:pt x="203" y="973"/>
                    <a:pt x="227" y="970"/>
                    <a:pt x="212" y="939"/>
                  </a:cubicBezTo>
                  <a:cubicBezTo>
                    <a:pt x="205" y="925"/>
                    <a:pt x="180" y="938"/>
                    <a:pt x="164" y="935"/>
                  </a:cubicBezTo>
                  <a:cubicBezTo>
                    <a:pt x="156" y="934"/>
                    <a:pt x="128" y="932"/>
                    <a:pt x="128" y="932"/>
                  </a:cubicBezTo>
                  <a:cubicBezTo>
                    <a:pt x="116" y="969"/>
                    <a:pt x="119" y="1017"/>
                    <a:pt x="84" y="1040"/>
                  </a:cubicBezTo>
                  <a:cubicBezTo>
                    <a:pt x="79" y="1056"/>
                    <a:pt x="76" y="1079"/>
                    <a:pt x="60" y="1084"/>
                  </a:cubicBezTo>
                  <a:cubicBezTo>
                    <a:pt x="41" y="1113"/>
                    <a:pt x="45" y="1078"/>
                    <a:pt x="20" y="1095"/>
                  </a:cubicBezTo>
                  <a:cubicBezTo>
                    <a:pt x="9" y="1061"/>
                    <a:pt x="36" y="1020"/>
                    <a:pt x="44" y="987"/>
                  </a:cubicBezTo>
                  <a:cubicBezTo>
                    <a:pt x="58" y="933"/>
                    <a:pt x="45" y="985"/>
                    <a:pt x="60" y="951"/>
                  </a:cubicBezTo>
                  <a:cubicBezTo>
                    <a:pt x="63" y="943"/>
                    <a:pt x="68" y="927"/>
                    <a:pt x="68" y="927"/>
                  </a:cubicBezTo>
                  <a:cubicBezTo>
                    <a:pt x="60" y="902"/>
                    <a:pt x="23" y="898"/>
                    <a:pt x="0" y="895"/>
                  </a:cubicBezTo>
                  <a:cubicBezTo>
                    <a:pt x="6" y="878"/>
                    <a:pt x="14" y="865"/>
                    <a:pt x="20" y="847"/>
                  </a:cubicBezTo>
                  <a:cubicBezTo>
                    <a:pt x="21" y="843"/>
                    <a:pt x="24" y="835"/>
                    <a:pt x="24" y="835"/>
                  </a:cubicBezTo>
                  <a:cubicBezTo>
                    <a:pt x="29" y="795"/>
                    <a:pt x="25" y="813"/>
                    <a:pt x="36" y="779"/>
                  </a:cubicBezTo>
                  <a:cubicBezTo>
                    <a:pt x="37" y="775"/>
                    <a:pt x="40" y="767"/>
                    <a:pt x="40" y="767"/>
                  </a:cubicBezTo>
                  <a:cubicBezTo>
                    <a:pt x="43" y="746"/>
                    <a:pt x="48" y="728"/>
                    <a:pt x="52" y="707"/>
                  </a:cubicBezTo>
                  <a:cubicBezTo>
                    <a:pt x="57" y="637"/>
                    <a:pt x="81" y="573"/>
                    <a:pt x="88" y="503"/>
                  </a:cubicBezTo>
                  <a:cubicBezTo>
                    <a:pt x="85" y="480"/>
                    <a:pt x="90" y="462"/>
                    <a:pt x="68" y="455"/>
                  </a:cubicBezTo>
                  <a:cubicBezTo>
                    <a:pt x="53" y="432"/>
                    <a:pt x="55" y="414"/>
                    <a:pt x="64" y="387"/>
                  </a:cubicBezTo>
                  <a:cubicBezTo>
                    <a:pt x="69" y="334"/>
                    <a:pt x="76" y="280"/>
                    <a:pt x="68" y="227"/>
                  </a:cubicBezTo>
                  <a:cubicBezTo>
                    <a:pt x="66" y="214"/>
                    <a:pt x="96" y="205"/>
                    <a:pt x="92" y="192"/>
                  </a:cubicBezTo>
                  <a:cubicBezTo>
                    <a:pt x="100" y="167"/>
                    <a:pt x="98" y="183"/>
                    <a:pt x="120" y="172"/>
                  </a:cubicBezTo>
                  <a:cubicBezTo>
                    <a:pt x="125" y="169"/>
                    <a:pt x="137" y="146"/>
                    <a:pt x="140" y="139"/>
                  </a:cubicBezTo>
                  <a:cubicBezTo>
                    <a:pt x="143" y="132"/>
                    <a:pt x="140" y="123"/>
                    <a:pt x="140" y="115"/>
                  </a:cubicBezTo>
                  <a:close/>
                </a:path>
              </a:pathLst>
            </a:custGeom>
            <a:solidFill>
              <a:srgbClr val="5D71C7"/>
            </a:solidFill>
            <a:ln w="9525">
              <a:noFill/>
              <a:round/>
              <a:headEnd/>
              <a:tailEnd/>
            </a:ln>
          </p:spPr>
          <p:txBody>
            <a:bodyPr/>
            <a:lstStyle/>
            <a:p>
              <a:endParaRPr lang="en-US"/>
            </a:p>
          </p:txBody>
        </p:sp>
        <p:sp>
          <p:nvSpPr>
            <p:cNvPr id="67625" name="Freeform 9"/>
            <p:cNvSpPr>
              <a:spLocks/>
            </p:cNvSpPr>
            <p:nvPr/>
          </p:nvSpPr>
          <p:spPr bwMode="auto">
            <a:xfrm>
              <a:off x="2049280" y="5196117"/>
              <a:ext cx="126262" cy="336516"/>
            </a:xfrm>
            <a:custGeom>
              <a:avLst/>
              <a:gdLst>
                <a:gd name="T0" fmla="*/ 2147483647 w 480"/>
                <a:gd name="T1" fmla="*/ 2147483647 h 1388"/>
                <a:gd name="T2" fmla="*/ 2147483647 w 480"/>
                <a:gd name="T3" fmla="*/ 2147483647 h 1388"/>
                <a:gd name="T4" fmla="*/ 2147483647 w 480"/>
                <a:gd name="T5" fmla="*/ 2147483647 h 1388"/>
                <a:gd name="T6" fmla="*/ 2147483647 w 480"/>
                <a:gd name="T7" fmla="*/ 2147483647 h 1388"/>
                <a:gd name="T8" fmla="*/ 2147483647 w 480"/>
                <a:gd name="T9" fmla="*/ 0 h 1388"/>
                <a:gd name="T10" fmla="*/ 2147483647 w 480"/>
                <a:gd name="T11" fmla="*/ 2147483647 h 1388"/>
                <a:gd name="T12" fmla="*/ 2147483647 w 480"/>
                <a:gd name="T13" fmla="*/ 2147483647 h 1388"/>
                <a:gd name="T14" fmla="*/ 2147483647 w 480"/>
                <a:gd name="T15" fmla="*/ 2147483647 h 1388"/>
                <a:gd name="T16" fmla="*/ 2147483647 w 480"/>
                <a:gd name="T17" fmla="*/ 2147483647 h 1388"/>
                <a:gd name="T18" fmla="*/ 2147483647 w 480"/>
                <a:gd name="T19" fmla="*/ 2147483647 h 1388"/>
                <a:gd name="T20" fmla="*/ 2147483647 w 480"/>
                <a:gd name="T21" fmla="*/ 2147483647 h 1388"/>
                <a:gd name="T22" fmla="*/ 2147483647 w 480"/>
                <a:gd name="T23" fmla="*/ 2147483647 h 1388"/>
                <a:gd name="T24" fmla="*/ 2147483647 w 480"/>
                <a:gd name="T25" fmla="*/ 2147483647 h 1388"/>
                <a:gd name="T26" fmla="*/ 2147483647 w 480"/>
                <a:gd name="T27" fmla="*/ 2147483647 h 1388"/>
                <a:gd name="T28" fmla="*/ 2147483647 w 480"/>
                <a:gd name="T29" fmla="*/ 2147483647 h 1388"/>
                <a:gd name="T30" fmla="*/ 2147483647 w 480"/>
                <a:gd name="T31" fmla="*/ 2147483647 h 1388"/>
                <a:gd name="T32" fmla="*/ 2147483647 w 480"/>
                <a:gd name="T33" fmla="*/ 2147483647 h 1388"/>
                <a:gd name="T34" fmla="*/ 2147483647 w 480"/>
                <a:gd name="T35" fmla="*/ 2147483647 h 1388"/>
                <a:gd name="T36" fmla="*/ 2147483647 w 480"/>
                <a:gd name="T37" fmla="*/ 2147483647 h 1388"/>
                <a:gd name="T38" fmla="*/ 2147483647 w 480"/>
                <a:gd name="T39" fmla="*/ 2147483647 h 1388"/>
                <a:gd name="T40" fmla="*/ 2147483647 w 480"/>
                <a:gd name="T41" fmla="*/ 2147483647 h 1388"/>
                <a:gd name="T42" fmla="*/ 2147483647 w 480"/>
                <a:gd name="T43" fmla="*/ 2147483647 h 1388"/>
                <a:gd name="T44" fmla="*/ 2147483647 w 480"/>
                <a:gd name="T45" fmla="*/ 2147483647 h 1388"/>
                <a:gd name="T46" fmla="*/ 2147483647 w 480"/>
                <a:gd name="T47" fmla="*/ 2147483647 h 1388"/>
                <a:gd name="T48" fmla="*/ 2147483647 w 480"/>
                <a:gd name="T49" fmla="*/ 2147483647 h 1388"/>
                <a:gd name="T50" fmla="*/ 2147483647 w 480"/>
                <a:gd name="T51" fmla="*/ 2147483647 h 1388"/>
                <a:gd name="T52" fmla="*/ 2147483647 w 480"/>
                <a:gd name="T53" fmla="*/ 2147483647 h 1388"/>
                <a:gd name="T54" fmla="*/ 2147483647 w 480"/>
                <a:gd name="T55" fmla="*/ 2147483647 h 1388"/>
                <a:gd name="T56" fmla="*/ 2147483647 w 480"/>
                <a:gd name="T57" fmla="*/ 2147483647 h 1388"/>
                <a:gd name="T58" fmla="*/ 2147483647 w 480"/>
                <a:gd name="T59" fmla="*/ 2147483647 h 1388"/>
                <a:gd name="T60" fmla="*/ 2147483647 w 480"/>
                <a:gd name="T61" fmla="*/ 2147483647 h 1388"/>
                <a:gd name="T62" fmla="*/ 2147483647 w 480"/>
                <a:gd name="T63" fmla="*/ 2147483647 h 1388"/>
                <a:gd name="T64" fmla="*/ 2147483647 w 480"/>
                <a:gd name="T65" fmla="*/ 2147483647 h 1388"/>
                <a:gd name="T66" fmla="*/ 2147483647 w 480"/>
                <a:gd name="T67" fmla="*/ 2147483647 h 1388"/>
                <a:gd name="T68" fmla="*/ 2147483647 w 480"/>
                <a:gd name="T69" fmla="*/ 2147483647 h 1388"/>
                <a:gd name="T70" fmla="*/ 2147483647 w 480"/>
                <a:gd name="T71" fmla="*/ 2147483647 h 1388"/>
                <a:gd name="T72" fmla="*/ 2147483647 w 480"/>
                <a:gd name="T73" fmla="*/ 2147483647 h 1388"/>
                <a:gd name="T74" fmla="*/ 2147483647 w 480"/>
                <a:gd name="T75" fmla="*/ 2147483647 h 1388"/>
                <a:gd name="T76" fmla="*/ 2147483647 w 480"/>
                <a:gd name="T77" fmla="*/ 2147483647 h 1388"/>
                <a:gd name="T78" fmla="*/ 2147483647 w 480"/>
                <a:gd name="T79" fmla="*/ 2147483647 h 1388"/>
                <a:gd name="T80" fmla="*/ 2147483647 w 480"/>
                <a:gd name="T81" fmla="*/ 2147483647 h 1388"/>
                <a:gd name="T82" fmla="*/ 2147483647 w 480"/>
                <a:gd name="T83" fmla="*/ 2147483647 h 1388"/>
                <a:gd name="T84" fmla="*/ 2147483647 w 480"/>
                <a:gd name="T85" fmla="*/ 2147483647 h 1388"/>
                <a:gd name="T86" fmla="*/ 2147483647 w 480"/>
                <a:gd name="T87" fmla="*/ 2147483647 h 1388"/>
                <a:gd name="T88" fmla="*/ 2147483647 w 480"/>
                <a:gd name="T89" fmla="*/ 2147483647 h 1388"/>
                <a:gd name="T90" fmla="*/ 2147483647 w 480"/>
                <a:gd name="T91" fmla="*/ 2147483647 h 1388"/>
                <a:gd name="T92" fmla="*/ 2147483647 w 480"/>
                <a:gd name="T93" fmla="*/ 2147483647 h 1388"/>
                <a:gd name="T94" fmla="*/ 2147483647 w 480"/>
                <a:gd name="T95" fmla="*/ 2147483647 h 1388"/>
                <a:gd name="T96" fmla="*/ 2147483647 w 480"/>
                <a:gd name="T97" fmla="*/ 2147483647 h 1388"/>
                <a:gd name="T98" fmla="*/ 2147483647 w 480"/>
                <a:gd name="T99" fmla="*/ 2147483647 h 1388"/>
                <a:gd name="T100" fmla="*/ 2147483647 w 480"/>
                <a:gd name="T101" fmla="*/ 2147483647 h 1388"/>
                <a:gd name="T102" fmla="*/ 2147483647 w 480"/>
                <a:gd name="T103" fmla="*/ 2147483647 h 1388"/>
                <a:gd name="T104" fmla="*/ 2147483647 w 480"/>
                <a:gd name="T105" fmla="*/ 2147483647 h 1388"/>
                <a:gd name="T106" fmla="*/ 2147483647 w 480"/>
                <a:gd name="T107" fmla="*/ 2147483647 h 1388"/>
                <a:gd name="T108" fmla="*/ 0 w 480"/>
                <a:gd name="T109" fmla="*/ 2147483647 h 1388"/>
                <a:gd name="T110" fmla="*/ 2147483647 w 480"/>
                <a:gd name="T111" fmla="*/ 2147483647 h 1388"/>
                <a:gd name="T112" fmla="*/ 2147483647 w 480"/>
                <a:gd name="T113" fmla="*/ 2147483647 h 1388"/>
                <a:gd name="T114" fmla="*/ 2147483647 w 480"/>
                <a:gd name="T115" fmla="*/ 2147483647 h 1388"/>
                <a:gd name="T116" fmla="*/ 2147483647 w 480"/>
                <a:gd name="T117" fmla="*/ 2147483647 h 1388"/>
                <a:gd name="T118" fmla="*/ 2147483647 w 480"/>
                <a:gd name="T119" fmla="*/ 2147483647 h 1388"/>
                <a:gd name="T120" fmla="*/ 2147483647 w 480"/>
                <a:gd name="T121" fmla="*/ 2147483647 h 1388"/>
                <a:gd name="T122" fmla="*/ 2147483647 w 480"/>
                <a:gd name="T123" fmla="*/ 2147483647 h 13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0"/>
                <a:gd name="T187" fmla="*/ 0 h 1388"/>
                <a:gd name="T188" fmla="*/ 480 w 480"/>
                <a:gd name="T189" fmla="*/ 1388 h 13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0" h="1388">
                  <a:moveTo>
                    <a:pt x="112" y="256"/>
                  </a:moveTo>
                  <a:cubicBezTo>
                    <a:pt x="109" y="232"/>
                    <a:pt x="111" y="220"/>
                    <a:pt x="88" y="212"/>
                  </a:cubicBezTo>
                  <a:cubicBezTo>
                    <a:pt x="78" y="198"/>
                    <a:pt x="70" y="198"/>
                    <a:pt x="60" y="184"/>
                  </a:cubicBezTo>
                  <a:cubicBezTo>
                    <a:pt x="56" y="142"/>
                    <a:pt x="34" y="76"/>
                    <a:pt x="76" y="48"/>
                  </a:cubicBezTo>
                  <a:cubicBezTo>
                    <a:pt x="90" y="27"/>
                    <a:pt x="145" y="7"/>
                    <a:pt x="172" y="0"/>
                  </a:cubicBezTo>
                  <a:cubicBezTo>
                    <a:pt x="181" y="1"/>
                    <a:pt x="191" y="0"/>
                    <a:pt x="200" y="4"/>
                  </a:cubicBezTo>
                  <a:cubicBezTo>
                    <a:pt x="208" y="7"/>
                    <a:pt x="209" y="22"/>
                    <a:pt x="212" y="28"/>
                  </a:cubicBezTo>
                  <a:cubicBezTo>
                    <a:pt x="222" y="46"/>
                    <a:pt x="234" y="57"/>
                    <a:pt x="240" y="76"/>
                  </a:cubicBezTo>
                  <a:cubicBezTo>
                    <a:pt x="239" y="117"/>
                    <a:pt x="242" y="159"/>
                    <a:pt x="236" y="200"/>
                  </a:cubicBezTo>
                  <a:cubicBezTo>
                    <a:pt x="235" y="205"/>
                    <a:pt x="222" y="199"/>
                    <a:pt x="220" y="204"/>
                  </a:cubicBezTo>
                  <a:cubicBezTo>
                    <a:pt x="217" y="213"/>
                    <a:pt x="220" y="224"/>
                    <a:pt x="224" y="232"/>
                  </a:cubicBezTo>
                  <a:cubicBezTo>
                    <a:pt x="225" y="235"/>
                    <a:pt x="292" y="263"/>
                    <a:pt x="296" y="264"/>
                  </a:cubicBezTo>
                  <a:cubicBezTo>
                    <a:pt x="309" y="268"/>
                    <a:pt x="332" y="284"/>
                    <a:pt x="332" y="284"/>
                  </a:cubicBezTo>
                  <a:cubicBezTo>
                    <a:pt x="355" y="319"/>
                    <a:pt x="371" y="354"/>
                    <a:pt x="388" y="392"/>
                  </a:cubicBezTo>
                  <a:cubicBezTo>
                    <a:pt x="401" y="422"/>
                    <a:pt x="402" y="457"/>
                    <a:pt x="420" y="484"/>
                  </a:cubicBezTo>
                  <a:cubicBezTo>
                    <a:pt x="433" y="535"/>
                    <a:pt x="447" y="586"/>
                    <a:pt x="464" y="636"/>
                  </a:cubicBezTo>
                  <a:cubicBezTo>
                    <a:pt x="473" y="664"/>
                    <a:pt x="470" y="695"/>
                    <a:pt x="480" y="724"/>
                  </a:cubicBezTo>
                  <a:cubicBezTo>
                    <a:pt x="479" y="755"/>
                    <a:pt x="479" y="785"/>
                    <a:pt x="476" y="816"/>
                  </a:cubicBezTo>
                  <a:cubicBezTo>
                    <a:pt x="475" y="824"/>
                    <a:pt x="468" y="840"/>
                    <a:pt x="468" y="840"/>
                  </a:cubicBezTo>
                  <a:cubicBezTo>
                    <a:pt x="467" y="848"/>
                    <a:pt x="467" y="873"/>
                    <a:pt x="456" y="880"/>
                  </a:cubicBezTo>
                  <a:cubicBezTo>
                    <a:pt x="449" y="884"/>
                    <a:pt x="432" y="888"/>
                    <a:pt x="432" y="888"/>
                  </a:cubicBezTo>
                  <a:cubicBezTo>
                    <a:pt x="394" y="875"/>
                    <a:pt x="419" y="803"/>
                    <a:pt x="420" y="780"/>
                  </a:cubicBezTo>
                  <a:cubicBezTo>
                    <a:pt x="415" y="683"/>
                    <a:pt x="366" y="532"/>
                    <a:pt x="312" y="452"/>
                  </a:cubicBezTo>
                  <a:cubicBezTo>
                    <a:pt x="290" y="467"/>
                    <a:pt x="328" y="563"/>
                    <a:pt x="324" y="588"/>
                  </a:cubicBezTo>
                  <a:cubicBezTo>
                    <a:pt x="325" y="673"/>
                    <a:pt x="326" y="759"/>
                    <a:pt x="328" y="844"/>
                  </a:cubicBezTo>
                  <a:cubicBezTo>
                    <a:pt x="329" y="863"/>
                    <a:pt x="340" y="900"/>
                    <a:pt x="340" y="900"/>
                  </a:cubicBezTo>
                  <a:cubicBezTo>
                    <a:pt x="337" y="999"/>
                    <a:pt x="343" y="1103"/>
                    <a:pt x="324" y="1200"/>
                  </a:cubicBezTo>
                  <a:cubicBezTo>
                    <a:pt x="322" y="1248"/>
                    <a:pt x="332" y="1302"/>
                    <a:pt x="304" y="1344"/>
                  </a:cubicBezTo>
                  <a:cubicBezTo>
                    <a:pt x="279" y="1343"/>
                    <a:pt x="252" y="1349"/>
                    <a:pt x="228" y="1340"/>
                  </a:cubicBezTo>
                  <a:cubicBezTo>
                    <a:pt x="220" y="1337"/>
                    <a:pt x="230" y="1324"/>
                    <a:pt x="232" y="1316"/>
                  </a:cubicBezTo>
                  <a:cubicBezTo>
                    <a:pt x="235" y="1304"/>
                    <a:pt x="244" y="1280"/>
                    <a:pt x="244" y="1280"/>
                  </a:cubicBezTo>
                  <a:cubicBezTo>
                    <a:pt x="243" y="1239"/>
                    <a:pt x="243" y="1197"/>
                    <a:pt x="240" y="1156"/>
                  </a:cubicBezTo>
                  <a:cubicBezTo>
                    <a:pt x="239" y="1143"/>
                    <a:pt x="228" y="1120"/>
                    <a:pt x="228" y="1120"/>
                  </a:cubicBezTo>
                  <a:cubicBezTo>
                    <a:pt x="224" y="1082"/>
                    <a:pt x="217" y="1045"/>
                    <a:pt x="208" y="1008"/>
                  </a:cubicBezTo>
                  <a:cubicBezTo>
                    <a:pt x="207" y="991"/>
                    <a:pt x="207" y="973"/>
                    <a:pt x="204" y="956"/>
                  </a:cubicBezTo>
                  <a:cubicBezTo>
                    <a:pt x="203" y="948"/>
                    <a:pt x="196" y="804"/>
                    <a:pt x="196" y="804"/>
                  </a:cubicBezTo>
                  <a:cubicBezTo>
                    <a:pt x="193" y="903"/>
                    <a:pt x="176" y="1139"/>
                    <a:pt x="200" y="1236"/>
                  </a:cubicBezTo>
                  <a:cubicBezTo>
                    <a:pt x="199" y="1281"/>
                    <a:pt x="214" y="1330"/>
                    <a:pt x="196" y="1372"/>
                  </a:cubicBezTo>
                  <a:cubicBezTo>
                    <a:pt x="189" y="1388"/>
                    <a:pt x="161" y="1372"/>
                    <a:pt x="144" y="1368"/>
                  </a:cubicBezTo>
                  <a:cubicBezTo>
                    <a:pt x="131" y="1365"/>
                    <a:pt x="128" y="1332"/>
                    <a:pt x="128" y="1332"/>
                  </a:cubicBezTo>
                  <a:cubicBezTo>
                    <a:pt x="123" y="1300"/>
                    <a:pt x="121" y="1268"/>
                    <a:pt x="116" y="1236"/>
                  </a:cubicBezTo>
                  <a:cubicBezTo>
                    <a:pt x="115" y="1179"/>
                    <a:pt x="114" y="1121"/>
                    <a:pt x="112" y="1064"/>
                  </a:cubicBezTo>
                  <a:cubicBezTo>
                    <a:pt x="111" y="1034"/>
                    <a:pt x="91" y="1002"/>
                    <a:pt x="84" y="972"/>
                  </a:cubicBezTo>
                  <a:cubicBezTo>
                    <a:pt x="81" y="943"/>
                    <a:pt x="77" y="923"/>
                    <a:pt x="68" y="896"/>
                  </a:cubicBezTo>
                  <a:cubicBezTo>
                    <a:pt x="65" y="888"/>
                    <a:pt x="63" y="880"/>
                    <a:pt x="60" y="872"/>
                  </a:cubicBezTo>
                  <a:cubicBezTo>
                    <a:pt x="59" y="868"/>
                    <a:pt x="56" y="860"/>
                    <a:pt x="56" y="860"/>
                  </a:cubicBezTo>
                  <a:cubicBezTo>
                    <a:pt x="58" y="769"/>
                    <a:pt x="40" y="674"/>
                    <a:pt x="92" y="596"/>
                  </a:cubicBezTo>
                  <a:cubicBezTo>
                    <a:pt x="101" y="561"/>
                    <a:pt x="101" y="568"/>
                    <a:pt x="92" y="508"/>
                  </a:cubicBezTo>
                  <a:cubicBezTo>
                    <a:pt x="89" y="490"/>
                    <a:pt x="64" y="460"/>
                    <a:pt x="64" y="460"/>
                  </a:cubicBezTo>
                  <a:cubicBezTo>
                    <a:pt x="57" y="471"/>
                    <a:pt x="43" y="491"/>
                    <a:pt x="56" y="504"/>
                  </a:cubicBezTo>
                  <a:cubicBezTo>
                    <a:pt x="65" y="513"/>
                    <a:pt x="81" y="513"/>
                    <a:pt x="92" y="520"/>
                  </a:cubicBezTo>
                  <a:cubicBezTo>
                    <a:pt x="89" y="562"/>
                    <a:pt x="84" y="589"/>
                    <a:pt x="76" y="628"/>
                  </a:cubicBezTo>
                  <a:cubicBezTo>
                    <a:pt x="45" y="618"/>
                    <a:pt x="39" y="567"/>
                    <a:pt x="24" y="540"/>
                  </a:cubicBezTo>
                  <a:cubicBezTo>
                    <a:pt x="19" y="532"/>
                    <a:pt x="13" y="524"/>
                    <a:pt x="8" y="516"/>
                  </a:cubicBezTo>
                  <a:cubicBezTo>
                    <a:pt x="3" y="509"/>
                    <a:pt x="0" y="492"/>
                    <a:pt x="0" y="492"/>
                  </a:cubicBezTo>
                  <a:cubicBezTo>
                    <a:pt x="1" y="459"/>
                    <a:pt x="0" y="425"/>
                    <a:pt x="4" y="392"/>
                  </a:cubicBezTo>
                  <a:cubicBezTo>
                    <a:pt x="6" y="374"/>
                    <a:pt x="24" y="328"/>
                    <a:pt x="24" y="328"/>
                  </a:cubicBezTo>
                  <a:cubicBezTo>
                    <a:pt x="29" y="312"/>
                    <a:pt x="48" y="309"/>
                    <a:pt x="64" y="304"/>
                  </a:cubicBezTo>
                  <a:cubicBezTo>
                    <a:pt x="67" y="300"/>
                    <a:pt x="85" y="291"/>
                    <a:pt x="88" y="288"/>
                  </a:cubicBezTo>
                  <a:cubicBezTo>
                    <a:pt x="91" y="285"/>
                    <a:pt x="77" y="284"/>
                    <a:pt x="80" y="280"/>
                  </a:cubicBezTo>
                  <a:cubicBezTo>
                    <a:pt x="86" y="273"/>
                    <a:pt x="100" y="268"/>
                    <a:pt x="100" y="268"/>
                  </a:cubicBezTo>
                  <a:cubicBezTo>
                    <a:pt x="104" y="211"/>
                    <a:pt x="120" y="223"/>
                    <a:pt x="112" y="256"/>
                  </a:cubicBezTo>
                  <a:close/>
                </a:path>
              </a:pathLst>
            </a:custGeom>
            <a:solidFill>
              <a:srgbClr val="FFAE18"/>
            </a:solidFill>
            <a:ln w="9525">
              <a:noFill/>
              <a:round/>
              <a:headEnd/>
              <a:tailEnd/>
            </a:ln>
          </p:spPr>
          <p:txBody>
            <a:bodyPr/>
            <a:lstStyle/>
            <a:p>
              <a:endParaRPr lang="en-US"/>
            </a:p>
          </p:txBody>
        </p:sp>
        <p:sp>
          <p:nvSpPr>
            <p:cNvPr id="67626" name="Freeform 13"/>
            <p:cNvSpPr>
              <a:spLocks/>
            </p:cNvSpPr>
            <p:nvPr/>
          </p:nvSpPr>
          <p:spPr bwMode="auto">
            <a:xfrm flipH="1">
              <a:off x="2154497" y="5099970"/>
              <a:ext cx="168349" cy="432664"/>
            </a:xfrm>
            <a:custGeom>
              <a:avLst/>
              <a:gdLst>
                <a:gd name="T0" fmla="*/ 2147483647 w 426"/>
                <a:gd name="T1" fmla="*/ 2147483647 h 1139"/>
                <a:gd name="T2" fmla="*/ 2147483647 w 426"/>
                <a:gd name="T3" fmla="*/ 2147483647 h 1139"/>
                <a:gd name="T4" fmla="*/ 2147483647 w 426"/>
                <a:gd name="T5" fmla="*/ 2147483647 h 1139"/>
                <a:gd name="T6" fmla="*/ 2147483647 w 426"/>
                <a:gd name="T7" fmla="*/ 2147483647 h 1139"/>
                <a:gd name="T8" fmla="*/ 2147483647 w 426"/>
                <a:gd name="T9" fmla="*/ 2147483647 h 1139"/>
                <a:gd name="T10" fmla="*/ 2147483647 w 426"/>
                <a:gd name="T11" fmla="*/ 2147483647 h 1139"/>
                <a:gd name="T12" fmla="*/ 2147483647 w 426"/>
                <a:gd name="T13" fmla="*/ 2147483647 h 1139"/>
                <a:gd name="T14" fmla="*/ 2147483647 w 426"/>
                <a:gd name="T15" fmla="*/ 2147483647 h 1139"/>
                <a:gd name="T16" fmla="*/ 2147483647 w 426"/>
                <a:gd name="T17" fmla="*/ 2147483647 h 1139"/>
                <a:gd name="T18" fmla="*/ 2147483647 w 426"/>
                <a:gd name="T19" fmla="*/ 2147483647 h 1139"/>
                <a:gd name="T20" fmla="*/ 2147483647 w 426"/>
                <a:gd name="T21" fmla="*/ 2147483647 h 1139"/>
                <a:gd name="T22" fmla="*/ 2147483647 w 426"/>
                <a:gd name="T23" fmla="*/ 2147483647 h 1139"/>
                <a:gd name="T24" fmla="*/ 2147483647 w 426"/>
                <a:gd name="T25" fmla="*/ 2147483647 h 1139"/>
                <a:gd name="T26" fmla="*/ 2147483647 w 426"/>
                <a:gd name="T27" fmla="*/ 2147483647 h 1139"/>
                <a:gd name="T28" fmla="*/ 2147483647 w 426"/>
                <a:gd name="T29" fmla="*/ 2147483647 h 1139"/>
                <a:gd name="T30" fmla="*/ 2147483647 w 426"/>
                <a:gd name="T31" fmla="*/ 2147483647 h 1139"/>
                <a:gd name="T32" fmla="*/ 2147483647 w 426"/>
                <a:gd name="T33" fmla="*/ 2147483647 h 1139"/>
                <a:gd name="T34" fmla="*/ 2147483647 w 426"/>
                <a:gd name="T35" fmla="*/ 2147483647 h 1139"/>
                <a:gd name="T36" fmla="*/ 2147483647 w 426"/>
                <a:gd name="T37" fmla="*/ 2147483647 h 1139"/>
                <a:gd name="T38" fmla="*/ 2147483647 w 426"/>
                <a:gd name="T39" fmla="*/ 2147483647 h 1139"/>
                <a:gd name="T40" fmla="*/ 2147483647 w 426"/>
                <a:gd name="T41" fmla="*/ 2147483647 h 1139"/>
                <a:gd name="T42" fmla="*/ 2147483647 w 426"/>
                <a:gd name="T43" fmla="*/ 2147483647 h 1139"/>
                <a:gd name="T44" fmla="*/ 2147483647 w 426"/>
                <a:gd name="T45" fmla="*/ 2147483647 h 1139"/>
                <a:gd name="T46" fmla="*/ 2147483647 w 426"/>
                <a:gd name="T47" fmla="*/ 2147483647 h 1139"/>
                <a:gd name="T48" fmla="*/ 2147483647 w 426"/>
                <a:gd name="T49" fmla="*/ 2147483647 h 1139"/>
                <a:gd name="T50" fmla="*/ 2147483647 w 426"/>
                <a:gd name="T51" fmla="*/ 2147483647 h 1139"/>
                <a:gd name="T52" fmla="*/ 2147483647 w 426"/>
                <a:gd name="T53" fmla="*/ 2147483647 h 1139"/>
                <a:gd name="T54" fmla="*/ 2147483647 w 426"/>
                <a:gd name="T55" fmla="*/ 2147483647 h 1139"/>
                <a:gd name="T56" fmla="*/ 2147483647 w 426"/>
                <a:gd name="T57" fmla="*/ 2147483647 h 1139"/>
                <a:gd name="T58" fmla="*/ 2147483647 w 426"/>
                <a:gd name="T59" fmla="*/ 2147483647 h 1139"/>
                <a:gd name="T60" fmla="*/ 2147483647 w 426"/>
                <a:gd name="T61" fmla="*/ 2147483647 h 1139"/>
                <a:gd name="T62" fmla="*/ 2147483647 w 426"/>
                <a:gd name="T63" fmla="*/ 2147483647 h 1139"/>
                <a:gd name="T64" fmla="*/ 0 w 426"/>
                <a:gd name="T65" fmla="*/ 2147483647 h 1139"/>
                <a:gd name="T66" fmla="*/ 2147483647 w 426"/>
                <a:gd name="T67" fmla="*/ 2147483647 h 1139"/>
                <a:gd name="T68" fmla="*/ 2147483647 w 426"/>
                <a:gd name="T69" fmla="*/ 2147483647 h 1139"/>
                <a:gd name="T70" fmla="*/ 2147483647 w 426"/>
                <a:gd name="T71" fmla="*/ 2147483647 h 1139"/>
                <a:gd name="T72" fmla="*/ 2147483647 w 426"/>
                <a:gd name="T73" fmla="*/ 2147483647 h 1139"/>
                <a:gd name="T74" fmla="*/ 2147483647 w 426"/>
                <a:gd name="T75" fmla="*/ 2147483647 h 1139"/>
                <a:gd name="T76" fmla="*/ 2147483647 w 426"/>
                <a:gd name="T77" fmla="*/ 2147483647 h 1139"/>
                <a:gd name="T78" fmla="*/ 2147483647 w 426"/>
                <a:gd name="T79" fmla="*/ 2147483647 h 1139"/>
                <a:gd name="T80" fmla="*/ 2147483647 w 426"/>
                <a:gd name="T81" fmla="*/ 2147483647 h 1139"/>
                <a:gd name="T82" fmla="*/ 2147483647 w 426"/>
                <a:gd name="T83" fmla="*/ 2147483647 h 1139"/>
                <a:gd name="T84" fmla="*/ 2147483647 w 426"/>
                <a:gd name="T85" fmla="*/ 2147483647 h 1139"/>
                <a:gd name="T86" fmla="*/ 2147483647 w 426"/>
                <a:gd name="T87" fmla="*/ 2147483647 h 1139"/>
                <a:gd name="T88" fmla="*/ 2147483647 w 426"/>
                <a:gd name="T89" fmla="*/ 2147483647 h 1139"/>
                <a:gd name="T90" fmla="*/ 2147483647 w 426"/>
                <a:gd name="T91" fmla="*/ 2147483647 h 1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6"/>
                <a:gd name="T139" fmla="*/ 0 h 1139"/>
                <a:gd name="T140" fmla="*/ 426 w 426"/>
                <a:gd name="T141" fmla="*/ 1139 h 1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6" h="1139">
                  <a:moveTo>
                    <a:pt x="140" y="115"/>
                  </a:moveTo>
                  <a:cubicBezTo>
                    <a:pt x="141" y="91"/>
                    <a:pt x="139" y="67"/>
                    <a:pt x="144" y="43"/>
                  </a:cubicBezTo>
                  <a:cubicBezTo>
                    <a:pt x="146" y="34"/>
                    <a:pt x="151" y="22"/>
                    <a:pt x="160" y="19"/>
                  </a:cubicBezTo>
                  <a:cubicBezTo>
                    <a:pt x="168" y="16"/>
                    <a:pt x="184" y="11"/>
                    <a:pt x="184" y="11"/>
                  </a:cubicBezTo>
                  <a:cubicBezTo>
                    <a:pt x="249" y="15"/>
                    <a:pt x="241" y="0"/>
                    <a:pt x="252" y="43"/>
                  </a:cubicBezTo>
                  <a:cubicBezTo>
                    <a:pt x="256" y="86"/>
                    <a:pt x="259" y="94"/>
                    <a:pt x="252" y="139"/>
                  </a:cubicBezTo>
                  <a:cubicBezTo>
                    <a:pt x="251" y="147"/>
                    <a:pt x="244" y="163"/>
                    <a:pt x="244" y="163"/>
                  </a:cubicBezTo>
                  <a:cubicBezTo>
                    <a:pt x="249" y="188"/>
                    <a:pt x="261" y="195"/>
                    <a:pt x="284" y="203"/>
                  </a:cubicBezTo>
                  <a:cubicBezTo>
                    <a:pt x="299" y="226"/>
                    <a:pt x="302" y="216"/>
                    <a:pt x="312" y="247"/>
                  </a:cubicBezTo>
                  <a:cubicBezTo>
                    <a:pt x="315" y="255"/>
                    <a:pt x="320" y="271"/>
                    <a:pt x="320" y="271"/>
                  </a:cubicBezTo>
                  <a:cubicBezTo>
                    <a:pt x="317" y="353"/>
                    <a:pt x="321" y="351"/>
                    <a:pt x="308" y="403"/>
                  </a:cubicBezTo>
                  <a:cubicBezTo>
                    <a:pt x="305" y="525"/>
                    <a:pt x="293" y="593"/>
                    <a:pt x="356" y="687"/>
                  </a:cubicBezTo>
                  <a:cubicBezTo>
                    <a:pt x="360" y="704"/>
                    <a:pt x="369" y="722"/>
                    <a:pt x="372" y="739"/>
                  </a:cubicBezTo>
                  <a:cubicBezTo>
                    <a:pt x="378" y="776"/>
                    <a:pt x="378" y="812"/>
                    <a:pt x="412" y="835"/>
                  </a:cubicBezTo>
                  <a:cubicBezTo>
                    <a:pt x="417" y="843"/>
                    <a:pt x="426" y="849"/>
                    <a:pt x="416" y="859"/>
                  </a:cubicBezTo>
                  <a:cubicBezTo>
                    <a:pt x="409" y="866"/>
                    <a:pt x="392" y="875"/>
                    <a:pt x="392" y="875"/>
                  </a:cubicBezTo>
                  <a:cubicBezTo>
                    <a:pt x="383" y="902"/>
                    <a:pt x="355" y="901"/>
                    <a:pt x="332" y="907"/>
                  </a:cubicBezTo>
                  <a:cubicBezTo>
                    <a:pt x="313" y="912"/>
                    <a:pt x="302" y="921"/>
                    <a:pt x="284" y="927"/>
                  </a:cubicBezTo>
                  <a:cubicBezTo>
                    <a:pt x="272" y="963"/>
                    <a:pt x="265" y="1002"/>
                    <a:pt x="256" y="1039"/>
                  </a:cubicBezTo>
                  <a:cubicBezTo>
                    <a:pt x="245" y="1083"/>
                    <a:pt x="243" y="1123"/>
                    <a:pt x="196" y="1139"/>
                  </a:cubicBezTo>
                  <a:cubicBezTo>
                    <a:pt x="183" y="1119"/>
                    <a:pt x="181" y="1101"/>
                    <a:pt x="188" y="1080"/>
                  </a:cubicBezTo>
                  <a:cubicBezTo>
                    <a:pt x="191" y="1072"/>
                    <a:pt x="193" y="1052"/>
                    <a:pt x="196" y="1044"/>
                  </a:cubicBezTo>
                  <a:cubicBezTo>
                    <a:pt x="197" y="1040"/>
                    <a:pt x="204" y="1008"/>
                    <a:pt x="204" y="1008"/>
                  </a:cubicBezTo>
                  <a:cubicBezTo>
                    <a:pt x="203" y="973"/>
                    <a:pt x="227" y="970"/>
                    <a:pt x="212" y="939"/>
                  </a:cubicBezTo>
                  <a:cubicBezTo>
                    <a:pt x="205" y="925"/>
                    <a:pt x="180" y="938"/>
                    <a:pt x="164" y="935"/>
                  </a:cubicBezTo>
                  <a:cubicBezTo>
                    <a:pt x="156" y="934"/>
                    <a:pt x="128" y="932"/>
                    <a:pt x="128" y="932"/>
                  </a:cubicBezTo>
                  <a:cubicBezTo>
                    <a:pt x="116" y="969"/>
                    <a:pt x="119" y="1017"/>
                    <a:pt x="84" y="1040"/>
                  </a:cubicBezTo>
                  <a:cubicBezTo>
                    <a:pt x="79" y="1056"/>
                    <a:pt x="76" y="1079"/>
                    <a:pt x="60" y="1084"/>
                  </a:cubicBezTo>
                  <a:cubicBezTo>
                    <a:pt x="41" y="1113"/>
                    <a:pt x="45" y="1078"/>
                    <a:pt x="20" y="1095"/>
                  </a:cubicBezTo>
                  <a:cubicBezTo>
                    <a:pt x="9" y="1061"/>
                    <a:pt x="36" y="1020"/>
                    <a:pt x="44" y="987"/>
                  </a:cubicBezTo>
                  <a:cubicBezTo>
                    <a:pt x="58" y="933"/>
                    <a:pt x="45" y="985"/>
                    <a:pt x="60" y="951"/>
                  </a:cubicBezTo>
                  <a:cubicBezTo>
                    <a:pt x="63" y="943"/>
                    <a:pt x="68" y="927"/>
                    <a:pt x="68" y="927"/>
                  </a:cubicBezTo>
                  <a:cubicBezTo>
                    <a:pt x="60" y="902"/>
                    <a:pt x="23" y="898"/>
                    <a:pt x="0" y="895"/>
                  </a:cubicBezTo>
                  <a:cubicBezTo>
                    <a:pt x="6" y="878"/>
                    <a:pt x="14" y="865"/>
                    <a:pt x="20" y="847"/>
                  </a:cubicBezTo>
                  <a:cubicBezTo>
                    <a:pt x="21" y="843"/>
                    <a:pt x="24" y="835"/>
                    <a:pt x="24" y="835"/>
                  </a:cubicBezTo>
                  <a:cubicBezTo>
                    <a:pt x="29" y="795"/>
                    <a:pt x="25" y="813"/>
                    <a:pt x="36" y="779"/>
                  </a:cubicBezTo>
                  <a:cubicBezTo>
                    <a:pt x="37" y="775"/>
                    <a:pt x="40" y="767"/>
                    <a:pt x="40" y="767"/>
                  </a:cubicBezTo>
                  <a:cubicBezTo>
                    <a:pt x="43" y="746"/>
                    <a:pt x="48" y="728"/>
                    <a:pt x="52" y="707"/>
                  </a:cubicBezTo>
                  <a:cubicBezTo>
                    <a:pt x="57" y="637"/>
                    <a:pt x="81" y="573"/>
                    <a:pt x="88" y="503"/>
                  </a:cubicBezTo>
                  <a:cubicBezTo>
                    <a:pt x="85" y="480"/>
                    <a:pt x="90" y="462"/>
                    <a:pt x="68" y="455"/>
                  </a:cubicBezTo>
                  <a:cubicBezTo>
                    <a:pt x="53" y="432"/>
                    <a:pt x="55" y="414"/>
                    <a:pt x="64" y="387"/>
                  </a:cubicBezTo>
                  <a:cubicBezTo>
                    <a:pt x="69" y="334"/>
                    <a:pt x="76" y="280"/>
                    <a:pt x="68" y="227"/>
                  </a:cubicBezTo>
                  <a:cubicBezTo>
                    <a:pt x="66" y="214"/>
                    <a:pt x="96" y="205"/>
                    <a:pt x="92" y="192"/>
                  </a:cubicBezTo>
                  <a:cubicBezTo>
                    <a:pt x="100" y="167"/>
                    <a:pt x="98" y="183"/>
                    <a:pt x="120" y="172"/>
                  </a:cubicBezTo>
                  <a:cubicBezTo>
                    <a:pt x="125" y="169"/>
                    <a:pt x="137" y="146"/>
                    <a:pt x="140" y="139"/>
                  </a:cubicBezTo>
                  <a:cubicBezTo>
                    <a:pt x="143" y="132"/>
                    <a:pt x="140" y="123"/>
                    <a:pt x="140" y="115"/>
                  </a:cubicBezTo>
                  <a:close/>
                </a:path>
              </a:pathLst>
            </a:custGeom>
            <a:solidFill>
              <a:srgbClr val="93C345"/>
            </a:solidFill>
            <a:ln w="9525">
              <a:noFill/>
              <a:round/>
              <a:headEnd/>
              <a:tailEnd/>
            </a:ln>
          </p:spPr>
          <p:txBody>
            <a:bodyPr/>
            <a:lstStyle/>
            <a:p>
              <a:endParaRPr lang="en-US"/>
            </a:p>
          </p:txBody>
        </p:sp>
        <p:sp>
          <p:nvSpPr>
            <p:cNvPr id="67627" name="Freeform 16"/>
            <p:cNvSpPr>
              <a:spLocks/>
            </p:cNvSpPr>
            <p:nvPr/>
          </p:nvSpPr>
          <p:spPr bwMode="auto">
            <a:xfrm>
              <a:off x="1554754" y="5007828"/>
              <a:ext cx="126262" cy="524805"/>
            </a:xfrm>
            <a:custGeom>
              <a:avLst/>
              <a:gdLst>
                <a:gd name="T0" fmla="*/ 2147483647 w 579"/>
                <a:gd name="T1" fmla="*/ 2147483647 h 1431"/>
                <a:gd name="T2" fmla="*/ 2147483647 w 579"/>
                <a:gd name="T3" fmla="*/ 2147483647 h 1431"/>
                <a:gd name="T4" fmla="*/ 2147483647 w 579"/>
                <a:gd name="T5" fmla="*/ 2147483647 h 1431"/>
                <a:gd name="T6" fmla="*/ 2147483647 w 579"/>
                <a:gd name="T7" fmla="*/ 2147483647 h 1431"/>
                <a:gd name="T8" fmla="*/ 2147483647 w 579"/>
                <a:gd name="T9" fmla="*/ 2147483647 h 1431"/>
                <a:gd name="T10" fmla="*/ 2147483647 w 579"/>
                <a:gd name="T11" fmla="*/ 2147483647 h 1431"/>
                <a:gd name="T12" fmla="*/ 2147483647 w 579"/>
                <a:gd name="T13" fmla="*/ 2147483647 h 1431"/>
                <a:gd name="T14" fmla="*/ 2147483647 w 579"/>
                <a:gd name="T15" fmla="*/ 2147483647 h 1431"/>
                <a:gd name="T16" fmla="*/ 2147483647 w 579"/>
                <a:gd name="T17" fmla="*/ 2147483647 h 1431"/>
                <a:gd name="T18" fmla="*/ 2147483647 w 579"/>
                <a:gd name="T19" fmla="*/ 2147483647 h 1431"/>
                <a:gd name="T20" fmla="*/ 2147483647 w 579"/>
                <a:gd name="T21" fmla="*/ 2147483647 h 1431"/>
                <a:gd name="T22" fmla="*/ 2147483647 w 579"/>
                <a:gd name="T23" fmla="*/ 2147483647 h 1431"/>
                <a:gd name="T24" fmla="*/ 2147483647 w 579"/>
                <a:gd name="T25" fmla="*/ 2147483647 h 1431"/>
                <a:gd name="T26" fmla="*/ 2147483647 w 579"/>
                <a:gd name="T27" fmla="*/ 2147483647 h 1431"/>
                <a:gd name="T28" fmla="*/ 2147483647 w 579"/>
                <a:gd name="T29" fmla="*/ 2147483647 h 1431"/>
                <a:gd name="T30" fmla="*/ 2147483647 w 579"/>
                <a:gd name="T31" fmla="*/ 2147483647 h 1431"/>
                <a:gd name="T32" fmla="*/ 2147483647 w 579"/>
                <a:gd name="T33" fmla="*/ 2147483647 h 1431"/>
                <a:gd name="T34" fmla="*/ 2147483647 w 579"/>
                <a:gd name="T35" fmla="*/ 2147483647 h 1431"/>
                <a:gd name="T36" fmla="*/ 2147483647 w 579"/>
                <a:gd name="T37" fmla="*/ 2147483647 h 1431"/>
                <a:gd name="T38" fmla="*/ 2147483647 w 579"/>
                <a:gd name="T39" fmla="*/ 2147483647 h 1431"/>
                <a:gd name="T40" fmla="*/ 2147483647 w 579"/>
                <a:gd name="T41" fmla="*/ 2147483647 h 1431"/>
                <a:gd name="T42" fmla="*/ 2147483647 w 579"/>
                <a:gd name="T43" fmla="*/ 2147483647 h 1431"/>
                <a:gd name="T44" fmla="*/ 2147483647 w 579"/>
                <a:gd name="T45" fmla="*/ 2147483647 h 1431"/>
                <a:gd name="T46" fmla="*/ 2147483647 w 579"/>
                <a:gd name="T47" fmla="*/ 2147483647 h 1431"/>
                <a:gd name="T48" fmla="*/ 2147483647 w 579"/>
                <a:gd name="T49" fmla="*/ 2147483647 h 1431"/>
                <a:gd name="T50" fmla="*/ 2147483647 w 579"/>
                <a:gd name="T51" fmla="*/ 2147483647 h 1431"/>
                <a:gd name="T52" fmla="*/ 2147483647 w 579"/>
                <a:gd name="T53" fmla="*/ 2147483647 h 1431"/>
                <a:gd name="T54" fmla="*/ 2147483647 w 579"/>
                <a:gd name="T55" fmla="*/ 2147483647 h 1431"/>
                <a:gd name="T56" fmla="*/ 2147483647 w 579"/>
                <a:gd name="T57" fmla="*/ 2147483647 h 1431"/>
                <a:gd name="T58" fmla="*/ 2147483647 w 579"/>
                <a:gd name="T59" fmla="*/ 2147483647 h 1431"/>
                <a:gd name="T60" fmla="*/ 2147483647 w 579"/>
                <a:gd name="T61" fmla="*/ 2147483647 h 1431"/>
                <a:gd name="T62" fmla="*/ 2147483647 w 579"/>
                <a:gd name="T63" fmla="*/ 2147483647 h 1431"/>
                <a:gd name="T64" fmla="*/ 2147483647 w 579"/>
                <a:gd name="T65" fmla="*/ 2147483647 h 1431"/>
                <a:gd name="T66" fmla="*/ 2147483647 w 579"/>
                <a:gd name="T67" fmla="*/ 2147483647 h 1431"/>
                <a:gd name="T68" fmla="*/ 2147483647 w 579"/>
                <a:gd name="T69" fmla="*/ 2147483647 h 1431"/>
                <a:gd name="T70" fmla="*/ 2147483647 w 579"/>
                <a:gd name="T71" fmla="*/ 2147483647 h 1431"/>
                <a:gd name="T72" fmla="*/ 0 w 579"/>
                <a:gd name="T73" fmla="*/ 2147483647 h 1431"/>
                <a:gd name="T74" fmla="*/ 2147483647 w 579"/>
                <a:gd name="T75" fmla="*/ 2147483647 h 1431"/>
                <a:gd name="T76" fmla="*/ 2147483647 w 579"/>
                <a:gd name="T77" fmla="*/ 2147483647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rgbClr val="93C345"/>
            </a:solidFill>
            <a:ln w="9525">
              <a:noFill/>
              <a:round/>
              <a:headEnd/>
              <a:tailEnd/>
            </a:ln>
          </p:spPr>
          <p:txBody>
            <a:bodyPr/>
            <a:lstStyle/>
            <a:p>
              <a:endParaRPr lang="en-US"/>
            </a:p>
          </p:txBody>
        </p:sp>
        <p:sp>
          <p:nvSpPr>
            <p:cNvPr id="44" name="Freeform 19"/>
            <p:cNvSpPr>
              <a:spLocks/>
            </p:cNvSpPr>
            <p:nvPr/>
          </p:nvSpPr>
          <p:spPr bwMode="auto">
            <a:xfrm>
              <a:off x="1449536" y="5071926"/>
              <a:ext cx="126487" cy="480738"/>
            </a:xfrm>
            <a:custGeom>
              <a:avLst/>
              <a:gdLst>
                <a:gd name="T0" fmla="*/ 152 w 484"/>
                <a:gd name="T1" fmla="*/ 192 h 1419"/>
                <a:gd name="T2" fmla="*/ 156 w 484"/>
                <a:gd name="T3" fmla="*/ 144 h 1419"/>
                <a:gd name="T4" fmla="*/ 168 w 484"/>
                <a:gd name="T5" fmla="*/ 132 h 1419"/>
                <a:gd name="T6" fmla="*/ 188 w 484"/>
                <a:gd name="T7" fmla="*/ 100 h 1419"/>
                <a:gd name="T8" fmla="*/ 240 w 484"/>
                <a:gd name="T9" fmla="*/ 20 h 1419"/>
                <a:gd name="T10" fmla="*/ 264 w 484"/>
                <a:gd name="T11" fmla="*/ 8 h 1419"/>
                <a:gd name="T12" fmla="*/ 288 w 484"/>
                <a:gd name="T13" fmla="*/ 0 h 1419"/>
                <a:gd name="T14" fmla="*/ 328 w 484"/>
                <a:gd name="T15" fmla="*/ 20 h 1419"/>
                <a:gd name="T16" fmla="*/ 356 w 484"/>
                <a:gd name="T17" fmla="*/ 68 h 1419"/>
                <a:gd name="T18" fmla="*/ 372 w 484"/>
                <a:gd name="T19" fmla="*/ 124 h 1419"/>
                <a:gd name="T20" fmla="*/ 412 w 484"/>
                <a:gd name="T21" fmla="*/ 208 h 1419"/>
                <a:gd name="T22" fmla="*/ 444 w 484"/>
                <a:gd name="T23" fmla="*/ 284 h 1419"/>
                <a:gd name="T24" fmla="*/ 440 w 484"/>
                <a:gd name="T25" fmla="*/ 556 h 1419"/>
                <a:gd name="T26" fmla="*/ 432 w 484"/>
                <a:gd name="T27" fmla="*/ 588 h 1419"/>
                <a:gd name="T28" fmla="*/ 436 w 484"/>
                <a:gd name="T29" fmla="*/ 640 h 1419"/>
                <a:gd name="T30" fmla="*/ 484 w 484"/>
                <a:gd name="T31" fmla="*/ 724 h 1419"/>
                <a:gd name="T32" fmla="*/ 448 w 484"/>
                <a:gd name="T33" fmla="*/ 748 h 1419"/>
                <a:gd name="T34" fmla="*/ 472 w 484"/>
                <a:gd name="T35" fmla="*/ 792 h 1419"/>
                <a:gd name="T36" fmla="*/ 480 w 484"/>
                <a:gd name="T37" fmla="*/ 804 h 1419"/>
                <a:gd name="T38" fmla="*/ 468 w 484"/>
                <a:gd name="T39" fmla="*/ 812 h 1419"/>
                <a:gd name="T40" fmla="*/ 392 w 484"/>
                <a:gd name="T41" fmla="*/ 828 h 1419"/>
                <a:gd name="T42" fmla="*/ 380 w 484"/>
                <a:gd name="T43" fmla="*/ 876 h 1419"/>
                <a:gd name="T44" fmla="*/ 364 w 484"/>
                <a:gd name="T45" fmla="*/ 1128 h 1419"/>
                <a:gd name="T46" fmla="*/ 352 w 484"/>
                <a:gd name="T47" fmla="*/ 1244 h 1419"/>
                <a:gd name="T48" fmla="*/ 372 w 484"/>
                <a:gd name="T49" fmla="*/ 1352 h 1419"/>
                <a:gd name="T50" fmla="*/ 344 w 484"/>
                <a:gd name="T51" fmla="*/ 1392 h 1419"/>
                <a:gd name="T52" fmla="*/ 296 w 484"/>
                <a:gd name="T53" fmla="*/ 1284 h 1419"/>
                <a:gd name="T54" fmla="*/ 280 w 484"/>
                <a:gd name="T55" fmla="*/ 976 h 1419"/>
                <a:gd name="T56" fmla="*/ 260 w 484"/>
                <a:gd name="T57" fmla="*/ 828 h 1419"/>
                <a:gd name="T58" fmla="*/ 216 w 484"/>
                <a:gd name="T59" fmla="*/ 996 h 1419"/>
                <a:gd name="T60" fmla="*/ 156 w 484"/>
                <a:gd name="T61" fmla="*/ 1140 h 1419"/>
                <a:gd name="T62" fmla="*/ 128 w 484"/>
                <a:gd name="T63" fmla="*/ 1244 h 1419"/>
                <a:gd name="T64" fmla="*/ 148 w 484"/>
                <a:gd name="T65" fmla="*/ 1316 h 1419"/>
                <a:gd name="T66" fmla="*/ 160 w 484"/>
                <a:gd name="T67" fmla="*/ 1352 h 1419"/>
                <a:gd name="T68" fmla="*/ 164 w 484"/>
                <a:gd name="T69" fmla="*/ 1364 h 1419"/>
                <a:gd name="T70" fmla="*/ 84 w 484"/>
                <a:gd name="T71" fmla="*/ 1396 h 1419"/>
                <a:gd name="T72" fmla="*/ 68 w 484"/>
                <a:gd name="T73" fmla="*/ 1356 h 1419"/>
                <a:gd name="T74" fmla="*/ 80 w 484"/>
                <a:gd name="T75" fmla="*/ 1120 h 1419"/>
                <a:gd name="T76" fmla="*/ 108 w 484"/>
                <a:gd name="T77" fmla="*/ 1024 h 1419"/>
                <a:gd name="T78" fmla="*/ 116 w 484"/>
                <a:gd name="T79" fmla="*/ 992 h 1419"/>
                <a:gd name="T80" fmla="*/ 52 w 484"/>
                <a:gd name="T81" fmla="*/ 864 h 1419"/>
                <a:gd name="T82" fmla="*/ 24 w 484"/>
                <a:gd name="T83" fmla="*/ 832 h 1419"/>
                <a:gd name="T84" fmla="*/ 0 w 484"/>
                <a:gd name="T85" fmla="*/ 816 h 1419"/>
                <a:gd name="T86" fmla="*/ 36 w 484"/>
                <a:gd name="T87" fmla="*/ 772 h 1419"/>
                <a:gd name="T88" fmla="*/ 52 w 484"/>
                <a:gd name="T89" fmla="*/ 736 h 1419"/>
                <a:gd name="T90" fmla="*/ 56 w 484"/>
                <a:gd name="T91" fmla="*/ 680 h 1419"/>
                <a:gd name="T92" fmla="*/ 72 w 484"/>
                <a:gd name="T93" fmla="*/ 644 h 1419"/>
                <a:gd name="T94" fmla="*/ 104 w 484"/>
                <a:gd name="T95" fmla="*/ 572 h 1419"/>
                <a:gd name="T96" fmla="*/ 136 w 484"/>
                <a:gd name="T97" fmla="*/ 516 h 1419"/>
                <a:gd name="T98" fmla="*/ 128 w 484"/>
                <a:gd name="T99" fmla="*/ 472 h 1419"/>
                <a:gd name="T100" fmla="*/ 100 w 484"/>
                <a:gd name="T101" fmla="*/ 424 h 1419"/>
                <a:gd name="T102" fmla="*/ 112 w 484"/>
                <a:gd name="T103" fmla="*/ 252 h 1419"/>
                <a:gd name="T104" fmla="*/ 152 w 484"/>
                <a:gd name="T105" fmla="*/ 192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chemeClr val="accent4">
                <a:lumMod val="75000"/>
              </a:schemeClr>
            </a:solidFill>
            <a:ln w="9525">
              <a:noFill/>
              <a:round/>
              <a:headEnd/>
              <a:tailEnd/>
            </a:ln>
          </p:spPr>
          <p:txBody>
            <a:bodyPr/>
            <a:lstStyle/>
            <a:p>
              <a:pPr>
                <a:defRPr/>
              </a:pPr>
              <a:endParaRPr lang="en-US">
                <a:latin typeface="Arial" pitchFamily="34" charset="0"/>
                <a:ea typeface="Geneva" charset="-128"/>
              </a:endParaRPr>
            </a:p>
          </p:txBody>
        </p:sp>
      </p:grpSp>
      <p:sp>
        <p:nvSpPr>
          <p:cNvPr id="45" name="TextBox 44"/>
          <p:cNvSpPr txBox="1"/>
          <p:nvPr/>
        </p:nvSpPr>
        <p:spPr>
          <a:xfrm>
            <a:off x="7327900" y="1379538"/>
            <a:ext cx="1381125" cy="523875"/>
          </a:xfrm>
          <a:prstGeom prst="rect">
            <a:avLst/>
          </a:prstGeom>
          <a:noFill/>
        </p:spPr>
        <p:txBody>
          <a:bodyPr>
            <a:spAutoFit/>
          </a:bodyPr>
          <a:lstStyle/>
          <a:p>
            <a:pPr algn="ctr">
              <a:defRPr/>
            </a:pPr>
            <a:r>
              <a:rPr lang="en-US" sz="1400" b="1" i="1" dirty="0">
                <a:solidFill>
                  <a:schemeClr val="tx2"/>
                </a:solidFill>
                <a:latin typeface="+mn-lt"/>
                <a:ea typeface="Geneva" charset="-128"/>
              </a:rPr>
              <a:t>Patients of a Specific Disease</a:t>
            </a:r>
          </a:p>
        </p:txBody>
      </p:sp>
      <p:cxnSp>
        <p:nvCxnSpPr>
          <p:cNvPr id="46" name="Straight Arrow Connector 45"/>
          <p:cNvCxnSpPr/>
          <p:nvPr/>
        </p:nvCxnSpPr>
        <p:spPr>
          <a:xfrm>
            <a:off x="1855788" y="1524000"/>
            <a:ext cx="5449887" cy="1588"/>
          </a:xfrm>
          <a:prstGeom prst="straightConnector1">
            <a:avLst/>
          </a:prstGeom>
          <a:ln>
            <a:solidFill>
              <a:srgbClr val="D8E0DD"/>
            </a:solidFill>
            <a:prstDash val="sysDot"/>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214688" y="1546225"/>
            <a:ext cx="2781300" cy="522288"/>
          </a:xfrm>
          <a:prstGeom prst="rect">
            <a:avLst/>
          </a:prstGeom>
          <a:noFill/>
        </p:spPr>
        <p:txBody>
          <a:bodyPr wrap="none">
            <a:spAutoFit/>
          </a:bodyPr>
          <a:lstStyle/>
          <a:p>
            <a:pPr>
              <a:defRPr/>
            </a:pPr>
            <a:r>
              <a:rPr lang="en-US" sz="2800" b="1" dirty="0" err="1">
                <a:solidFill>
                  <a:srgbClr val="382D73"/>
                </a:solidFill>
                <a:latin typeface="+mn-lt"/>
                <a:ea typeface="Geneva" charset="-128"/>
              </a:rPr>
              <a:t>Selventa</a:t>
            </a:r>
            <a:r>
              <a:rPr lang="en-US" sz="2800" b="1" dirty="0">
                <a:solidFill>
                  <a:srgbClr val="382D73"/>
                </a:solidFill>
                <a:latin typeface="+mn-lt"/>
                <a:ea typeface="Geneva" charset="-128"/>
              </a:rPr>
              <a:t> Solution</a:t>
            </a:r>
          </a:p>
        </p:txBody>
      </p:sp>
      <p:sp>
        <p:nvSpPr>
          <p:cNvPr id="50" name="TextBox 49"/>
          <p:cNvSpPr txBox="1"/>
          <p:nvPr/>
        </p:nvSpPr>
        <p:spPr>
          <a:xfrm>
            <a:off x="454025" y="1384300"/>
            <a:ext cx="1381125" cy="307975"/>
          </a:xfrm>
          <a:prstGeom prst="rect">
            <a:avLst/>
          </a:prstGeom>
          <a:noFill/>
        </p:spPr>
        <p:txBody>
          <a:bodyPr>
            <a:spAutoFit/>
          </a:bodyPr>
          <a:lstStyle/>
          <a:p>
            <a:pPr algn="ctr">
              <a:defRPr/>
            </a:pPr>
            <a:r>
              <a:rPr lang="en-US" sz="1400" b="1" i="1" dirty="0">
                <a:solidFill>
                  <a:schemeClr val="tx2"/>
                </a:solidFill>
                <a:latin typeface="+mn-lt"/>
                <a:ea typeface="Geneva" charset="-128"/>
              </a:rPr>
              <a:t>Drug Options</a:t>
            </a:r>
          </a:p>
        </p:txBody>
      </p:sp>
      <p:sp>
        <p:nvSpPr>
          <p:cNvPr id="51" name="Rounded Rectangle 50"/>
          <p:cNvSpPr>
            <a:spLocks noChangeArrowheads="1"/>
          </p:cNvSpPr>
          <p:nvPr/>
        </p:nvSpPr>
        <p:spPr bwMode="auto">
          <a:xfrm>
            <a:off x="842963" y="2897188"/>
            <a:ext cx="581025" cy="352425"/>
          </a:xfrm>
          <a:prstGeom prst="roundRect">
            <a:avLst>
              <a:gd name="adj" fmla="val 50000"/>
            </a:avLst>
          </a:prstGeom>
          <a:solidFill>
            <a:srgbClr val="F2F2F2"/>
          </a:solidFill>
          <a:ln w="19050">
            <a:solidFill>
              <a:schemeClr val="bg1"/>
            </a:solidFill>
            <a:round/>
            <a:headEnd/>
            <a:tailEnd/>
          </a:ln>
          <a:effectLst>
            <a:outerShdw blurRad="63500" dist="23000" dir="5400000" rotWithShape="0">
              <a:srgbClr val="000000">
                <a:alpha val="34998"/>
              </a:srgbClr>
            </a:outerShdw>
          </a:effectLst>
        </p:spPr>
        <p:txBody>
          <a:bodyPr anchor="ctr"/>
          <a:lstStyle/>
          <a:p>
            <a:pPr algn="ctr">
              <a:defRPr/>
            </a:pPr>
            <a:r>
              <a:rPr lang="en-US" sz="1100" b="1" dirty="0">
                <a:latin typeface="+mn-lt"/>
                <a:ea typeface="+mn-ea"/>
              </a:rPr>
              <a:t>Drug X</a:t>
            </a:r>
          </a:p>
        </p:txBody>
      </p:sp>
      <p:sp>
        <p:nvSpPr>
          <p:cNvPr id="56" name="Freeform 55"/>
          <p:cNvSpPr>
            <a:spLocks noChangeArrowheads="1"/>
          </p:cNvSpPr>
          <p:nvPr/>
        </p:nvSpPr>
        <p:spPr bwMode="auto">
          <a:xfrm>
            <a:off x="2617788" y="2093913"/>
            <a:ext cx="1524000" cy="1198562"/>
          </a:xfrm>
          <a:custGeom>
            <a:avLst/>
            <a:gdLst>
              <a:gd name="T0" fmla="*/ 1075043 w 1809750"/>
              <a:gd name="T1" fmla="*/ 0 h 1257300"/>
              <a:gd name="T2" fmla="*/ 1080731 w 1809750"/>
              <a:gd name="T3" fmla="*/ 701610 h 1257300"/>
              <a:gd name="T4" fmla="*/ 514280 w 1809750"/>
              <a:gd name="T5" fmla="*/ 701610 h 1257300"/>
              <a:gd name="T6" fmla="*/ 514280 w 1809750"/>
              <a:gd name="T7" fmla="*/ 1089560 h 1257300"/>
              <a:gd name="T8" fmla="*/ 0 w 1809750"/>
              <a:gd name="T9" fmla="*/ 1089560 h 1257300"/>
              <a:gd name="T10" fmla="*/ 0 w 1809750"/>
              <a:gd name="T11" fmla="*/ 0 h 1257300"/>
              <a:gd name="T12" fmla="*/ 1075043 w 1809750"/>
              <a:gd name="T13" fmla="*/ 0 h 1257300"/>
              <a:gd name="T14" fmla="*/ 0 60000 65536"/>
              <a:gd name="T15" fmla="*/ 0 60000 65536"/>
              <a:gd name="T16" fmla="*/ 0 60000 65536"/>
              <a:gd name="T17" fmla="*/ 0 60000 65536"/>
              <a:gd name="T18" fmla="*/ 0 60000 65536"/>
              <a:gd name="T19" fmla="*/ 0 60000 65536"/>
              <a:gd name="T20" fmla="*/ 0 60000 65536"/>
              <a:gd name="T21" fmla="*/ 0 w 1809750"/>
              <a:gd name="T22" fmla="*/ 0 h 1257300"/>
              <a:gd name="T23" fmla="*/ 1809750 w 1809750"/>
              <a:gd name="T24" fmla="*/ 1257300 h 1257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9750" h="1257300">
                <a:moveTo>
                  <a:pt x="1800225" y="0"/>
                </a:moveTo>
                <a:lnTo>
                  <a:pt x="1809750" y="809625"/>
                </a:lnTo>
                <a:lnTo>
                  <a:pt x="861192" y="809625"/>
                </a:lnTo>
                <a:lnTo>
                  <a:pt x="861192" y="1257300"/>
                </a:lnTo>
                <a:lnTo>
                  <a:pt x="0" y="1257300"/>
                </a:lnTo>
                <a:lnTo>
                  <a:pt x="0" y="0"/>
                </a:lnTo>
                <a:lnTo>
                  <a:pt x="1800225" y="0"/>
                </a:lnTo>
                <a:close/>
              </a:path>
            </a:pathLst>
          </a:custGeom>
          <a:solidFill>
            <a:srgbClr val="7030A0"/>
          </a:solidFill>
          <a:ln w="9525">
            <a:noFill/>
            <a:miter lim="800000"/>
            <a:headEnd/>
            <a:tailEnd/>
          </a:ln>
          <a:effectLst>
            <a:outerShdw blurRad="63500" dist="38100" dir="10800000" algn="r" rotWithShape="0">
              <a:srgbClr val="000000">
                <a:alpha val="39998"/>
              </a:srgbClr>
            </a:outerShdw>
          </a:effectLst>
        </p:spPr>
        <p:txBody>
          <a:bodyPr/>
          <a:lstStyle/>
          <a:p>
            <a:pPr algn="ctr">
              <a:defRPr/>
            </a:pPr>
            <a:r>
              <a:rPr lang="en-US" sz="1600" b="1" dirty="0">
                <a:solidFill>
                  <a:schemeClr val="lt1"/>
                </a:solidFill>
                <a:latin typeface="+mn-lt"/>
                <a:ea typeface="+mn-ea"/>
              </a:rPr>
              <a:t>Biomarker </a:t>
            </a:r>
          </a:p>
          <a:p>
            <a:pPr algn="ctr">
              <a:defRPr/>
            </a:pPr>
            <a:r>
              <a:rPr lang="en-US" sz="1600" b="1" dirty="0">
                <a:solidFill>
                  <a:schemeClr val="lt1"/>
                </a:solidFill>
                <a:latin typeface="+mn-lt"/>
                <a:ea typeface="+mn-ea"/>
              </a:rPr>
              <a:t>Panels</a:t>
            </a:r>
          </a:p>
        </p:txBody>
      </p:sp>
      <p:sp>
        <p:nvSpPr>
          <p:cNvPr id="57" name="Freeform 56"/>
          <p:cNvSpPr>
            <a:spLocks noChangeArrowheads="1"/>
          </p:cNvSpPr>
          <p:nvPr/>
        </p:nvSpPr>
        <p:spPr bwMode="auto">
          <a:xfrm>
            <a:off x="5018088" y="2092325"/>
            <a:ext cx="1552575" cy="1400175"/>
          </a:xfrm>
          <a:custGeom>
            <a:avLst/>
            <a:gdLst>
              <a:gd name="T0" fmla="*/ 0 w 1552575"/>
              <a:gd name="T1" fmla="*/ 0 h 1400175"/>
              <a:gd name="T2" fmla="*/ 0 w 1552575"/>
              <a:gd name="T3" fmla="*/ 762089 h 1400175"/>
              <a:gd name="T4" fmla="*/ 756380 w 1552575"/>
              <a:gd name="T5" fmla="*/ 762089 h 1400175"/>
              <a:gd name="T6" fmla="*/ 771525 w 1552575"/>
              <a:gd name="T7" fmla="*/ 1400175 h 1400175"/>
              <a:gd name="T8" fmla="*/ 1552575 w 1552575"/>
              <a:gd name="T9" fmla="*/ 1400175 h 1400175"/>
              <a:gd name="T10" fmla="*/ 1552575 w 1552575"/>
              <a:gd name="T11" fmla="*/ 10706 h 1400175"/>
              <a:gd name="T12" fmla="*/ 0 w 1552575"/>
              <a:gd name="T13" fmla="*/ 0 h 1400175"/>
              <a:gd name="T14" fmla="*/ 0 60000 65536"/>
              <a:gd name="T15" fmla="*/ 0 60000 65536"/>
              <a:gd name="T16" fmla="*/ 0 60000 65536"/>
              <a:gd name="T17" fmla="*/ 0 60000 65536"/>
              <a:gd name="T18" fmla="*/ 0 60000 65536"/>
              <a:gd name="T19" fmla="*/ 0 60000 65536"/>
              <a:gd name="T20" fmla="*/ 0 60000 65536"/>
              <a:gd name="T21" fmla="*/ 0 w 1552575"/>
              <a:gd name="T22" fmla="*/ 0 h 1400175"/>
              <a:gd name="T23" fmla="*/ 1552575 w 1552575"/>
              <a:gd name="T24" fmla="*/ 1400175 h 1400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2575" h="1400175">
                <a:moveTo>
                  <a:pt x="0" y="0"/>
                </a:moveTo>
                <a:lnTo>
                  <a:pt x="0" y="762089"/>
                </a:lnTo>
                <a:lnTo>
                  <a:pt x="756380" y="762089"/>
                </a:lnTo>
                <a:lnTo>
                  <a:pt x="771525" y="1400175"/>
                </a:lnTo>
                <a:lnTo>
                  <a:pt x="1552575" y="1400175"/>
                </a:lnTo>
                <a:lnTo>
                  <a:pt x="1552575" y="10706"/>
                </a:lnTo>
                <a:lnTo>
                  <a:pt x="0" y="0"/>
                </a:lnTo>
                <a:close/>
              </a:path>
            </a:pathLst>
          </a:custGeom>
          <a:solidFill>
            <a:srgbClr val="93C345"/>
          </a:solidFill>
          <a:ln w="9525">
            <a:noFill/>
            <a:miter lim="800000"/>
            <a:headEnd/>
            <a:tailEnd/>
          </a:ln>
          <a:effectLst>
            <a:outerShdw blurRad="63500" dist="38100" algn="l" rotWithShape="0">
              <a:srgbClr val="000000">
                <a:alpha val="39998"/>
              </a:srgbClr>
            </a:outerShdw>
          </a:effectLst>
        </p:spPr>
        <p:txBody>
          <a:bodyPr/>
          <a:lstStyle/>
          <a:p>
            <a:pPr algn="ctr">
              <a:defRPr/>
            </a:pPr>
            <a:r>
              <a:rPr lang="en-US" sz="1600" b="1" dirty="0">
                <a:solidFill>
                  <a:schemeClr val="lt1"/>
                </a:solidFill>
                <a:latin typeface="+mn-lt"/>
                <a:ea typeface="+mn-ea"/>
              </a:rPr>
              <a:t>Identification of Disease Mechanisms</a:t>
            </a:r>
          </a:p>
        </p:txBody>
      </p:sp>
      <p:grpSp>
        <p:nvGrpSpPr>
          <p:cNvPr id="4" name="Group 63"/>
          <p:cNvGrpSpPr>
            <a:grpSpLocks/>
          </p:cNvGrpSpPr>
          <p:nvPr/>
        </p:nvGrpSpPr>
        <p:grpSpPr bwMode="auto">
          <a:xfrm>
            <a:off x="4970463" y="3462338"/>
            <a:ext cx="1606550" cy="1404937"/>
            <a:chOff x="4970820" y="3462441"/>
            <a:chExt cx="1606805" cy="1405463"/>
          </a:xfrm>
        </p:grpSpPr>
        <p:sp>
          <p:nvSpPr>
            <p:cNvPr id="60" name="Freeform 59"/>
            <p:cNvSpPr>
              <a:spLocks/>
            </p:cNvSpPr>
            <p:nvPr/>
          </p:nvSpPr>
          <p:spPr bwMode="auto">
            <a:xfrm>
              <a:off x="5018453" y="3462441"/>
              <a:ext cx="1559172" cy="1405463"/>
            </a:xfrm>
            <a:custGeom>
              <a:avLst/>
              <a:gdLst>
                <a:gd name="T0" fmla="*/ 781891 w 1533525"/>
                <a:gd name="T1" fmla="*/ 0 h 1200150"/>
                <a:gd name="T2" fmla="*/ 781891 w 1533525"/>
                <a:gd name="T3" fmla="*/ 399967 h 1200150"/>
                <a:gd name="T4" fmla="*/ 0 w 1533525"/>
                <a:gd name="T5" fmla="*/ 413029 h 1200150"/>
                <a:gd name="T6" fmla="*/ 0 w 1533525"/>
                <a:gd name="T7" fmla="*/ 1927467 h 1200150"/>
                <a:gd name="T8" fmla="*/ 1612389 w 1533525"/>
                <a:gd name="T9" fmla="*/ 1927467 h 1200150"/>
                <a:gd name="T10" fmla="*/ 1612389 w 1533525"/>
                <a:gd name="T11" fmla="*/ 0 h 1200150"/>
                <a:gd name="T12" fmla="*/ 781891 w 1533525"/>
                <a:gd name="T13" fmla="*/ 0 h 1200150"/>
                <a:gd name="T14" fmla="*/ 0 60000 65536"/>
                <a:gd name="T15" fmla="*/ 0 60000 65536"/>
                <a:gd name="T16" fmla="*/ 0 60000 65536"/>
                <a:gd name="T17" fmla="*/ 0 60000 65536"/>
                <a:gd name="T18" fmla="*/ 0 60000 65536"/>
                <a:gd name="T19" fmla="*/ 0 60000 65536"/>
                <a:gd name="T20" fmla="*/ 0 60000 65536"/>
                <a:gd name="T21" fmla="*/ 0 w 1533525"/>
                <a:gd name="T22" fmla="*/ 0 h 1200150"/>
                <a:gd name="T23" fmla="*/ 1533525 w 1533525"/>
                <a:gd name="T24" fmla="*/ 1200150 h 1200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3525" h="1200150">
                  <a:moveTo>
                    <a:pt x="743648" y="0"/>
                  </a:moveTo>
                  <a:lnTo>
                    <a:pt x="743648" y="249042"/>
                  </a:lnTo>
                  <a:lnTo>
                    <a:pt x="0" y="257175"/>
                  </a:lnTo>
                  <a:lnTo>
                    <a:pt x="0" y="1200150"/>
                  </a:lnTo>
                  <a:lnTo>
                    <a:pt x="1533525" y="1200150"/>
                  </a:lnTo>
                  <a:lnTo>
                    <a:pt x="1533525" y="0"/>
                  </a:lnTo>
                  <a:lnTo>
                    <a:pt x="743648" y="0"/>
                  </a:lnTo>
                  <a:close/>
                </a:path>
              </a:pathLst>
            </a:custGeom>
            <a:solidFill>
              <a:srgbClr val="382D73"/>
            </a:solidFill>
            <a:ln w="9525" cap="flat" cmpd="sng">
              <a:noFill/>
              <a:prstDash val="solid"/>
              <a:round/>
              <a:headEnd/>
              <a:tailEnd/>
            </a:ln>
            <a:effectLst>
              <a:outerShdw blurRad="63500" dist="38100" algn="l" rotWithShape="0">
                <a:srgbClr val="000000">
                  <a:alpha val="39998"/>
                </a:srgbClr>
              </a:outerShdw>
            </a:effectLst>
          </p:spPr>
          <p:txBody>
            <a:bodyPr anchor="ctr"/>
            <a:lstStyle/>
            <a:p>
              <a:pPr>
                <a:defRPr/>
              </a:pPr>
              <a:endParaRPr lang="en-US">
                <a:cs typeface="ＭＳ Ｐゴシック" charset="-128"/>
              </a:endParaRPr>
            </a:p>
          </p:txBody>
        </p:sp>
        <p:sp>
          <p:nvSpPr>
            <p:cNvPr id="9" name="Rounded Rectangle 8"/>
            <p:cNvSpPr/>
            <p:nvPr/>
          </p:nvSpPr>
          <p:spPr>
            <a:xfrm>
              <a:off x="4970820" y="3988100"/>
              <a:ext cx="1606805" cy="695585"/>
            </a:xfrm>
            <a:prstGeom prst="roundRect">
              <a:avLst>
                <a:gd name="adj" fmla="val 7456"/>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t>Identification of Therapeutic Interventions</a:t>
              </a:r>
            </a:p>
          </p:txBody>
        </p:sp>
      </p:grpSp>
      <p:grpSp>
        <p:nvGrpSpPr>
          <p:cNvPr id="5" name="Group 64"/>
          <p:cNvGrpSpPr>
            <a:grpSpLocks/>
          </p:cNvGrpSpPr>
          <p:nvPr/>
        </p:nvGrpSpPr>
        <p:grpSpPr bwMode="auto">
          <a:xfrm>
            <a:off x="2608263" y="3282950"/>
            <a:ext cx="1524000" cy="1390650"/>
            <a:chOff x="2608019" y="3283087"/>
            <a:chExt cx="1523999" cy="1390650"/>
          </a:xfrm>
        </p:grpSpPr>
        <p:sp>
          <p:nvSpPr>
            <p:cNvPr id="58" name="Freeform 57"/>
            <p:cNvSpPr>
              <a:spLocks/>
            </p:cNvSpPr>
            <p:nvPr/>
          </p:nvSpPr>
          <p:spPr bwMode="auto">
            <a:xfrm>
              <a:off x="2608019" y="3283087"/>
              <a:ext cx="1504949" cy="1390650"/>
            </a:xfrm>
            <a:custGeom>
              <a:avLst/>
              <a:gdLst>
                <a:gd name="T0" fmla="*/ 9525 w 1504950"/>
                <a:gd name="T1" fmla="*/ 0 h 1390650"/>
                <a:gd name="T2" fmla="*/ 742950 w 1504950"/>
                <a:gd name="T3" fmla="*/ 0 h 1390650"/>
                <a:gd name="T4" fmla="*/ 742950 w 1504950"/>
                <a:gd name="T5" fmla="*/ 476250 h 1390650"/>
                <a:gd name="T6" fmla="*/ 1495423 w 1504950"/>
                <a:gd name="T7" fmla="*/ 476250 h 1390650"/>
                <a:gd name="T8" fmla="*/ 1504948 w 1504950"/>
                <a:gd name="T9" fmla="*/ 1390650 h 1390650"/>
                <a:gd name="T10" fmla="*/ 0 w 1504950"/>
                <a:gd name="T11" fmla="*/ 1390650 h 1390650"/>
                <a:gd name="T12" fmla="*/ 9525 w 1504950"/>
                <a:gd name="T13" fmla="*/ 0 h 1390650"/>
                <a:gd name="T14" fmla="*/ 0 60000 65536"/>
                <a:gd name="T15" fmla="*/ 0 60000 65536"/>
                <a:gd name="T16" fmla="*/ 0 60000 65536"/>
                <a:gd name="T17" fmla="*/ 0 60000 65536"/>
                <a:gd name="T18" fmla="*/ 0 60000 65536"/>
                <a:gd name="T19" fmla="*/ 0 60000 65536"/>
                <a:gd name="T20" fmla="*/ 0 60000 65536"/>
                <a:gd name="T21" fmla="*/ 0 w 1504950"/>
                <a:gd name="T22" fmla="*/ 0 h 1390650"/>
                <a:gd name="T23" fmla="*/ 1504950 w 1504950"/>
                <a:gd name="T24" fmla="*/ 1390650 h 1390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4950" h="1390650">
                  <a:moveTo>
                    <a:pt x="9525" y="0"/>
                  </a:moveTo>
                  <a:lnTo>
                    <a:pt x="742950" y="0"/>
                  </a:lnTo>
                  <a:lnTo>
                    <a:pt x="742950" y="476250"/>
                  </a:lnTo>
                  <a:lnTo>
                    <a:pt x="1495425" y="476250"/>
                  </a:lnTo>
                  <a:lnTo>
                    <a:pt x="1504950" y="1390650"/>
                  </a:lnTo>
                  <a:lnTo>
                    <a:pt x="0" y="1390650"/>
                  </a:lnTo>
                  <a:lnTo>
                    <a:pt x="9525" y="0"/>
                  </a:lnTo>
                  <a:close/>
                </a:path>
              </a:pathLst>
            </a:custGeom>
            <a:solidFill>
              <a:srgbClr val="0070C0"/>
            </a:solidFill>
            <a:ln w="9525" cap="flat" cmpd="sng">
              <a:solidFill>
                <a:srgbClr val="4A7EBB"/>
              </a:solidFill>
              <a:prstDash val="solid"/>
              <a:round/>
              <a:headEnd/>
              <a:tailEnd/>
            </a:ln>
            <a:effectLst>
              <a:outerShdw blurRad="63500" dist="38100" dir="10800000" algn="r" rotWithShape="0">
                <a:srgbClr val="000000">
                  <a:alpha val="39998"/>
                </a:srgbClr>
              </a:outerShdw>
            </a:effectLst>
          </p:spPr>
          <p:txBody>
            <a:bodyPr anchor="ctr"/>
            <a:lstStyle/>
            <a:p>
              <a:pPr>
                <a:defRPr/>
              </a:pPr>
              <a:endParaRPr lang="en-US">
                <a:cs typeface="ＭＳ Ｐゴシック" charset="-128"/>
              </a:endParaRPr>
            </a:p>
          </p:txBody>
        </p:sp>
        <p:sp>
          <p:nvSpPr>
            <p:cNvPr id="11" name="Rounded Rectangle 10"/>
            <p:cNvSpPr/>
            <p:nvPr/>
          </p:nvSpPr>
          <p:spPr>
            <a:xfrm>
              <a:off x="2608019" y="3945075"/>
              <a:ext cx="1523999" cy="51911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t>Portfolio Optimization</a:t>
              </a:r>
            </a:p>
          </p:txBody>
        </p:sp>
      </p:grpSp>
      <p:grpSp>
        <p:nvGrpSpPr>
          <p:cNvPr id="6" name="Group 65"/>
          <p:cNvGrpSpPr>
            <a:grpSpLocks/>
          </p:cNvGrpSpPr>
          <p:nvPr/>
        </p:nvGrpSpPr>
        <p:grpSpPr bwMode="auto">
          <a:xfrm>
            <a:off x="2608263" y="4502150"/>
            <a:ext cx="3962400" cy="971550"/>
            <a:chOff x="2608019" y="4502123"/>
            <a:chExt cx="3962399" cy="971714"/>
          </a:xfrm>
        </p:grpSpPr>
        <p:sp>
          <p:nvSpPr>
            <p:cNvPr id="62" name="Freeform 61"/>
            <p:cNvSpPr>
              <a:spLocks/>
            </p:cNvSpPr>
            <p:nvPr/>
          </p:nvSpPr>
          <p:spPr bwMode="auto">
            <a:xfrm>
              <a:off x="2608019" y="4502123"/>
              <a:ext cx="3962399" cy="971714"/>
            </a:xfrm>
            <a:custGeom>
              <a:avLst/>
              <a:gdLst>
                <a:gd name="T0" fmla="*/ 0 w 3955206"/>
                <a:gd name="T1" fmla="*/ 180251 h 921462"/>
                <a:gd name="T2" fmla="*/ 1519987 w 3955206"/>
                <a:gd name="T3" fmla="*/ 175769 h 921462"/>
                <a:gd name="T4" fmla="*/ 1510429 w 3955206"/>
                <a:gd name="T5" fmla="*/ 0 h 921462"/>
                <a:gd name="T6" fmla="*/ 2418597 w 3955206"/>
                <a:gd name="T7" fmla="*/ 0 h 921462"/>
                <a:gd name="T8" fmla="*/ 2418597 w 3955206"/>
                <a:gd name="T9" fmla="*/ 396172 h 921462"/>
                <a:gd name="T10" fmla="*/ 3976823 w 3955206"/>
                <a:gd name="T11" fmla="*/ 396172 h 921462"/>
                <a:gd name="T12" fmla="*/ 3976823 w 3955206"/>
                <a:gd name="T13" fmla="*/ 1080588 h 921462"/>
                <a:gd name="T14" fmla="*/ 0 w 3955206"/>
                <a:gd name="T15" fmla="*/ 1080588 h 921462"/>
                <a:gd name="T16" fmla="*/ 0 w 3955206"/>
                <a:gd name="T17" fmla="*/ 180251 h 921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5206"/>
                <a:gd name="T28" fmla="*/ 0 h 921462"/>
                <a:gd name="T29" fmla="*/ 3955206 w 3955206"/>
                <a:gd name="T30" fmla="*/ 921462 h 921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5206" h="921462">
                  <a:moveTo>
                    <a:pt x="0" y="153707"/>
                  </a:moveTo>
                  <a:lnTo>
                    <a:pt x="1511725" y="149885"/>
                  </a:lnTo>
                  <a:lnTo>
                    <a:pt x="1502218" y="0"/>
                  </a:lnTo>
                  <a:lnTo>
                    <a:pt x="2405450" y="0"/>
                  </a:lnTo>
                  <a:cubicBezTo>
                    <a:pt x="2404935" y="135113"/>
                    <a:pt x="2405965" y="202719"/>
                    <a:pt x="2405450" y="337832"/>
                  </a:cubicBezTo>
                  <a:lnTo>
                    <a:pt x="3955206" y="337832"/>
                  </a:lnTo>
                  <a:lnTo>
                    <a:pt x="3955206" y="921462"/>
                  </a:lnTo>
                  <a:lnTo>
                    <a:pt x="0" y="921462"/>
                  </a:lnTo>
                  <a:lnTo>
                    <a:pt x="0" y="153707"/>
                  </a:lnTo>
                  <a:close/>
                </a:path>
              </a:pathLst>
            </a:custGeom>
            <a:solidFill>
              <a:srgbClr val="FFC000"/>
            </a:solidFill>
            <a:ln w="9525" cap="flat" cmpd="sng">
              <a:noFill/>
              <a:prstDash val="solid"/>
              <a:round/>
              <a:headEnd/>
              <a:tailEnd/>
            </a:ln>
            <a:effectLst>
              <a:outerShdw blurRad="63500" dist="38100" dir="5400000" algn="t" rotWithShape="0">
                <a:srgbClr val="000000">
                  <a:alpha val="39998"/>
                </a:srgbClr>
              </a:outerShdw>
            </a:effectLst>
          </p:spPr>
          <p:txBody>
            <a:bodyPr anchor="ctr"/>
            <a:lstStyle/>
            <a:p>
              <a:pPr>
                <a:defRPr/>
              </a:pPr>
              <a:endParaRPr lang="en-US">
                <a:cs typeface="ＭＳ Ｐゴシック" charset="-128"/>
              </a:endParaRPr>
            </a:p>
          </p:txBody>
        </p:sp>
        <p:sp>
          <p:nvSpPr>
            <p:cNvPr id="8" name="Rounded Rectangle 7"/>
            <p:cNvSpPr/>
            <p:nvPr/>
          </p:nvSpPr>
          <p:spPr>
            <a:xfrm>
              <a:off x="2808044" y="4914943"/>
              <a:ext cx="3535361" cy="53031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rPr>
                <a:t>Validation and Clinical Success</a:t>
              </a:r>
            </a:p>
          </p:txBody>
        </p:sp>
      </p:grpSp>
      <p:sp>
        <p:nvSpPr>
          <p:cNvPr id="54" name="Cross 53"/>
          <p:cNvSpPr>
            <a:spLocks noChangeArrowheads="1"/>
          </p:cNvSpPr>
          <p:nvPr/>
        </p:nvSpPr>
        <p:spPr bwMode="auto">
          <a:xfrm>
            <a:off x="3362325" y="2090738"/>
            <a:ext cx="2411413" cy="2411412"/>
          </a:xfrm>
          <a:prstGeom prst="plus">
            <a:avLst>
              <a:gd name="adj" fmla="val 31699"/>
            </a:avLst>
          </a:prstGeom>
          <a:solidFill>
            <a:srgbClr val="D8E0DD"/>
          </a:solidFill>
          <a:ln w="9525">
            <a:noFill/>
            <a:miter lim="800000"/>
            <a:headEnd/>
            <a:tailEnd/>
          </a:ln>
          <a:effectLst>
            <a:outerShdw blurRad="63500" sx="102000" sy="102000" algn="ctr" rotWithShape="0">
              <a:srgbClr val="000000">
                <a:alpha val="39998"/>
              </a:srgbClr>
            </a:outerShdw>
          </a:effectLst>
        </p:spPr>
        <p:txBody>
          <a:bodyPr anchor="ctr"/>
          <a:lstStyle/>
          <a:p>
            <a:pPr algn="ctr">
              <a:defRPr/>
            </a:pPr>
            <a:r>
              <a:rPr lang="en-US" b="1" dirty="0">
                <a:solidFill>
                  <a:srgbClr val="382D73"/>
                </a:solidFill>
                <a:latin typeface="+mn-lt"/>
                <a:ea typeface="+mn-ea"/>
              </a:rPr>
              <a:t>Patient Stratification</a:t>
            </a:r>
          </a:p>
        </p:txBody>
      </p:sp>
      <p:sp>
        <p:nvSpPr>
          <p:cNvPr id="48" name="TextBox 47"/>
          <p:cNvSpPr txBox="1"/>
          <p:nvPr/>
        </p:nvSpPr>
        <p:spPr>
          <a:xfrm>
            <a:off x="3486150" y="1022350"/>
            <a:ext cx="2146300" cy="523875"/>
          </a:xfrm>
          <a:prstGeom prst="rect">
            <a:avLst/>
          </a:prstGeom>
          <a:noFill/>
        </p:spPr>
        <p:txBody>
          <a:bodyPr wrap="none">
            <a:spAutoFit/>
          </a:bodyPr>
          <a:lstStyle/>
          <a:p>
            <a:pPr>
              <a:defRPr/>
            </a:pPr>
            <a:r>
              <a:rPr lang="en-US" sz="2800" b="1" dirty="0">
                <a:solidFill>
                  <a:schemeClr val="accent2">
                    <a:lumMod val="75000"/>
                  </a:schemeClr>
                </a:solidFill>
                <a:latin typeface="+mn-lt"/>
                <a:ea typeface="Geneva" charset="-128"/>
              </a:rPr>
              <a:t>Market Need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par>
                          <p:cTn id="12" fill="hold">
                            <p:stCondLst>
                              <p:cond delay="0"/>
                            </p:stCondLst>
                            <p:childTnLst>
                              <p:par>
                                <p:cTn id="13" presetID="0" presetClass="path" presetSubtype="0" accel="50000" decel="50000" fill="hold" grpId="0" nodeType="afterEffect">
                                  <p:stCondLst>
                                    <p:cond delay="0"/>
                                  </p:stCondLst>
                                  <p:childTnLst>
                                    <p:animMotion origin="layout" path="M -0.13334 0.1375 C -0.11633 0.10301 -0.09931 0.06875 -0.07709 0.04584 C -0.05487 0.02292 -0.02744 0.01135 -5.27778E-6 -7.40741E-7 " pathEditMode="relative" ptsTypes="aaA">
                                      <p:cBhvr>
                                        <p:cTn id="14" dur="2000" fill="hold"/>
                                        <p:tgtEl>
                                          <p:spTgt spid="56"/>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grpId="0" nodeType="afterEffect">
                                  <p:stCondLst>
                                    <p:cond delay="0"/>
                                  </p:stCondLst>
                                  <p:childTnLst>
                                    <p:animMotion origin="layout" path="M 0.12187 0.13611 C 0.10434 0.09329 0.08698 0.05046 0.06667 0.02778 C 0.04635 0.00509 0.01111 0.00463 2.22222E-6 -2.96296E-6 " pathEditMode="relative" ptsTypes="aaA">
                                      <p:cBhvr>
                                        <p:cTn id="21" dur="2000" fill="hold"/>
                                        <p:tgtEl>
                                          <p:spTgt spid="57"/>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0"/>
                            </p:stCondLst>
                            <p:childTnLst>
                              <p:par>
                                <p:cTn id="27" presetID="0" presetClass="path" presetSubtype="0" accel="50000" decel="50000" fill="hold" nodeType="afterEffect">
                                  <p:stCondLst>
                                    <p:cond delay="0"/>
                                  </p:stCondLst>
                                  <p:childTnLst>
                                    <p:animMotion origin="layout" path="M 0.16632 0.00139 L 3.05556E-6 -7.40741E-7 " pathEditMode="relative" ptsTypes="AA">
                                      <p:cBhvr>
                                        <p:cTn id="28" dur="2000" fill="hold"/>
                                        <p:tgtEl>
                                          <p:spTgt spid="4"/>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par>
                          <p:cTn id="33" fill="hold">
                            <p:stCondLst>
                              <p:cond delay="0"/>
                            </p:stCondLst>
                            <p:childTnLst>
                              <p:par>
                                <p:cTn id="34" presetID="0" presetClass="path" presetSubtype="0" accel="50000" decel="50000" fill="hold" nodeType="afterEffect">
                                  <p:stCondLst>
                                    <p:cond delay="0"/>
                                  </p:stCondLst>
                                  <p:childTnLst>
                                    <p:animMotion origin="layout" path="M -0.17709 0.10833 C -0.13195 0.11805 -0.08681 0.12778 -0.0573 0.10972 C -0.02778 0.09167 -0.01389 0.04583 1.38889E-6 3.7037E-6 " pathEditMode="relative" ptsTypes="aaA">
                                      <p:cBhvr>
                                        <p:cTn id="35" dur="2000" fill="hold"/>
                                        <p:tgtEl>
                                          <p:spTgt spid="5"/>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nodeType="afterEffect">
                                  <p:stCondLst>
                                    <p:cond delay="0"/>
                                  </p:stCondLst>
                                  <p:childTnLst>
                                    <p:animMotion origin="layout" path="M 0.00104 0.08612 L -2.77778E-7 3.7037E-7 " pathEditMode="relative" ptsTypes="AA">
                                      <p:cBhvr>
                                        <p:cTn id="42" dur="2000" fill="hold"/>
                                        <p:tgtEl>
                                          <p:spTgt spid="6"/>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000"/>
                                        <p:tgtEl>
                                          <p:spTgt spid="19"/>
                                        </p:tgtEl>
                                      </p:cBhvr>
                                    </p:animEffect>
                                  </p:childTnLst>
                                </p:cTn>
                              </p:par>
                            </p:childTnLst>
                          </p:cTn>
                        </p:par>
                        <p:par>
                          <p:cTn id="52" fill="hold">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ssolve">
                                      <p:cBhvr>
                                        <p:cTn id="55" dur="500"/>
                                        <p:tgtEl>
                                          <p:spTgt spid="17"/>
                                        </p:tgtEl>
                                      </p:cBhvr>
                                    </p:animEffect>
                                  </p:childTnLst>
                                </p:cTn>
                              </p:par>
                            </p:childTnLst>
                          </p:cTn>
                        </p:par>
                        <p:par>
                          <p:cTn id="56" fill="hold">
                            <p:stCondLst>
                              <p:cond delay="2000"/>
                            </p:stCondLst>
                            <p:childTnLst>
                              <p:par>
                                <p:cTn id="57" presetID="9"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dissolv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7" grpId="0" animBg="1"/>
      <p:bldP spid="56" grpId="0" animBg="1"/>
      <p:bldP spid="56" grpId="1" animBg="1"/>
      <p:bldP spid="57" grpId="0" animBg="1"/>
      <p:bldP spid="57" grpId="1"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sosceles Triangle 35"/>
          <p:cNvSpPr/>
          <p:nvPr/>
        </p:nvSpPr>
        <p:spPr>
          <a:xfrm>
            <a:off x="3985584" y="1412026"/>
            <a:ext cx="1034091" cy="788249"/>
          </a:xfrm>
          <a:prstGeom prst="triangle">
            <a:avLst>
              <a:gd name="adj" fmla="val 50000"/>
            </a:avLst>
          </a:prstGeom>
          <a:gradFill flip="none" rotWithShape="1">
            <a:gsLst>
              <a:gs pos="0">
                <a:srgbClr val="03347B"/>
              </a:gs>
              <a:gs pos="50000">
                <a:srgbClr val="032E6D">
                  <a:shade val="67500"/>
                  <a:satMod val="115000"/>
                </a:srgbClr>
              </a:gs>
              <a:gs pos="100000">
                <a:srgbClr val="032E6D">
                  <a:shade val="100000"/>
                  <a:satMod val="115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smtClean="0"/>
              <a:t>IP</a:t>
            </a:r>
            <a:endParaRPr lang="en-US" sz="1600" b="1" dirty="0"/>
          </a:p>
        </p:txBody>
      </p:sp>
      <p:sp>
        <p:nvSpPr>
          <p:cNvPr id="15" name="Down Arrow 14"/>
          <p:cNvSpPr/>
          <p:nvPr/>
        </p:nvSpPr>
        <p:spPr>
          <a:xfrm>
            <a:off x="4280859" y="5773332"/>
            <a:ext cx="488086" cy="265748"/>
          </a:xfrm>
          <a:prstGeom prst="down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1" name="Rectangle 3"/>
          <p:cNvSpPr>
            <a:spLocks noGrp="1" noChangeArrowheads="1"/>
          </p:cNvSpPr>
          <p:nvPr>
            <p:ph type="title"/>
          </p:nvPr>
        </p:nvSpPr>
        <p:spPr>
          <a:xfrm>
            <a:off x="504008" y="218880"/>
            <a:ext cx="8474892" cy="997178"/>
          </a:xfrm>
        </p:spPr>
        <p:txBody>
          <a:bodyPr/>
          <a:lstStyle/>
          <a:p>
            <a:pPr>
              <a:lnSpc>
                <a:spcPct val="120000"/>
              </a:lnSpc>
            </a:pPr>
            <a:r>
              <a:rPr lang="en-US" dirty="0" err="1" smtClean="0"/>
              <a:t>Selventa</a:t>
            </a:r>
            <a:r>
              <a:rPr lang="en-US" dirty="0" smtClean="0"/>
              <a:t> Is a Personalized Healthcare Company </a:t>
            </a:r>
            <a:r>
              <a:rPr lang="en-US" sz="2000" i="1" dirty="0" smtClean="0">
                <a:solidFill>
                  <a:srgbClr val="2762BC"/>
                </a:solidFill>
              </a:rPr>
              <a:t>Devoted to Accelerating Portfolio Optimization Through Patient Stratification</a:t>
            </a:r>
            <a:endParaRPr lang="en-US" dirty="0" smtClean="0">
              <a:ea typeface="ＭＳ Ｐゴシック" charset="-128"/>
            </a:endParaRPr>
          </a:p>
        </p:txBody>
      </p:sp>
      <p:sp>
        <p:nvSpPr>
          <p:cNvPr id="13313" name="Slide Number Placeholder 6"/>
          <p:cNvSpPr>
            <a:spLocks noGrp="1"/>
          </p:cNvSpPr>
          <p:nvPr>
            <p:ph type="sldNum" sz="quarter" idx="12"/>
          </p:nvPr>
        </p:nvSpPr>
        <p:spPr/>
        <p:txBody>
          <a:bodyPr/>
          <a:lstStyle/>
          <a:p>
            <a:pPr>
              <a:defRPr/>
            </a:pPr>
            <a:fld id="{22D0A085-AB9D-4AD5-801B-076386E7658E}" type="slidenum">
              <a:rPr lang="en-US" smtClean="0">
                <a:latin typeface="Calibri" pitchFamily="34" charset="0"/>
              </a:rPr>
              <a:pPr>
                <a:defRPr/>
              </a:pPr>
              <a:t>4</a:t>
            </a:fld>
            <a:endParaRPr lang="en-US" smtClean="0">
              <a:latin typeface="Calibri" pitchFamily="34" charset="0"/>
            </a:endParaRPr>
          </a:p>
        </p:txBody>
      </p:sp>
      <p:sp>
        <p:nvSpPr>
          <p:cNvPr id="7" name="Trapezoid 6"/>
          <p:cNvSpPr/>
          <p:nvPr/>
        </p:nvSpPr>
        <p:spPr>
          <a:xfrm>
            <a:off x="2059573" y="4086240"/>
            <a:ext cx="4893869" cy="847421"/>
          </a:xfrm>
          <a:prstGeom prst="trapezoid">
            <a:avLst>
              <a:gd name="adj" fmla="val 72483"/>
            </a:avLst>
          </a:prstGeom>
          <a:gradFill flip="none" rotWithShape="1">
            <a:gsLst>
              <a:gs pos="0">
                <a:srgbClr val="EBF7FF"/>
              </a:gs>
              <a:gs pos="50000">
                <a:srgbClr val="EBF7FF">
                  <a:shade val="67500"/>
                  <a:satMod val="115000"/>
                </a:srgbClr>
              </a:gs>
              <a:gs pos="100000">
                <a:srgbClr val="EBF7FF">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solidFill>
                  <a:srgbClr val="002060"/>
                </a:solidFill>
              </a:rPr>
              <a:t>GTP Software</a:t>
            </a:r>
          </a:p>
          <a:p>
            <a:pPr algn="ctr">
              <a:defRPr/>
            </a:pPr>
            <a:r>
              <a:rPr lang="en-US" sz="1200" b="1" i="1" dirty="0" smtClean="0">
                <a:solidFill>
                  <a:srgbClr val="002060"/>
                </a:solidFill>
              </a:rPr>
              <a:t>(Inter-operable software that exploits computable scientific knowledge and provides mechanistic explanations of complex molecular data)</a:t>
            </a:r>
          </a:p>
        </p:txBody>
      </p:sp>
      <p:sp>
        <p:nvSpPr>
          <p:cNvPr id="8" name="Trapezoid 7"/>
          <p:cNvSpPr/>
          <p:nvPr/>
        </p:nvSpPr>
        <p:spPr>
          <a:xfrm>
            <a:off x="2700419" y="3219233"/>
            <a:ext cx="3611880" cy="828909"/>
          </a:xfrm>
          <a:prstGeom prst="trapezoid">
            <a:avLst>
              <a:gd name="adj" fmla="val 71133"/>
            </a:avLst>
          </a:prstGeom>
          <a:gradFill flip="none" rotWithShape="1">
            <a:gsLst>
              <a:gs pos="0">
                <a:srgbClr val="2D619F"/>
              </a:gs>
              <a:gs pos="50000">
                <a:srgbClr val="E1F4FF">
                  <a:shade val="67500"/>
                  <a:satMod val="115000"/>
                </a:srgbClr>
              </a:gs>
              <a:gs pos="100000">
                <a:srgbClr val="E1F4FF">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solidFill>
                  <a:srgbClr val="002060"/>
                </a:solidFill>
              </a:rPr>
              <a:t>Scientific Consulting</a:t>
            </a:r>
          </a:p>
          <a:p>
            <a:pPr algn="ctr">
              <a:defRPr/>
            </a:pPr>
            <a:r>
              <a:rPr lang="en-US" sz="1200" b="1" i="1" dirty="0" smtClean="0">
                <a:solidFill>
                  <a:srgbClr val="002060"/>
                </a:solidFill>
              </a:rPr>
              <a:t>(Biological expertise)</a:t>
            </a:r>
            <a:endParaRPr lang="en-US" sz="1600" b="1" dirty="0">
              <a:solidFill>
                <a:srgbClr val="002060"/>
              </a:solidFill>
            </a:endParaRPr>
          </a:p>
        </p:txBody>
      </p:sp>
      <p:sp>
        <p:nvSpPr>
          <p:cNvPr id="9" name="Trapezoid 8"/>
          <p:cNvSpPr/>
          <p:nvPr/>
        </p:nvSpPr>
        <p:spPr>
          <a:xfrm>
            <a:off x="3292947" y="2228850"/>
            <a:ext cx="2423160" cy="973621"/>
          </a:xfrm>
          <a:prstGeom prst="trapezoid">
            <a:avLst>
              <a:gd name="adj" fmla="val 68908"/>
            </a:avLst>
          </a:prstGeom>
          <a:gradFill flip="none" rotWithShape="1">
            <a:gsLst>
              <a:gs pos="0">
                <a:srgbClr val="2D619F">
                  <a:shade val="30000"/>
                  <a:satMod val="115000"/>
                </a:srgbClr>
              </a:gs>
              <a:gs pos="50000">
                <a:srgbClr val="2D619F">
                  <a:shade val="67500"/>
                  <a:satMod val="115000"/>
                </a:srgbClr>
              </a:gs>
              <a:gs pos="100000">
                <a:srgbClr val="2D619F">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nchorCtr="1"/>
          <a:lstStyle/>
          <a:p>
            <a:pPr algn="ctr">
              <a:defRPr/>
            </a:pPr>
            <a:r>
              <a:rPr lang="en-US" sz="1600" b="1" dirty="0"/>
              <a:t>Strategic </a:t>
            </a:r>
            <a:r>
              <a:rPr lang="en-US" sz="1600" b="1" dirty="0" smtClean="0"/>
              <a:t>Partnerships</a:t>
            </a:r>
          </a:p>
          <a:p>
            <a:pPr algn="ctr">
              <a:defRPr/>
            </a:pPr>
            <a:r>
              <a:rPr lang="en-US" sz="1200" b="1" i="1" dirty="0" smtClean="0">
                <a:solidFill>
                  <a:schemeClr val="bg1"/>
                </a:solidFill>
              </a:rPr>
              <a:t>(Personalized healthcare)</a:t>
            </a:r>
          </a:p>
          <a:p>
            <a:pPr algn="ctr">
              <a:defRPr/>
            </a:pPr>
            <a:endParaRPr lang="en-US" sz="1500" b="1" dirty="0"/>
          </a:p>
        </p:txBody>
      </p:sp>
      <p:sp>
        <p:nvSpPr>
          <p:cNvPr id="13" name="Trapezoid 12"/>
          <p:cNvSpPr/>
          <p:nvPr/>
        </p:nvSpPr>
        <p:spPr>
          <a:xfrm>
            <a:off x="1467115" y="4981287"/>
            <a:ext cx="6071616" cy="758952"/>
          </a:xfrm>
          <a:prstGeom prst="trapezoid">
            <a:avLst>
              <a:gd name="adj" fmla="val 74959"/>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solidFill>
                  <a:srgbClr val="002060"/>
                </a:solidFill>
              </a:rPr>
              <a:t>The Biological Expression Language (BEL) Framework</a:t>
            </a:r>
          </a:p>
          <a:p>
            <a:pPr algn="ctr">
              <a:defRPr/>
            </a:pPr>
            <a:r>
              <a:rPr lang="en-US" sz="1200" b="1" i="1" dirty="0" smtClean="0">
                <a:solidFill>
                  <a:srgbClr val="002060"/>
                </a:solidFill>
              </a:rPr>
              <a:t>(Computable BEL and open suite of tools for scientific knowledge representation)</a:t>
            </a:r>
            <a:endParaRPr lang="en-US" sz="1200" b="1" i="1" dirty="0">
              <a:solidFill>
                <a:srgbClr val="002060"/>
              </a:solidFill>
            </a:endParaRPr>
          </a:p>
        </p:txBody>
      </p:sp>
      <p:grpSp>
        <p:nvGrpSpPr>
          <p:cNvPr id="2" name="Group 13"/>
          <p:cNvGrpSpPr/>
          <p:nvPr/>
        </p:nvGrpSpPr>
        <p:grpSpPr>
          <a:xfrm>
            <a:off x="1467115" y="1412026"/>
            <a:ext cx="6115575" cy="4328213"/>
            <a:chOff x="1461082" y="1654029"/>
            <a:chExt cx="6115575" cy="4244830"/>
          </a:xfrm>
          <a:effectLst>
            <a:outerShdw blurRad="50800" dist="38100" dir="2700000" algn="tl" rotWithShape="0">
              <a:prstClr val="black">
                <a:alpha val="40000"/>
              </a:prstClr>
            </a:outerShdw>
          </a:effectLst>
        </p:grpSpPr>
        <p:sp>
          <p:nvSpPr>
            <p:cNvPr id="12" name="Freeform 11"/>
            <p:cNvSpPr/>
            <p:nvPr/>
          </p:nvSpPr>
          <p:spPr>
            <a:xfrm>
              <a:off x="1461082" y="1654029"/>
              <a:ext cx="6115575" cy="4244830"/>
            </a:xfrm>
            <a:custGeom>
              <a:avLst/>
              <a:gdLst>
                <a:gd name="connsiteX0" fmla="*/ 3036815 w 6115575"/>
                <a:gd name="connsiteY0" fmla="*/ 0 h 4244830"/>
                <a:gd name="connsiteX1" fmla="*/ 0 w 6115575"/>
                <a:gd name="connsiteY1" fmla="*/ 4244830 h 4244830"/>
                <a:gd name="connsiteX2" fmla="*/ 6115575 w 6115575"/>
                <a:gd name="connsiteY2" fmla="*/ 4236441 h 4244830"/>
                <a:gd name="connsiteX3" fmla="*/ 3036815 w 6115575"/>
                <a:gd name="connsiteY3" fmla="*/ 0 h 4244830"/>
              </a:gdLst>
              <a:ahLst/>
              <a:cxnLst>
                <a:cxn ang="0">
                  <a:pos x="connsiteX0" y="connsiteY0"/>
                </a:cxn>
                <a:cxn ang="0">
                  <a:pos x="connsiteX1" y="connsiteY1"/>
                </a:cxn>
                <a:cxn ang="0">
                  <a:pos x="connsiteX2" y="connsiteY2"/>
                </a:cxn>
                <a:cxn ang="0">
                  <a:pos x="connsiteX3" y="connsiteY3"/>
                </a:cxn>
              </a:cxnLst>
              <a:rect l="l" t="t" r="r" b="b"/>
              <a:pathLst>
                <a:path w="6115575" h="4244830">
                  <a:moveTo>
                    <a:pt x="3036815" y="0"/>
                  </a:moveTo>
                  <a:lnTo>
                    <a:pt x="0" y="4244830"/>
                  </a:lnTo>
                  <a:lnTo>
                    <a:pt x="6115575" y="4236441"/>
                  </a:lnTo>
                  <a:lnTo>
                    <a:pt x="3036815" y="0"/>
                  </a:lnTo>
                  <a:close/>
                </a:path>
              </a:pathLst>
            </a:custGeom>
            <a:solidFill>
              <a:schemeClr val="bg1"/>
            </a:solidFill>
            <a:ln w="57150">
              <a:solidFill>
                <a:srgbClr val="382D73"/>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el_logo_tag_TM.jpg"/>
            <p:cNvPicPr>
              <a:picLocks noChangeAspect="1"/>
            </p:cNvPicPr>
            <p:nvPr/>
          </p:nvPicPr>
          <p:blipFill>
            <a:blip r:embed="rId3"/>
            <a:stretch>
              <a:fillRect/>
            </a:stretch>
          </p:blipFill>
          <p:spPr>
            <a:xfrm>
              <a:off x="3153365" y="3749040"/>
              <a:ext cx="2731008" cy="1280160"/>
            </a:xfrm>
            <a:prstGeom prst="rect">
              <a:avLst/>
            </a:prstGeom>
          </p:spPr>
        </p:pic>
      </p:grpSp>
      <p:sp>
        <p:nvSpPr>
          <p:cNvPr id="16" name="TextBox 15"/>
          <p:cNvSpPr txBox="1"/>
          <p:nvPr/>
        </p:nvSpPr>
        <p:spPr>
          <a:xfrm>
            <a:off x="1565598" y="5954082"/>
            <a:ext cx="5918608" cy="523220"/>
          </a:xfrm>
          <a:prstGeom prst="rect">
            <a:avLst/>
          </a:prstGeom>
          <a:noFill/>
        </p:spPr>
        <p:txBody>
          <a:bodyPr wrap="none" rtlCol="0">
            <a:spAutoFit/>
          </a:bodyPr>
          <a:lstStyle/>
          <a:p>
            <a:r>
              <a:rPr lang="en-US" sz="2800" b="1" i="1" dirty="0" smtClean="0">
                <a:solidFill>
                  <a:srgbClr val="382D73"/>
                </a:solidFill>
                <a:latin typeface="+mn-lt"/>
              </a:rPr>
              <a:t>Optimal Therapy </a:t>
            </a:r>
            <a:r>
              <a:rPr lang="en-US" sz="2800" b="1" i="1" dirty="0" smtClean="0">
                <a:solidFill>
                  <a:schemeClr val="bg1">
                    <a:lumMod val="50000"/>
                  </a:schemeClr>
                </a:solidFill>
                <a:latin typeface="+mn-lt"/>
              </a:rPr>
              <a:t>for the </a:t>
            </a:r>
            <a:r>
              <a:rPr lang="en-US" sz="2800" b="1" i="1" dirty="0" smtClean="0">
                <a:solidFill>
                  <a:srgbClr val="382D73"/>
                </a:solidFill>
                <a:latin typeface="+mn-lt"/>
              </a:rPr>
              <a:t>Right Patients</a:t>
            </a:r>
            <a:endParaRPr lang="en-US" sz="2800" b="1" i="1" dirty="0">
              <a:solidFill>
                <a:srgbClr val="382D73"/>
              </a:solidFill>
              <a:latin typeface="+mn-lt"/>
            </a:endParaRPr>
          </a:p>
        </p:txBody>
      </p:sp>
      <p:sp>
        <p:nvSpPr>
          <p:cNvPr id="22" name="Rounded Rectangle 21"/>
          <p:cNvSpPr>
            <a:spLocks noChangeArrowheads="1"/>
          </p:cNvSpPr>
          <p:nvPr/>
        </p:nvSpPr>
        <p:spPr bwMode="auto">
          <a:xfrm>
            <a:off x="884503" y="6039080"/>
            <a:ext cx="582612" cy="354012"/>
          </a:xfrm>
          <a:prstGeom prst="roundRect">
            <a:avLst>
              <a:gd name="adj" fmla="val 50000"/>
            </a:avLst>
          </a:prstGeom>
          <a:solidFill>
            <a:srgbClr val="604A7B"/>
          </a:solidFill>
          <a:ln w="19050">
            <a:solidFill>
              <a:schemeClr val="bg1"/>
            </a:solidFill>
            <a:round/>
            <a:headEnd/>
            <a:tailEnd/>
          </a:ln>
          <a:effectLst>
            <a:outerShdw blurRad="63500" dist="23000" dir="5400000" rotWithShape="0">
              <a:srgbClr val="000000">
                <a:alpha val="34998"/>
              </a:srgbClr>
            </a:outerShdw>
          </a:effectLst>
        </p:spPr>
        <p:txBody>
          <a:bodyPr anchor="ctr"/>
          <a:lstStyle/>
          <a:p>
            <a:pPr algn="ctr">
              <a:defRPr/>
            </a:pPr>
            <a:r>
              <a:rPr lang="en-US" sz="1100" b="1" dirty="0">
                <a:solidFill>
                  <a:schemeClr val="bg1"/>
                </a:solidFill>
                <a:latin typeface="+mn-lt"/>
                <a:ea typeface="+mn-ea"/>
              </a:rPr>
              <a:t>Drug A</a:t>
            </a:r>
          </a:p>
        </p:txBody>
      </p:sp>
      <p:grpSp>
        <p:nvGrpSpPr>
          <p:cNvPr id="23" name="Group 22"/>
          <p:cNvGrpSpPr/>
          <p:nvPr/>
        </p:nvGrpSpPr>
        <p:grpSpPr>
          <a:xfrm>
            <a:off x="7549438" y="6001106"/>
            <a:ext cx="946619" cy="383673"/>
            <a:chOff x="1752600" y="3756065"/>
            <a:chExt cx="1815672" cy="624721"/>
          </a:xfrm>
        </p:grpSpPr>
        <p:sp>
          <p:nvSpPr>
            <p:cNvPr id="25" name="Freeform 19"/>
            <p:cNvSpPr>
              <a:spLocks/>
            </p:cNvSpPr>
            <p:nvPr/>
          </p:nvSpPr>
          <p:spPr bwMode="auto">
            <a:xfrm>
              <a:off x="3028529" y="3812461"/>
              <a:ext cx="157162" cy="568325"/>
            </a:xfrm>
            <a:custGeom>
              <a:avLst/>
              <a:gdLst>
                <a:gd name="T0" fmla="*/ 152 w 484"/>
                <a:gd name="T1" fmla="*/ 192 h 1419"/>
                <a:gd name="T2" fmla="*/ 156 w 484"/>
                <a:gd name="T3" fmla="*/ 144 h 1419"/>
                <a:gd name="T4" fmla="*/ 168 w 484"/>
                <a:gd name="T5" fmla="*/ 132 h 1419"/>
                <a:gd name="T6" fmla="*/ 188 w 484"/>
                <a:gd name="T7" fmla="*/ 100 h 1419"/>
                <a:gd name="T8" fmla="*/ 240 w 484"/>
                <a:gd name="T9" fmla="*/ 20 h 1419"/>
                <a:gd name="T10" fmla="*/ 264 w 484"/>
                <a:gd name="T11" fmla="*/ 8 h 1419"/>
                <a:gd name="T12" fmla="*/ 288 w 484"/>
                <a:gd name="T13" fmla="*/ 0 h 1419"/>
                <a:gd name="T14" fmla="*/ 328 w 484"/>
                <a:gd name="T15" fmla="*/ 20 h 1419"/>
                <a:gd name="T16" fmla="*/ 356 w 484"/>
                <a:gd name="T17" fmla="*/ 68 h 1419"/>
                <a:gd name="T18" fmla="*/ 372 w 484"/>
                <a:gd name="T19" fmla="*/ 124 h 1419"/>
                <a:gd name="T20" fmla="*/ 412 w 484"/>
                <a:gd name="T21" fmla="*/ 208 h 1419"/>
                <a:gd name="T22" fmla="*/ 444 w 484"/>
                <a:gd name="T23" fmla="*/ 284 h 1419"/>
                <a:gd name="T24" fmla="*/ 440 w 484"/>
                <a:gd name="T25" fmla="*/ 556 h 1419"/>
                <a:gd name="T26" fmla="*/ 432 w 484"/>
                <a:gd name="T27" fmla="*/ 588 h 1419"/>
                <a:gd name="T28" fmla="*/ 436 w 484"/>
                <a:gd name="T29" fmla="*/ 640 h 1419"/>
                <a:gd name="T30" fmla="*/ 484 w 484"/>
                <a:gd name="T31" fmla="*/ 724 h 1419"/>
                <a:gd name="T32" fmla="*/ 448 w 484"/>
                <a:gd name="T33" fmla="*/ 748 h 1419"/>
                <a:gd name="T34" fmla="*/ 472 w 484"/>
                <a:gd name="T35" fmla="*/ 792 h 1419"/>
                <a:gd name="T36" fmla="*/ 480 w 484"/>
                <a:gd name="T37" fmla="*/ 804 h 1419"/>
                <a:gd name="T38" fmla="*/ 468 w 484"/>
                <a:gd name="T39" fmla="*/ 812 h 1419"/>
                <a:gd name="T40" fmla="*/ 392 w 484"/>
                <a:gd name="T41" fmla="*/ 828 h 1419"/>
                <a:gd name="T42" fmla="*/ 380 w 484"/>
                <a:gd name="T43" fmla="*/ 876 h 1419"/>
                <a:gd name="T44" fmla="*/ 364 w 484"/>
                <a:gd name="T45" fmla="*/ 1128 h 1419"/>
                <a:gd name="T46" fmla="*/ 352 w 484"/>
                <a:gd name="T47" fmla="*/ 1244 h 1419"/>
                <a:gd name="T48" fmla="*/ 372 w 484"/>
                <a:gd name="T49" fmla="*/ 1352 h 1419"/>
                <a:gd name="T50" fmla="*/ 344 w 484"/>
                <a:gd name="T51" fmla="*/ 1392 h 1419"/>
                <a:gd name="T52" fmla="*/ 296 w 484"/>
                <a:gd name="T53" fmla="*/ 1284 h 1419"/>
                <a:gd name="T54" fmla="*/ 280 w 484"/>
                <a:gd name="T55" fmla="*/ 976 h 1419"/>
                <a:gd name="T56" fmla="*/ 260 w 484"/>
                <a:gd name="T57" fmla="*/ 828 h 1419"/>
                <a:gd name="T58" fmla="*/ 216 w 484"/>
                <a:gd name="T59" fmla="*/ 996 h 1419"/>
                <a:gd name="T60" fmla="*/ 156 w 484"/>
                <a:gd name="T61" fmla="*/ 1140 h 1419"/>
                <a:gd name="T62" fmla="*/ 128 w 484"/>
                <a:gd name="T63" fmla="*/ 1244 h 1419"/>
                <a:gd name="T64" fmla="*/ 148 w 484"/>
                <a:gd name="T65" fmla="*/ 1316 h 1419"/>
                <a:gd name="T66" fmla="*/ 160 w 484"/>
                <a:gd name="T67" fmla="*/ 1352 h 1419"/>
                <a:gd name="T68" fmla="*/ 164 w 484"/>
                <a:gd name="T69" fmla="*/ 1364 h 1419"/>
                <a:gd name="T70" fmla="*/ 84 w 484"/>
                <a:gd name="T71" fmla="*/ 1396 h 1419"/>
                <a:gd name="T72" fmla="*/ 68 w 484"/>
                <a:gd name="T73" fmla="*/ 1356 h 1419"/>
                <a:gd name="T74" fmla="*/ 80 w 484"/>
                <a:gd name="T75" fmla="*/ 1120 h 1419"/>
                <a:gd name="T76" fmla="*/ 108 w 484"/>
                <a:gd name="T77" fmla="*/ 1024 h 1419"/>
                <a:gd name="T78" fmla="*/ 116 w 484"/>
                <a:gd name="T79" fmla="*/ 992 h 1419"/>
                <a:gd name="T80" fmla="*/ 52 w 484"/>
                <a:gd name="T81" fmla="*/ 864 h 1419"/>
                <a:gd name="T82" fmla="*/ 24 w 484"/>
                <a:gd name="T83" fmla="*/ 832 h 1419"/>
                <a:gd name="T84" fmla="*/ 0 w 484"/>
                <a:gd name="T85" fmla="*/ 816 h 1419"/>
                <a:gd name="T86" fmla="*/ 36 w 484"/>
                <a:gd name="T87" fmla="*/ 772 h 1419"/>
                <a:gd name="T88" fmla="*/ 52 w 484"/>
                <a:gd name="T89" fmla="*/ 736 h 1419"/>
                <a:gd name="T90" fmla="*/ 56 w 484"/>
                <a:gd name="T91" fmla="*/ 680 h 1419"/>
                <a:gd name="T92" fmla="*/ 72 w 484"/>
                <a:gd name="T93" fmla="*/ 644 h 1419"/>
                <a:gd name="T94" fmla="*/ 104 w 484"/>
                <a:gd name="T95" fmla="*/ 572 h 1419"/>
                <a:gd name="T96" fmla="*/ 136 w 484"/>
                <a:gd name="T97" fmla="*/ 516 h 1419"/>
                <a:gd name="T98" fmla="*/ 128 w 484"/>
                <a:gd name="T99" fmla="*/ 472 h 1419"/>
                <a:gd name="T100" fmla="*/ 100 w 484"/>
                <a:gd name="T101" fmla="*/ 424 h 1419"/>
                <a:gd name="T102" fmla="*/ 112 w 484"/>
                <a:gd name="T103" fmla="*/ 252 h 1419"/>
                <a:gd name="T104" fmla="*/ 152 w 484"/>
                <a:gd name="T105" fmla="*/ 192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rgbClr val="604A7B"/>
            </a:solidFill>
            <a:ln w="9525">
              <a:noFill/>
              <a:round/>
              <a:headEnd/>
              <a:tailEnd/>
            </a:ln>
          </p:spPr>
          <p:txBody>
            <a:bodyPr/>
            <a:lstStyle/>
            <a:p>
              <a:pPr>
                <a:defRPr/>
              </a:pPr>
              <a:endParaRPr lang="en-US"/>
            </a:p>
          </p:txBody>
        </p:sp>
        <p:sp>
          <p:nvSpPr>
            <p:cNvPr id="26" name="Freeform 24"/>
            <p:cNvSpPr>
              <a:spLocks/>
            </p:cNvSpPr>
            <p:nvPr/>
          </p:nvSpPr>
          <p:spPr bwMode="auto">
            <a:xfrm>
              <a:off x="2590270" y="3854262"/>
              <a:ext cx="211791" cy="526524"/>
            </a:xfrm>
            <a:custGeom>
              <a:avLst/>
              <a:gdLst>
                <a:gd name="T0" fmla="*/ 227 w 579"/>
                <a:gd name="T1" fmla="*/ 134 h 1431"/>
                <a:gd name="T2" fmla="*/ 279 w 579"/>
                <a:gd name="T3" fmla="*/ 10 h 1431"/>
                <a:gd name="T4" fmla="*/ 367 w 579"/>
                <a:gd name="T5" fmla="*/ 42 h 1431"/>
                <a:gd name="T6" fmla="*/ 371 w 579"/>
                <a:gd name="T7" fmla="*/ 130 h 1431"/>
                <a:gd name="T8" fmla="*/ 367 w 579"/>
                <a:gd name="T9" fmla="*/ 246 h 1431"/>
                <a:gd name="T10" fmla="*/ 407 w 579"/>
                <a:gd name="T11" fmla="*/ 270 h 1431"/>
                <a:gd name="T12" fmla="*/ 439 w 579"/>
                <a:gd name="T13" fmla="*/ 314 h 1431"/>
                <a:gd name="T14" fmla="*/ 535 w 579"/>
                <a:gd name="T15" fmla="*/ 530 h 1431"/>
                <a:gd name="T16" fmla="*/ 564 w 579"/>
                <a:gd name="T17" fmla="*/ 748 h 1431"/>
                <a:gd name="T18" fmla="*/ 524 w 579"/>
                <a:gd name="T19" fmla="*/ 768 h 1431"/>
                <a:gd name="T20" fmla="*/ 476 w 579"/>
                <a:gd name="T21" fmla="*/ 604 h 1431"/>
                <a:gd name="T22" fmla="*/ 451 w 579"/>
                <a:gd name="T23" fmla="*/ 478 h 1431"/>
                <a:gd name="T24" fmla="*/ 403 w 579"/>
                <a:gd name="T25" fmla="*/ 474 h 1431"/>
                <a:gd name="T26" fmla="*/ 448 w 579"/>
                <a:gd name="T27" fmla="*/ 608 h 1431"/>
                <a:gd name="T28" fmla="*/ 408 w 579"/>
                <a:gd name="T29" fmla="*/ 912 h 1431"/>
                <a:gd name="T30" fmla="*/ 403 w 579"/>
                <a:gd name="T31" fmla="*/ 1190 h 1431"/>
                <a:gd name="T32" fmla="*/ 383 w 579"/>
                <a:gd name="T33" fmla="*/ 1326 h 1431"/>
                <a:gd name="T34" fmla="*/ 387 w 579"/>
                <a:gd name="T35" fmla="*/ 1362 h 1431"/>
                <a:gd name="T36" fmla="*/ 403 w 579"/>
                <a:gd name="T37" fmla="*/ 1414 h 1431"/>
                <a:gd name="T38" fmla="*/ 331 w 579"/>
                <a:gd name="T39" fmla="*/ 1414 h 1431"/>
                <a:gd name="T40" fmla="*/ 315 w 579"/>
                <a:gd name="T41" fmla="*/ 1394 h 1431"/>
                <a:gd name="T42" fmla="*/ 279 w 579"/>
                <a:gd name="T43" fmla="*/ 982 h 1431"/>
                <a:gd name="T44" fmla="*/ 267 w 579"/>
                <a:gd name="T45" fmla="*/ 818 h 1431"/>
                <a:gd name="T46" fmla="*/ 235 w 579"/>
                <a:gd name="T47" fmla="*/ 938 h 1431"/>
                <a:gd name="T48" fmla="*/ 219 w 579"/>
                <a:gd name="T49" fmla="*/ 1030 h 1431"/>
                <a:gd name="T50" fmla="*/ 167 w 579"/>
                <a:gd name="T51" fmla="*/ 1258 h 1431"/>
                <a:gd name="T52" fmla="*/ 120 w 579"/>
                <a:gd name="T53" fmla="*/ 1316 h 1431"/>
                <a:gd name="T54" fmla="*/ 103 w 579"/>
                <a:gd name="T55" fmla="*/ 1350 h 1431"/>
                <a:gd name="T56" fmla="*/ 47 w 579"/>
                <a:gd name="T57" fmla="*/ 1414 h 1431"/>
                <a:gd name="T58" fmla="*/ 31 w 579"/>
                <a:gd name="T59" fmla="*/ 1330 h 1431"/>
                <a:gd name="T60" fmla="*/ 64 w 579"/>
                <a:gd name="T61" fmla="*/ 1144 h 1431"/>
                <a:gd name="T62" fmla="*/ 88 w 579"/>
                <a:gd name="T63" fmla="*/ 1036 h 1431"/>
                <a:gd name="T64" fmla="*/ 104 w 579"/>
                <a:gd name="T65" fmla="*/ 888 h 1431"/>
                <a:gd name="T66" fmla="*/ 124 w 579"/>
                <a:gd name="T67" fmla="*/ 444 h 1431"/>
                <a:gd name="T68" fmla="*/ 96 w 579"/>
                <a:gd name="T69" fmla="*/ 700 h 1431"/>
                <a:gd name="T70" fmla="*/ 104 w 579"/>
                <a:gd name="T71" fmla="*/ 748 h 1431"/>
                <a:gd name="T72" fmla="*/ 0 w 579"/>
                <a:gd name="T73" fmla="*/ 708 h 1431"/>
                <a:gd name="T74" fmla="*/ 75 w 579"/>
                <a:gd name="T75" fmla="*/ 314 h 1431"/>
                <a:gd name="T76" fmla="*/ 139 w 579"/>
                <a:gd name="T77" fmla="*/ 250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rgbClr val="604A7B"/>
            </a:solidFill>
            <a:ln w="9525">
              <a:noFill/>
              <a:round/>
              <a:headEnd/>
              <a:tailEnd/>
            </a:ln>
          </p:spPr>
          <p:txBody>
            <a:bodyPr/>
            <a:lstStyle/>
            <a:p>
              <a:pPr>
                <a:defRPr/>
              </a:pPr>
              <a:endParaRPr lang="en-US"/>
            </a:p>
          </p:txBody>
        </p:sp>
        <p:sp>
          <p:nvSpPr>
            <p:cNvPr id="27" name="Freeform 9"/>
            <p:cNvSpPr>
              <a:spLocks/>
            </p:cNvSpPr>
            <p:nvPr/>
          </p:nvSpPr>
          <p:spPr bwMode="auto">
            <a:xfrm>
              <a:off x="2135576" y="3853366"/>
              <a:ext cx="228600" cy="527420"/>
            </a:xfrm>
            <a:custGeom>
              <a:avLst/>
              <a:gdLst>
                <a:gd name="T0" fmla="*/ 2147483647 w 480"/>
                <a:gd name="T1" fmla="*/ 2147483647 h 1388"/>
                <a:gd name="T2" fmla="*/ 2147483647 w 480"/>
                <a:gd name="T3" fmla="*/ 2147483647 h 1388"/>
                <a:gd name="T4" fmla="*/ 2147483647 w 480"/>
                <a:gd name="T5" fmla="*/ 2147483647 h 1388"/>
                <a:gd name="T6" fmla="*/ 2147483647 w 480"/>
                <a:gd name="T7" fmla="*/ 2147483647 h 1388"/>
                <a:gd name="T8" fmla="*/ 2147483647 w 480"/>
                <a:gd name="T9" fmla="*/ 0 h 1388"/>
                <a:gd name="T10" fmla="*/ 2147483647 w 480"/>
                <a:gd name="T11" fmla="*/ 2147483647 h 1388"/>
                <a:gd name="T12" fmla="*/ 2147483647 w 480"/>
                <a:gd name="T13" fmla="*/ 2147483647 h 1388"/>
                <a:gd name="T14" fmla="*/ 2147483647 w 480"/>
                <a:gd name="T15" fmla="*/ 2147483647 h 1388"/>
                <a:gd name="T16" fmla="*/ 2147483647 w 480"/>
                <a:gd name="T17" fmla="*/ 2147483647 h 1388"/>
                <a:gd name="T18" fmla="*/ 2147483647 w 480"/>
                <a:gd name="T19" fmla="*/ 2147483647 h 1388"/>
                <a:gd name="T20" fmla="*/ 2147483647 w 480"/>
                <a:gd name="T21" fmla="*/ 2147483647 h 1388"/>
                <a:gd name="T22" fmla="*/ 2147483647 w 480"/>
                <a:gd name="T23" fmla="*/ 2147483647 h 1388"/>
                <a:gd name="T24" fmla="*/ 2147483647 w 480"/>
                <a:gd name="T25" fmla="*/ 2147483647 h 1388"/>
                <a:gd name="T26" fmla="*/ 2147483647 w 480"/>
                <a:gd name="T27" fmla="*/ 2147483647 h 1388"/>
                <a:gd name="T28" fmla="*/ 2147483647 w 480"/>
                <a:gd name="T29" fmla="*/ 2147483647 h 1388"/>
                <a:gd name="T30" fmla="*/ 2147483647 w 480"/>
                <a:gd name="T31" fmla="*/ 2147483647 h 1388"/>
                <a:gd name="T32" fmla="*/ 2147483647 w 480"/>
                <a:gd name="T33" fmla="*/ 2147483647 h 1388"/>
                <a:gd name="T34" fmla="*/ 2147483647 w 480"/>
                <a:gd name="T35" fmla="*/ 2147483647 h 1388"/>
                <a:gd name="T36" fmla="*/ 2147483647 w 480"/>
                <a:gd name="T37" fmla="*/ 2147483647 h 1388"/>
                <a:gd name="T38" fmla="*/ 2147483647 w 480"/>
                <a:gd name="T39" fmla="*/ 2147483647 h 1388"/>
                <a:gd name="T40" fmla="*/ 2147483647 w 480"/>
                <a:gd name="T41" fmla="*/ 2147483647 h 1388"/>
                <a:gd name="T42" fmla="*/ 2147483647 w 480"/>
                <a:gd name="T43" fmla="*/ 2147483647 h 1388"/>
                <a:gd name="T44" fmla="*/ 2147483647 w 480"/>
                <a:gd name="T45" fmla="*/ 2147483647 h 1388"/>
                <a:gd name="T46" fmla="*/ 2147483647 w 480"/>
                <a:gd name="T47" fmla="*/ 2147483647 h 1388"/>
                <a:gd name="T48" fmla="*/ 2147483647 w 480"/>
                <a:gd name="T49" fmla="*/ 2147483647 h 1388"/>
                <a:gd name="T50" fmla="*/ 2147483647 w 480"/>
                <a:gd name="T51" fmla="*/ 2147483647 h 1388"/>
                <a:gd name="T52" fmla="*/ 2147483647 w 480"/>
                <a:gd name="T53" fmla="*/ 2147483647 h 1388"/>
                <a:gd name="T54" fmla="*/ 2147483647 w 480"/>
                <a:gd name="T55" fmla="*/ 2147483647 h 1388"/>
                <a:gd name="T56" fmla="*/ 2147483647 w 480"/>
                <a:gd name="T57" fmla="*/ 2147483647 h 1388"/>
                <a:gd name="T58" fmla="*/ 2147483647 w 480"/>
                <a:gd name="T59" fmla="*/ 2147483647 h 1388"/>
                <a:gd name="T60" fmla="*/ 2147483647 w 480"/>
                <a:gd name="T61" fmla="*/ 2147483647 h 1388"/>
                <a:gd name="T62" fmla="*/ 2147483647 w 480"/>
                <a:gd name="T63" fmla="*/ 2147483647 h 1388"/>
                <a:gd name="T64" fmla="*/ 2147483647 w 480"/>
                <a:gd name="T65" fmla="*/ 2147483647 h 1388"/>
                <a:gd name="T66" fmla="*/ 2147483647 w 480"/>
                <a:gd name="T67" fmla="*/ 2147483647 h 1388"/>
                <a:gd name="T68" fmla="*/ 2147483647 w 480"/>
                <a:gd name="T69" fmla="*/ 2147483647 h 1388"/>
                <a:gd name="T70" fmla="*/ 2147483647 w 480"/>
                <a:gd name="T71" fmla="*/ 2147483647 h 1388"/>
                <a:gd name="T72" fmla="*/ 2147483647 w 480"/>
                <a:gd name="T73" fmla="*/ 2147483647 h 1388"/>
                <a:gd name="T74" fmla="*/ 2147483647 w 480"/>
                <a:gd name="T75" fmla="*/ 2147483647 h 1388"/>
                <a:gd name="T76" fmla="*/ 2147483647 w 480"/>
                <a:gd name="T77" fmla="*/ 2147483647 h 1388"/>
                <a:gd name="T78" fmla="*/ 2147483647 w 480"/>
                <a:gd name="T79" fmla="*/ 2147483647 h 1388"/>
                <a:gd name="T80" fmla="*/ 2147483647 w 480"/>
                <a:gd name="T81" fmla="*/ 2147483647 h 1388"/>
                <a:gd name="T82" fmla="*/ 2147483647 w 480"/>
                <a:gd name="T83" fmla="*/ 2147483647 h 1388"/>
                <a:gd name="T84" fmla="*/ 2147483647 w 480"/>
                <a:gd name="T85" fmla="*/ 2147483647 h 1388"/>
                <a:gd name="T86" fmla="*/ 2147483647 w 480"/>
                <a:gd name="T87" fmla="*/ 2147483647 h 1388"/>
                <a:gd name="T88" fmla="*/ 2147483647 w 480"/>
                <a:gd name="T89" fmla="*/ 2147483647 h 1388"/>
                <a:gd name="T90" fmla="*/ 2147483647 w 480"/>
                <a:gd name="T91" fmla="*/ 2147483647 h 1388"/>
                <a:gd name="T92" fmla="*/ 2147483647 w 480"/>
                <a:gd name="T93" fmla="*/ 2147483647 h 1388"/>
                <a:gd name="T94" fmla="*/ 2147483647 w 480"/>
                <a:gd name="T95" fmla="*/ 2147483647 h 1388"/>
                <a:gd name="T96" fmla="*/ 2147483647 w 480"/>
                <a:gd name="T97" fmla="*/ 2147483647 h 1388"/>
                <a:gd name="T98" fmla="*/ 2147483647 w 480"/>
                <a:gd name="T99" fmla="*/ 2147483647 h 1388"/>
                <a:gd name="T100" fmla="*/ 2147483647 w 480"/>
                <a:gd name="T101" fmla="*/ 2147483647 h 1388"/>
                <a:gd name="T102" fmla="*/ 2147483647 w 480"/>
                <a:gd name="T103" fmla="*/ 2147483647 h 1388"/>
                <a:gd name="T104" fmla="*/ 2147483647 w 480"/>
                <a:gd name="T105" fmla="*/ 2147483647 h 1388"/>
                <a:gd name="T106" fmla="*/ 2147483647 w 480"/>
                <a:gd name="T107" fmla="*/ 2147483647 h 1388"/>
                <a:gd name="T108" fmla="*/ 0 w 480"/>
                <a:gd name="T109" fmla="*/ 2147483647 h 1388"/>
                <a:gd name="T110" fmla="*/ 2147483647 w 480"/>
                <a:gd name="T111" fmla="*/ 2147483647 h 1388"/>
                <a:gd name="T112" fmla="*/ 2147483647 w 480"/>
                <a:gd name="T113" fmla="*/ 2147483647 h 1388"/>
                <a:gd name="T114" fmla="*/ 2147483647 w 480"/>
                <a:gd name="T115" fmla="*/ 2147483647 h 1388"/>
                <a:gd name="T116" fmla="*/ 2147483647 w 480"/>
                <a:gd name="T117" fmla="*/ 2147483647 h 1388"/>
                <a:gd name="T118" fmla="*/ 2147483647 w 480"/>
                <a:gd name="T119" fmla="*/ 2147483647 h 1388"/>
                <a:gd name="T120" fmla="*/ 2147483647 w 480"/>
                <a:gd name="T121" fmla="*/ 2147483647 h 1388"/>
                <a:gd name="T122" fmla="*/ 2147483647 w 480"/>
                <a:gd name="T123" fmla="*/ 2147483647 h 13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0"/>
                <a:gd name="T187" fmla="*/ 0 h 1388"/>
                <a:gd name="T188" fmla="*/ 480 w 480"/>
                <a:gd name="T189" fmla="*/ 1388 h 13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0" h="1388">
                  <a:moveTo>
                    <a:pt x="112" y="256"/>
                  </a:moveTo>
                  <a:cubicBezTo>
                    <a:pt x="109" y="232"/>
                    <a:pt x="111" y="220"/>
                    <a:pt x="88" y="212"/>
                  </a:cubicBezTo>
                  <a:cubicBezTo>
                    <a:pt x="78" y="198"/>
                    <a:pt x="70" y="198"/>
                    <a:pt x="60" y="184"/>
                  </a:cubicBezTo>
                  <a:cubicBezTo>
                    <a:pt x="56" y="142"/>
                    <a:pt x="34" y="76"/>
                    <a:pt x="76" y="48"/>
                  </a:cubicBezTo>
                  <a:cubicBezTo>
                    <a:pt x="90" y="27"/>
                    <a:pt x="145" y="7"/>
                    <a:pt x="172" y="0"/>
                  </a:cubicBezTo>
                  <a:cubicBezTo>
                    <a:pt x="181" y="1"/>
                    <a:pt x="191" y="0"/>
                    <a:pt x="200" y="4"/>
                  </a:cubicBezTo>
                  <a:cubicBezTo>
                    <a:pt x="208" y="7"/>
                    <a:pt x="209" y="22"/>
                    <a:pt x="212" y="28"/>
                  </a:cubicBezTo>
                  <a:cubicBezTo>
                    <a:pt x="222" y="46"/>
                    <a:pt x="234" y="57"/>
                    <a:pt x="240" y="76"/>
                  </a:cubicBezTo>
                  <a:cubicBezTo>
                    <a:pt x="239" y="117"/>
                    <a:pt x="242" y="159"/>
                    <a:pt x="236" y="200"/>
                  </a:cubicBezTo>
                  <a:cubicBezTo>
                    <a:pt x="235" y="205"/>
                    <a:pt x="222" y="199"/>
                    <a:pt x="220" y="204"/>
                  </a:cubicBezTo>
                  <a:cubicBezTo>
                    <a:pt x="217" y="213"/>
                    <a:pt x="220" y="224"/>
                    <a:pt x="224" y="232"/>
                  </a:cubicBezTo>
                  <a:cubicBezTo>
                    <a:pt x="225" y="235"/>
                    <a:pt x="292" y="263"/>
                    <a:pt x="296" y="264"/>
                  </a:cubicBezTo>
                  <a:cubicBezTo>
                    <a:pt x="309" y="268"/>
                    <a:pt x="332" y="284"/>
                    <a:pt x="332" y="284"/>
                  </a:cubicBezTo>
                  <a:cubicBezTo>
                    <a:pt x="355" y="319"/>
                    <a:pt x="371" y="354"/>
                    <a:pt x="388" y="392"/>
                  </a:cubicBezTo>
                  <a:cubicBezTo>
                    <a:pt x="401" y="422"/>
                    <a:pt x="402" y="457"/>
                    <a:pt x="420" y="484"/>
                  </a:cubicBezTo>
                  <a:cubicBezTo>
                    <a:pt x="433" y="535"/>
                    <a:pt x="447" y="586"/>
                    <a:pt x="464" y="636"/>
                  </a:cubicBezTo>
                  <a:cubicBezTo>
                    <a:pt x="473" y="664"/>
                    <a:pt x="470" y="695"/>
                    <a:pt x="480" y="724"/>
                  </a:cubicBezTo>
                  <a:cubicBezTo>
                    <a:pt x="479" y="755"/>
                    <a:pt x="479" y="785"/>
                    <a:pt x="476" y="816"/>
                  </a:cubicBezTo>
                  <a:cubicBezTo>
                    <a:pt x="475" y="824"/>
                    <a:pt x="468" y="840"/>
                    <a:pt x="468" y="840"/>
                  </a:cubicBezTo>
                  <a:cubicBezTo>
                    <a:pt x="467" y="848"/>
                    <a:pt x="467" y="873"/>
                    <a:pt x="456" y="880"/>
                  </a:cubicBezTo>
                  <a:cubicBezTo>
                    <a:pt x="449" y="884"/>
                    <a:pt x="432" y="888"/>
                    <a:pt x="432" y="888"/>
                  </a:cubicBezTo>
                  <a:cubicBezTo>
                    <a:pt x="394" y="875"/>
                    <a:pt x="419" y="803"/>
                    <a:pt x="420" y="780"/>
                  </a:cubicBezTo>
                  <a:cubicBezTo>
                    <a:pt x="415" y="683"/>
                    <a:pt x="366" y="532"/>
                    <a:pt x="312" y="452"/>
                  </a:cubicBezTo>
                  <a:cubicBezTo>
                    <a:pt x="290" y="467"/>
                    <a:pt x="328" y="563"/>
                    <a:pt x="324" y="588"/>
                  </a:cubicBezTo>
                  <a:cubicBezTo>
                    <a:pt x="325" y="673"/>
                    <a:pt x="326" y="759"/>
                    <a:pt x="328" y="844"/>
                  </a:cubicBezTo>
                  <a:cubicBezTo>
                    <a:pt x="329" y="863"/>
                    <a:pt x="340" y="900"/>
                    <a:pt x="340" y="900"/>
                  </a:cubicBezTo>
                  <a:cubicBezTo>
                    <a:pt x="337" y="999"/>
                    <a:pt x="343" y="1103"/>
                    <a:pt x="324" y="1200"/>
                  </a:cubicBezTo>
                  <a:cubicBezTo>
                    <a:pt x="322" y="1248"/>
                    <a:pt x="332" y="1302"/>
                    <a:pt x="304" y="1344"/>
                  </a:cubicBezTo>
                  <a:cubicBezTo>
                    <a:pt x="279" y="1343"/>
                    <a:pt x="252" y="1349"/>
                    <a:pt x="228" y="1340"/>
                  </a:cubicBezTo>
                  <a:cubicBezTo>
                    <a:pt x="220" y="1337"/>
                    <a:pt x="230" y="1324"/>
                    <a:pt x="232" y="1316"/>
                  </a:cubicBezTo>
                  <a:cubicBezTo>
                    <a:pt x="235" y="1304"/>
                    <a:pt x="244" y="1280"/>
                    <a:pt x="244" y="1280"/>
                  </a:cubicBezTo>
                  <a:cubicBezTo>
                    <a:pt x="243" y="1239"/>
                    <a:pt x="243" y="1197"/>
                    <a:pt x="240" y="1156"/>
                  </a:cubicBezTo>
                  <a:cubicBezTo>
                    <a:pt x="239" y="1143"/>
                    <a:pt x="228" y="1120"/>
                    <a:pt x="228" y="1120"/>
                  </a:cubicBezTo>
                  <a:cubicBezTo>
                    <a:pt x="224" y="1082"/>
                    <a:pt x="217" y="1045"/>
                    <a:pt x="208" y="1008"/>
                  </a:cubicBezTo>
                  <a:cubicBezTo>
                    <a:pt x="207" y="991"/>
                    <a:pt x="207" y="973"/>
                    <a:pt x="204" y="956"/>
                  </a:cubicBezTo>
                  <a:cubicBezTo>
                    <a:pt x="203" y="948"/>
                    <a:pt x="196" y="804"/>
                    <a:pt x="196" y="804"/>
                  </a:cubicBezTo>
                  <a:cubicBezTo>
                    <a:pt x="193" y="903"/>
                    <a:pt x="176" y="1139"/>
                    <a:pt x="200" y="1236"/>
                  </a:cubicBezTo>
                  <a:cubicBezTo>
                    <a:pt x="199" y="1281"/>
                    <a:pt x="214" y="1330"/>
                    <a:pt x="196" y="1372"/>
                  </a:cubicBezTo>
                  <a:cubicBezTo>
                    <a:pt x="189" y="1388"/>
                    <a:pt x="161" y="1372"/>
                    <a:pt x="144" y="1368"/>
                  </a:cubicBezTo>
                  <a:cubicBezTo>
                    <a:pt x="131" y="1365"/>
                    <a:pt x="128" y="1332"/>
                    <a:pt x="128" y="1332"/>
                  </a:cubicBezTo>
                  <a:cubicBezTo>
                    <a:pt x="123" y="1300"/>
                    <a:pt x="121" y="1268"/>
                    <a:pt x="116" y="1236"/>
                  </a:cubicBezTo>
                  <a:cubicBezTo>
                    <a:pt x="115" y="1179"/>
                    <a:pt x="114" y="1121"/>
                    <a:pt x="112" y="1064"/>
                  </a:cubicBezTo>
                  <a:cubicBezTo>
                    <a:pt x="111" y="1034"/>
                    <a:pt x="91" y="1002"/>
                    <a:pt x="84" y="972"/>
                  </a:cubicBezTo>
                  <a:cubicBezTo>
                    <a:pt x="81" y="943"/>
                    <a:pt x="77" y="923"/>
                    <a:pt x="68" y="896"/>
                  </a:cubicBezTo>
                  <a:cubicBezTo>
                    <a:pt x="65" y="888"/>
                    <a:pt x="63" y="880"/>
                    <a:pt x="60" y="872"/>
                  </a:cubicBezTo>
                  <a:cubicBezTo>
                    <a:pt x="59" y="868"/>
                    <a:pt x="56" y="860"/>
                    <a:pt x="56" y="860"/>
                  </a:cubicBezTo>
                  <a:cubicBezTo>
                    <a:pt x="58" y="769"/>
                    <a:pt x="40" y="674"/>
                    <a:pt x="92" y="596"/>
                  </a:cubicBezTo>
                  <a:cubicBezTo>
                    <a:pt x="101" y="561"/>
                    <a:pt x="101" y="568"/>
                    <a:pt x="92" y="508"/>
                  </a:cubicBezTo>
                  <a:cubicBezTo>
                    <a:pt x="89" y="490"/>
                    <a:pt x="64" y="460"/>
                    <a:pt x="64" y="460"/>
                  </a:cubicBezTo>
                  <a:cubicBezTo>
                    <a:pt x="57" y="471"/>
                    <a:pt x="43" y="491"/>
                    <a:pt x="56" y="504"/>
                  </a:cubicBezTo>
                  <a:cubicBezTo>
                    <a:pt x="65" y="513"/>
                    <a:pt x="81" y="513"/>
                    <a:pt x="92" y="520"/>
                  </a:cubicBezTo>
                  <a:cubicBezTo>
                    <a:pt x="89" y="562"/>
                    <a:pt x="84" y="589"/>
                    <a:pt x="76" y="628"/>
                  </a:cubicBezTo>
                  <a:cubicBezTo>
                    <a:pt x="45" y="618"/>
                    <a:pt x="39" y="567"/>
                    <a:pt x="24" y="540"/>
                  </a:cubicBezTo>
                  <a:cubicBezTo>
                    <a:pt x="19" y="532"/>
                    <a:pt x="13" y="524"/>
                    <a:pt x="8" y="516"/>
                  </a:cubicBezTo>
                  <a:cubicBezTo>
                    <a:pt x="3" y="509"/>
                    <a:pt x="0" y="492"/>
                    <a:pt x="0" y="492"/>
                  </a:cubicBezTo>
                  <a:cubicBezTo>
                    <a:pt x="1" y="459"/>
                    <a:pt x="0" y="425"/>
                    <a:pt x="4" y="392"/>
                  </a:cubicBezTo>
                  <a:cubicBezTo>
                    <a:pt x="6" y="374"/>
                    <a:pt x="24" y="328"/>
                    <a:pt x="24" y="328"/>
                  </a:cubicBezTo>
                  <a:cubicBezTo>
                    <a:pt x="29" y="312"/>
                    <a:pt x="48" y="309"/>
                    <a:pt x="64" y="304"/>
                  </a:cubicBezTo>
                  <a:cubicBezTo>
                    <a:pt x="67" y="300"/>
                    <a:pt x="85" y="291"/>
                    <a:pt x="88" y="288"/>
                  </a:cubicBezTo>
                  <a:cubicBezTo>
                    <a:pt x="91" y="285"/>
                    <a:pt x="77" y="284"/>
                    <a:pt x="80" y="280"/>
                  </a:cubicBezTo>
                  <a:cubicBezTo>
                    <a:pt x="86" y="273"/>
                    <a:pt x="100" y="268"/>
                    <a:pt x="100" y="268"/>
                  </a:cubicBezTo>
                  <a:cubicBezTo>
                    <a:pt x="104" y="211"/>
                    <a:pt x="120" y="223"/>
                    <a:pt x="112" y="256"/>
                  </a:cubicBezTo>
                  <a:close/>
                </a:path>
              </a:pathLst>
            </a:custGeom>
            <a:solidFill>
              <a:srgbClr val="604A7B"/>
            </a:solidFill>
            <a:ln w="9525">
              <a:noFill/>
              <a:round/>
              <a:headEnd/>
              <a:tailEnd/>
            </a:ln>
          </p:spPr>
          <p:txBody>
            <a:bodyPr/>
            <a:lstStyle/>
            <a:p>
              <a:endParaRPr lang="en-US"/>
            </a:p>
          </p:txBody>
        </p:sp>
        <p:sp>
          <p:nvSpPr>
            <p:cNvPr id="28" name="Freeform 24"/>
            <p:cNvSpPr>
              <a:spLocks/>
            </p:cNvSpPr>
            <p:nvPr/>
          </p:nvSpPr>
          <p:spPr bwMode="auto">
            <a:xfrm>
              <a:off x="2810520" y="3983911"/>
              <a:ext cx="209550" cy="396875"/>
            </a:xfrm>
            <a:custGeom>
              <a:avLst/>
              <a:gdLst>
                <a:gd name="T0" fmla="*/ 227 w 579"/>
                <a:gd name="T1" fmla="*/ 134 h 1431"/>
                <a:gd name="T2" fmla="*/ 279 w 579"/>
                <a:gd name="T3" fmla="*/ 10 h 1431"/>
                <a:gd name="T4" fmla="*/ 367 w 579"/>
                <a:gd name="T5" fmla="*/ 42 h 1431"/>
                <a:gd name="T6" fmla="*/ 371 w 579"/>
                <a:gd name="T7" fmla="*/ 130 h 1431"/>
                <a:gd name="T8" fmla="*/ 367 w 579"/>
                <a:gd name="T9" fmla="*/ 246 h 1431"/>
                <a:gd name="T10" fmla="*/ 407 w 579"/>
                <a:gd name="T11" fmla="*/ 270 h 1431"/>
                <a:gd name="T12" fmla="*/ 439 w 579"/>
                <a:gd name="T13" fmla="*/ 314 h 1431"/>
                <a:gd name="T14" fmla="*/ 535 w 579"/>
                <a:gd name="T15" fmla="*/ 530 h 1431"/>
                <a:gd name="T16" fmla="*/ 564 w 579"/>
                <a:gd name="T17" fmla="*/ 748 h 1431"/>
                <a:gd name="T18" fmla="*/ 524 w 579"/>
                <a:gd name="T19" fmla="*/ 768 h 1431"/>
                <a:gd name="T20" fmla="*/ 476 w 579"/>
                <a:gd name="T21" fmla="*/ 604 h 1431"/>
                <a:gd name="T22" fmla="*/ 451 w 579"/>
                <a:gd name="T23" fmla="*/ 478 h 1431"/>
                <a:gd name="T24" fmla="*/ 403 w 579"/>
                <a:gd name="T25" fmla="*/ 474 h 1431"/>
                <a:gd name="T26" fmla="*/ 448 w 579"/>
                <a:gd name="T27" fmla="*/ 608 h 1431"/>
                <a:gd name="T28" fmla="*/ 408 w 579"/>
                <a:gd name="T29" fmla="*/ 912 h 1431"/>
                <a:gd name="T30" fmla="*/ 403 w 579"/>
                <a:gd name="T31" fmla="*/ 1190 h 1431"/>
                <a:gd name="T32" fmla="*/ 383 w 579"/>
                <a:gd name="T33" fmla="*/ 1326 h 1431"/>
                <a:gd name="T34" fmla="*/ 387 w 579"/>
                <a:gd name="T35" fmla="*/ 1362 h 1431"/>
                <a:gd name="T36" fmla="*/ 403 w 579"/>
                <a:gd name="T37" fmla="*/ 1414 h 1431"/>
                <a:gd name="T38" fmla="*/ 331 w 579"/>
                <a:gd name="T39" fmla="*/ 1414 h 1431"/>
                <a:gd name="T40" fmla="*/ 315 w 579"/>
                <a:gd name="T41" fmla="*/ 1394 h 1431"/>
                <a:gd name="T42" fmla="*/ 279 w 579"/>
                <a:gd name="T43" fmla="*/ 982 h 1431"/>
                <a:gd name="T44" fmla="*/ 267 w 579"/>
                <a:gd name="T45" fmla="*/ 818 h 1431"/>
                <a:gd name="T46" fmla="*/ 235 w 579"/>
                <a:gd name="T47" fmla="*/ 938 h 1431"/>
                <a:gd name="T48" fmla="*/ 219 w 579"/>
                <a:gd name="T49" fmla="*/ 1030 h 1431"/>
                <a:gd name="T50" fmla="*/ 167 w 579"/>
                <a:gd name="T51" fmla="*/ 1258 h 1431"/>
                <a:gd name="T52" fmla="*/ 120 w 579"/>
                <a:gd name="T53" fmla="*/ 1316 h 1431"/>
                <a:gd name="T54" fmla="*/ 103 w 579"/>
                <a:gd name="T55" fmla="*/ 1350 h 1431"/>
                <a:gd name="T56" fmla="*/ 47 w 579"/>
                <a:gd name="T57" fmla="*/ 1414 h 1431"/>
                <a:gd name="T58" fmla="*/ 31 w 579"/>
                <a:gd name="T59" fmla="*/ 1330 h 1431"/>
                <a:gd name="T60" fmla="*/ 64 w 579"/>
                <a:gd name="T61" fmla="*/ 1144 h 1431"/>
                <a:gd name="T62" fmla="*/ 88 w 579"/>
                <a:gd name="T63" fmla="*/ 1036 h 1431"/>
                <a:gd name="T64" fmla="*/ 104 w 579"/>
                <a:gd name="T65" fmla="*/ 888 h 1431"/>
                <a:gd name="T66" fmla="*/ 124 w 579"/>
                <a:gd name="T67" fmla="*/ 444 h 1431"/>
                <a:gd name="T68" fmla="*/ 96 w 579"/>
                <a:gd name="T69" fmla="*/ 700 h 1431"/>
                <a:gd name="T70" fmla="*/ 104 w 579"/>
                <a:gd name="T71" fmla="*/ 748 h 1431"/>
                <a:gd name="T72" fmla="*/ 0 w 579"/>
                <a:gd name="T73" fmla="*/ 708 h 1431"/>
                <a:gd name="T74" fmla="*/ 75 w 579"/>
                <a:gd name="T75" fmla="*/ 314 h 1431"/>
                <a:gd name="T76" fmla="*/ 139 w 579"/>
                <a:gd name="T77" fmla="*/ 250 h 1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9"/>
                <a:gd name="T118" fmla="*/ 0 h 1431"/>
                <a:gd name="T119" fmla="*/ 579 w 579"/>
                <a:gd name="T120" fmla="*/ 1431 h 1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9" h="1431">
                  <a:moveTo>
                    <a:pt x="231" y="202"/>
                  </a:moveTo>
                  <a:cubicBezTo>
                    <a:pt x="230" y="179"/>
                    <a:pt x="230" y="157"/>
                    <a:pt x="227" y="134"/>
                  </a:cubicBezTo>
                  <a:cubicBezTo>
                    <a:pt x="226" y="126"/>
                    <a:pt x="219" y="110"/>
                    <a:pt x="219" y="110"/>
                  </a:cubicBezTo>
                  <a:cubicBezTo>
                    <a:pt x="223" y="43"/>
                    <a:pt x="217" y="31"/>
                    <a:pt x="279" y="10"/>
                  </a:cubicBezTo>
                  <a:cubicBezTo>
                    <a:pt x="304" y="12"/>
                    <a:pt x="337" y="0"/>
                    <a:pt x="355" y="18"/>
                  </a:cubicBezTo>
                  <a:cubicBezTo>
                    <a:pt x="361" y="24"/>
                    <a:pt x="363" y="34"/>
                    <a:pt x="367" y="42"/>
                  </a:cubicBezTo>
                  <a:cubicBezTo>
                    <a:pt x="370" y="50"/>
                    <a:pt x="375" y="66"/>
                    <a:pt x="375" y="66"/>
                  </a:cubicBezTo>
                  <a:cubicBezTo>
                    <a:pt x="374" y="87"/>
                    <a:pt x="378" y="110"/>
                    <a:pt x="371" y="130"/>
                  </a:cubicBezTo>
                  <a:cubicBezTo>
                    <a:pt x="368" y="139"/>
                    <a:pt x="348" y="168"/>
                    <a:pt x="348" y="168"/>
                  </a:cubicBezTo>
                  <a:cubicBezTo>
                    <a:pt x="336" y="203"/>
                    <a:pt x="325" y="232"/>
                    <a:pt x="367" y="246"/>
                  </a:cubicBezTo>
                  <a:cubicBezTo>
                    <a:pt x="374" y="266"/>
                    <a:pt x="367" y="257"/>
                    <a:pt x="395" y="266"/>
                  </a:cubicBezTo>
                  <a:cubicBezTo>
                    <a:pt x="399" y="267"/>
                    <a:pt x="407" y="270"/>
                    <a:pt x="407" y="270"/>
                  </a:cubicBezTo>
                  <a:cubicBezTo>
                    <a:pt x="428" y="302"/>
                    <a:pt x="400" y="263"/>
                    <a:pt x="427" y="290"/>
                  </a:cubicBezTo>
                  <a:cubicBezTo>
                    <a:pt x="446" y="309"/>
                    <a:pt x="426" y="294"/>
                    <a:pt x="439" y="314"/>
                  </a:cubicBezTo>
                  <a:cubicBezTo>
                    <a:pt x="448" y="328"/>
                    <a:pt x="462" y="349"/>
                    <a:pt x="475" y="358"/>
                  </a:cubicBezTo>
                  <a:cubicBezTo>
                    <a:pt x="494" y="416"/>
                    <a:pt x="516" y="472"/>
                    <a:pt x="535" y="530"/>
                  </a:cubicBezTo>
                  <a:cubicBezTo>
                    <a:pt x="532" y="570"/>
                    <a:pt x="552" y="620"/>
                    <a:pt x="544" y="644"/>
                  </a:cubicBezTo>
                  <a:cubicBezTo>
                    <a:pt x="539" y="660"/>
                    <a:pt x="579" y="743"/>
                    <a:pt x="564" y="748"/>
                  </a:cubicBezTo>
                  <a:cubicBezTo>
                    <a:pt x="559" y="756"/>
                    <a:pt x="549" y="780"/>
                    <a:pt x="544" y="788"/>
                  </a:cubicBezTo>
                  <a:cubicBezTo>
                    <a:pt x="539" y="796"/>
                    <a:pt x="524" y="768"/>
                    <a:pt x="524" y="768"/>
                  </a:cubicBezTo>
                  <a:cubicBezTo>
                    <a:pt x="490" y="760"/>
                    <a:pt x="452" y="688"/>
                    <a:pt x="484" y="680"/>
                  </a:cubicBezTo>
                  <a:cubicBezTo>
                    <a:pt x="507" y="657"/>
                    <a:pt x="470" y="634"/>
                    <a:pt x="476" y="604"/>
                  </a:cubicBezTo>
                  <a:cubicBezTo>
                    <a:pt x="475" y="579"/>
                    <a:pt x="469" y="527"/>
                    <a:pt x="467" y="502"/>
                  </a:cubicBezTo>
                  <a:cubicBezTo>
                    <a:pt x="466" y="487"/>
                    <a:pt x="460" y="490"/>
                    <a:pt x="451" y="478"/>
                  </a:cubicBezTo>
                  <a:cubicBezTo>
                    <a:pt x="424" y="443"/>
                    <a:pt x="435" y="451"/>
                    <a:pt x="403" y="430"/>
                  </a:cubicBezTo>
                  <a:cubicBezTo>
                    <a:pt x="396" y="450"/>
                    <a:pt x="397" y="444"/>
                    <a:pt x="403" y="474"/>
                  </a:cubicBezTo>
                  <a:cubicBezTo>
                    <a:pt x="405" y="482"/>
                    <a:pt x="421" y="512"/>
                    <a:pt x="424" y="520"/>
                  </a:cubicBezTo>
                  <a:cubicBezTo>
                    <a:pt x="432" y="604"/>
                    <a:pt x="424" y="584"/>
                    <a:pt x="448" y="608"/>
                  </a:cubicBezTo>
                  <a:cubicBezTo>
                    <a:pt x="440" y="660"/>
                    <a:pt x="437" y="657"/>
                    <a:pt x="440" y="716"/>
                  </a:cubicBezTo>
                  <a:cubicBezTo>
                    <a:pt x="436" y="804"/>
                    <a:pt x="429" y="827"/>
                    <a:pt x="408" y="912"/>
                  </a:cubicBezTo>
                  <a:cubicBezTo>
                    <a:pt x="409" y="981"/>
                    <a:pt x="392" y="1045"/>
                    <a:pt x="395" y="1114"/>
                  </a:cubicBezTo>
                  <a:cubicBezTo>
                    <a:pt x="396" y="1139"/>
                    <a:pt x="403" y="1190"/>
                    <a:pt x="403" y="1190"/>
                  </a:cubicBezTo>
                  <a:cubicBezTo>
                    <a:pt x="402" y="1234"/>
                    <a:pt x="405" y="1278"/>
                    <a:pt x="399" y="1322"/>
                  </a:cubicBezTo>
                  <a:cubicBezTo>
                    <a:pt x="398" y="1327"/>
                    <a:pt x="388" y="1324"/>
                    <a:pt x="383" y="1326"/>
                  </a:cubicBezTo>
                  <a:cubicBezTo>
                    <a:pt x="375" y="1328"/>
                    <a:pt x="359" y="1334"/>
                    <a:pt x="359" y="1334"/>
                  </a:cubicBezTo>
                  <a:cubicBezTo>
                    <a:pt x="363" y="1347"/>
                    <a:pt x="387" y="1362"/>
                    <a:pt x="387" y="1362"/>
                  </a:cubicBezTo>
                  <a:cubicBezTo>
                    <a:pt x="405" y="1390"/>
                    <a:pt x="400" y="1377"/>
                    <a:pt x="407" y="1398"/>
                  </a:cubicBezTo>
                  <a:cubicBezTo>
                    <a:pt x="406" y="1403"/>
                    <a:pt x="407" y="1410"/>
                    <a:pt x="403" y="1414"/>
                  </a:cubicBezTo>
                  <a:cubicBezTo>
                    <a:pt x="397" y="1419"/>
                    <a:pt x="379" y="1422"/>
                    <a:pt x="379" y="1422"/>
                  </a:cubicBezTo>
                  <a:cubicBezTo>
                    <a:pt x="363" y="1420"/>
                    <a:pt x="342" y="1425"/>
                    <a:pt x="331" y="1414"/>
                  </a:cubicBezTo>
                  <a:cubicBezTo>
                    <a:pt x="328" y="1411"/>
                    <a:pt x="330" y="1405"/>
                    <a:pt x="327" y="1402"/>
                  </a:cubicBezTo>
                  <a:cubicBezTo>
                    <a:pt x="324" y="1398"/>
                    <a:pt x="319" y="1397"/>
                    <a:pt x="315" y="1394"/>
                  </a:cubicBezTo>
                  <a:cubicBezTo>
                    <a:pt x="310" y="1348"/>
                    <a:pt x="318" y="1355"/>
                    <a:pt x="283" y="1346"/>
                  </a:cubicBezTo>
                  <a:cubicBezTo>
                    <a:pt x="291" y="1225"/>
                    <a:pt x="291" y="1103"/>
                    <a:pt x="279" y="982"/>
                  </a:cubicBezTo>
                  <a:cubicBezTo>
                    <a:pt x="276" y="914"/>
                    <a:pt x="281" y="845"/>
                    <a:pt x="271" y="778"/>
                  </a:cubicBezTo>
                  <a:cubicBezTo>
                    <a:pt x="269" y="765"/>
                    <a:pt x="269" y="805"/>
                    <a:pt x="267" y="818"/>
                  </a:cubicBezTo>
                  <a:cubicBezTo>
                    <a:pt x="265" y="826"/>
                    <a:pt x="262" y="834"/>
                    <a:pt x="259" y="842"/>
                  </a:cubicBezTo>
                  <a:cubicBezTo>
                    <a:pt x="248" y="874"/>
                    <a:pt x="243" y="905"/>
                    <a:pt x="235" y="938"/>
                  </a:cubicBezTo>
                  <a:cubicBezTo>
                    <a:pt x="232" y="972"/>
                    <a:pt x="235" y="981"/>
                    <a:pt x="227" y="1006"/>
                  </a:cubicBezTo>
                  <a:cubicBezTo>
                    <a:pt x="225" y="1014"/>
                    <a:pt x="219" y="1030"/>
                    <a:pt x="219" y="1030"/>
                  </a:cubicBezTo>
                  <a:cubicBezTo>
                    <a:pt x="211" y="1083"/>
                    <a:pt x="189" y="1130"/>
                    <a:pt x="179" y="1182"/>
                  </a:cubicBezTo>
                  <a:cubicBezTo>
                    <a:pt x="174" y="1207"/>
                    <a:pt x="174" y="1233"/>
                    <a:pt x="167" y="1258"/>
                  </a:cubicBezTo>
                  <a:cubicBezTo>
                    <a:pt x="161" y="1279"/>
                    <a:pt x="154" y="1301"/>
                    <a:pt x="147" y="1322"/>
                  </a:cubicBezTo>
                  <a:cubicBezTo>
                    <a:pt x="146" y="1326"/>
                    <a:pt x="124" y="1316"/>
                    <a:pt x="120" y="1316"/>
                  </a:cubicBezTo>
                  <a:cubicBezTo>
                    <a:pt x="108" y="1317"/>
                    <a:pt x="119" y="1337"/>
                    <a:pt x="107" y="1338"/>
                  </a:cubicBezTo>
                  <a:cubicBezTo>
                    <a:pt x="106" y="1342"/>
                    <a:pt x="103" y="1346"/>
                    <a:pt x="103" y="1350"/>
                  </a:cubicBezTo>
                  <a:cubicBezTo>
                    <a:pt x="104" y="1358"/>
                    <a:pt x="111" y="1374"/>
                    <a:pt x="111" y="1374"/>
                  </a:cubicBezTo>
                  <a:cubicBezTo>
                    <a:pt x="105" y="1431"/>
                    <a:pt x="106" y="1419"/>
                    <a:pt x="47" y="1414"/>
                  </a:cubicBezTo>
                  <a:cubicBezTo>
                    <a:pt x="46" y="1387"/>
                    <a:pt x="48" y="1360"/>
                    <a:pt x="43" y="1334"/>
                  </a:cubicBezTo>
                  <a:cubicBezTo>
                    <a:pt x="42" y="1330"/>
                    <a:pt x="32" y="1334"/>
                    <a:pt x="31" y="1330"/>
                  </a:cubicBezTo>
                  <a:cubicBezTo>
                    <a:pt x="28" y="1315"/>
                    <a:pt x="38" y="1288"/>
                    <a:pt x="43" y="1274"/>
                  </a:cubicBezTo>
                  <a:cubicBezTo>
                    <a:pt x="58" y="1230"/>
                    <a:pt x="52" y="1188"/>
                    <a:pt x="64" y="1144"/>
                  </a:cubicBezTo>
                  <a:cubicBezTo>
                    <a:pt x="73" y="1112"/>
                    <a:pt x="73" y="1096"/>
                    <a:pt x="84" y="1064"/>
                  </a:cubicBezTo>
                  <a:cubicBezTo>
                    <a:pt x="88" y="1052"/>
                    <a:pt x="84" y="1048"/>
                    <a:pt x="88" y="1036"/>
                  </a:cubicBezTo>
                  <a:cubicBezTo>
                    <a:pt x="89" y="1032"/>
                    <a:pt x="96" y="1008"/>
                    <a:pt x="96" y="1008"/>
                  </a:cubicBezTo>
                  <a:cubicBezTo>
                    <a:pt x="95" y="968"/>
                    <a:pt x="105" y="928"/>
                    <a:pt x="104" y="888"/>
                  </a:cubicBezTo>
                  <a:cubicBezTo>
                    <a:pt x="103" y="824"/>
                    <a:pt x="53" y="702"/>
                    <a:pt x="56" y="628"/>
                  </a:cubicBezTo>
                  <a:cubicBezTo>
                    <a:pt x="59" y="554"/>
                    <a:pt x="119" y="437"/>
                    <a:pt x="124" y="444"/>
                  </a:cubicBezTo>
                  <a:cubicBezTo>
                    <a:pt x="124" y="440"/>
                    <a:pt x="86" y="668"/>
                    <a:pt x="84" y="672"/>
                  </a:cubicBezTo>
                  <a:cubicBezTo>
                    <a:pt x="82" y="676"/>
                    <a:pt x="99" y="696"/>
                    <a:pt x="96" y="700"/>
                  </a:cubicBezTo>
                  <a:cubicBezTo>
                    <a:pt x="97" y="715"/>
                    <a:pt x="93" y="717"/>
                    <a:pt x="96" y="732"/>
                  </a:cubicBezTo>
                  <a:cubicBezTo>
                    <a:pt x="98" y="744"/>
                    <a:pt x="104" y="748"/>
                    <a:pt x="104" y="748"/>
                  </a:cubicBezTo>
                  <a:cubicBezTo>
                    <a:pt x="100" y="822"/>
                    <a:pt x="114" y="780"/>
                    <a:pt x="56" y="772"/>
                  </a:cubicBezTo>
                  <a:cubicBezTo>
                    <a:pt x="42" y="751"/>
                    <a:pt x="0" y="746"/>
                    <a:pt x="0" y="708"/>
                  </a:cubicBezTo>
                  <a:cubicBezTo>
                    <a:pt x="0" y="449"/>
                    <a:pt x="12" y="569"/>
                    <a:pt x="20" y="408"/>
                  </a:cubicBezTo>
                  <a:cubicBezTo>
                    <a:pt x="16" y="376"/>
                    <a:pt x="60" y="337"/>
                    <a:pt x="75" y="314"/>
                  </a:cubicBezTo>
                  <a:cubicBezTo>
                    <a:pt x="91" y="318"/>
                    <a:pt x="83" y="287"/>
                    <a:pt x="99" y="282"/>
                  </a:cubicBezTo>
                  <a:cubicBezTo>
                    <a:pt x="102" y="266"/>
                    <a:pt x="122" y="261"/>
                    <a:pt x="139" y="250"/>
                  </a:cubicBezTo>
                  <a:cubicBezTo>
                    <a:pt x="165" y="234"/>
                    <a:pt x="214" y="227"/>
                    <a:pt x="231" y="202"/>
                  </a:cubicBezTo>
                  <a:close/>
                </a:path>
              </a:pathLst>
            </a:custGeom>
            <a:solidFill>
              <a:srgbClr val="604A7B"/>
            </a:solidFill>
            <a:ln w="9525">
              <a:noFill/>
              <a:round/>
              <a:headEnd/>
              <a:tailEnd/>
            </a:ln>
          </p:spPr>
          <p:txBody>
            <a:bodyPr/>
            <a:lstStyle/>
            <a:p>
              <a:pPr>
                <a:defRPr/>
              </a:pPr>
              <a:endParaRPr lang="en-US"/>
            </a:p>
          </p:txBody>
        </p:sp>
        <p:sp>
          <p:nvSpPr>
            <p:cNvPr id="29" name="Freeform 20"/>
            <p:cNvSpPr>
              <a:spLocks/>
            </p:cNvSpPr>
            <p:nvPr/>
          </p:nvSpPr>
          <p:spPr bwMode="auto">
            <a:xfrm flipH="1">
              <a:off x="3411390" y="3983236"/>
              <a:ext cx="156882" cy="397550"/>
            </a:xfrm>
            <a:custGeom>
              <a:avLst/>
              <a:gdLst>
                <a:gd name="T0" fmla="*/ 2147483647 w 484"/>
                <a:gd name="T1" fmla="*/ 2147483647 h 1419"/>
                <a:gd name="T2" fmla="*/ 2147483647 w 484"/>
                <a:gd name="T3" fmla="*/ 2147483647 h 1419"/>
                <a:gd name="T4" fmla="*/ 2147483647 w 484"/>
                <a:gd name="T5" fmla="*/ 2147483647 h 1419"/>
                <a:gd name="T6" fmla="*/ 2147483647 w 484"/>
                <a:gd name="T7" fmla="*/ 2147483647 h 1419"/>
                <a:gd name="T8" fmla="*/ 2147483647 w 484"/>
                <a:gd name="T9" fmla="*/ 2147483647 h 1419"/>
                <a:gd name="T10" fmla="*/ 2147483647 w 484"/>
                <a:gd name="T11" fmla="*/ 2147483647 h 1419"/>
                <a:gd name="T12" fmla="*/ 2147483647 w 484"/>
                <a:gd name="T13" fmla="*/ 0 h 1419"/>
                <a:gd name="T14" fmla="*/ 2147483647 w 484"/>
                <a:gd name="T15" fmla="*/ 2147483647 h 1419"/>
                <a:gd name="T16" fmla="*/ 2147483647 w 484"/>
                <a:gd name="T17" fmla="*/ 2147483647 h 1419"/>
                <a:gd name="T18" fmla="*/ 2147483647 w 484"/>
                <a:gd name="T19" fmla="*/ 2147483647 h 1419"/>
                <a:gd name="T20" fmla="*/ 2147483647 w 484"/>
                <a:gd name="T21" fmla="*/ 2147483647 h 1419"/>
                <a:gd name="T22" fmla="*/ 2147483647 w 484"/>
                <a:gd name="T23" fmla="*/ 2147483647 h 1419"/>
                <a:gd name="T24" fmla="*/ 2147483647 w 484"/>
                <a:gd name="T25" fmla="*/ 2147483647 h 1419"/>
                <a:gd name="T26" fmla="*/ 2147483647 w 484"/>
                <a:gd name="T27" fmla="*/ 2147483647 h 1419"/>
                <a:gd name="T28" fmla="*/ 2147483647 w 484"/>
                <a:gd name="T29" fmla="*/ 2147483647 h 1419"/>
                <a:gd name="T30" fmla="*/ 2147483647 w 484"/>
                <a:gd name="T31" fmla="*/ 2147483647 h 1419"/>
                <a:gd name="T32" fmla="*/ 2147483647 w 484"/>
                <a:gd name="T33" fmla="*/ 2147483647 h 1419"/>
                <a:gd name="T34" fmla="*/ 2147483647 w 484"/>
                <a:gd name="T35" fmla="*/ 2147483647 h 1419"/>
                <a:gd name="T36" fmla="*/ 2147483647 w 484"/>
                <a:gd name="T37" fmla="*/ 2147483647 h 1419"/>
                <a:gd name="T38" fmla="*/ 2147483647 w 484"/>
                <a:gd name="T39" fmla="*/ 2147483647 h 1419"/>
                <a:gd name="T40" fmla="*/ 2147483647 w 484"/>
                <a:gd name="T41" fmla="*/ 2147483647 h 1419"/>
                <a:gd name="T42" fmla="*/ 2147483647 w 484"/>
                <a:gd name="T43" fmla="*/ 2147483647 h 1419"/>
                <a:gd name="T44" fmla="*/ 2147483647 w 484"/>
                <a:gd name="T45" fmla="*/ 2147483647 h 1419"/>
                <a:gd name="T46" fmla="*/ 2147483647 w 484"/>
                <a:gd name="T47" fmla="*/ 2147483647 h 1419"/>
                <a:gd name="T48" fmla="*/ 2147483647 w 484"/>
                <a:gd name="T49" fmla="*/ 2147483647 h 1419"/>
                <a:gd name="T50" fmla="*/ 2147483647 w 484"/>
                <a:gd name="T51" fmla="*/ 2147483647 h 1419"/>
                <a:gd name="T52" fmla="*/ 2147483647 w 484"/>
                <a:gd name="T53" fmla="*/ 2147483647 h 1419"/>
                <a:gd name="T54" fmla="*/ 2147483647 w 484"/>
                <a:gd name="T55" fmla="*/ 2147483647 h 1419"/>
                <a:gd name="T56" fmla="*/ 2147483647 w 484"/>
                <a:gd name="T57" fmla="*/ 2147483647 h 1419"/>
                <a:gd name="T58" fmla="*/ 2147483647 w 484"/>
                <a:gd name="T59" fmla="*/ 2147483647 h 1419"/>
                <a:gd name="T60" fmla="*/ 2147483647 w 484"/>
                <a:gd name="T61" fmla="*/ 2147483647 h 1419"/>
                <a:gd name="T62" fmla="*/ 2147483647 w 484"/>
                <a:gd name="T63" fmla="*/ 2147483647 h 1419"/>
                <a:gd name="T64" fmla="*/ 2147483647 w 484"/>
                <a:gd name="T65" fmla="*/ 2147483647 h 1419"/>
                <a:gd name="T66" fmla="*/ 2147483647 w 484"/>
                <a:gd name="T67" fmla="*/ 2147483647 h 1419"/>
                <a:gd name="T68" fmla="*/ 2147483647 w 484"/>
                <a:gd name="T69" fmla="*/ 2147483647 h 1419"/>
                <a:gd name="T70" fmla="*/ 2147483647 w 484"/>
                <a:gd name="T71" fmla="*/ 2147483647 h 1419"/>
                <a:gd name="T72" fmla="*/ 2147483647 w 484"/>
                <a:gd name="T73" fmla="*/ 2147483647 h 1419"/>
                <a:gd name="T74" fmla="*/ 2147483647 w 484"/>
                <a:gd name="T75" fmla="*/ 2147483647 h 1419"/>
                <a:gd name="T76" fmla="*/ 2147483647 w 484"/>
                <a:gd name="T77" fmla="*/ 2147483647 h 1419"/>
                <a:gd name="T78" fmla="*/ 2147483647 w 484"/>
                <a:gd name="T79" fmla="*/ 2147483647 h 1419"/>
                <a:gd name="T80" fmla="*/ 2147483647 w 484"/>
                <a:gd name="T81" fmla="*/ 2147483647 h 1419"/>
                <a:gd name="T82" fmla="*/ 2147483647 w 484"/>
                <a:gd name="T83" fmla="*/ 2147483647 h 1419"/>
                <a:gd name="T84" fmla="*/ 0 w 484"/>
                <a:gd name="T85" fmla="*/ 2147483647 h 1419"/>
                <a:gd name="T86" fmla="*/ 2147483647 w 484"/>
                <a:gd name="T87" fmla="*/ 2147483647 h 1419"/>
                <a:gd name="T88" fmla="*/ 2147483647 w 484"/>
                <a:gd name="T89" fmla="*/ 2147483647 h 1419"/>
                <a:gd name="T90" fmla="*/ 2147483647 w 484"/>
                <a:gd name="T91" fmla="*/ 2147483647 h 1419"/>
                <a:gd name="T92" fmla="*/ 2147483647 w 484"/>
                <a:gd name="T93" fmla="*/ 2147483647 h 1419"/>
                <a:gd name="T94" fmla="*/ 2147483647 w 484"/>
                <a:gd name="T95" fmla="*/ 2147483647 h 1419"/>
                <a:gd name="T96" fmla="*/ 2147483647 w 484"/>
                <a:gd name="T97" fmla="*/ 2147483647 h 1419"/>
                <a:gd name="T98" fmla="*/ 2147483647 w 484"/>
                <a:gd name="T99" fmla="*/ 2147483647 h 1419"/>
                <a:gd name="T100" fmla="*/ 2147483647 w 484"/>
                <a:gd name="T101" fmla="*/ 2147483647 h 1419"/>
                <a:gd name="T102" fmla="*/ 2147483647 w 484"/>
                <a:gd name="T103" fmla="*/ 2147483647 h 1419"/>
                <a:gd name="T104" fmla="*/ 2147483647 w 484"/>
                <a:gd name="T105" fmla="*/ 2147483647 h 1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4"/>
                <a:gd name="T160" fmla="*/ 0 h 1419"/>
                <a:gd name="T161" fmla="*/ 484 w 484"/>
                <a:gd name="T162" fmla="*/ 1419 h 1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4" h="1419">
                  <a:moveTo>
                    <a:pt x="152" y="192"/>
                  </a:moveTo>
                  <a:cubicBezTo>
                    <a:pt x="153" y="176"/>
                    <a:pt x="152" y="160"/>
                    <a:pt x="156" y="144"/>
                  </a:cubicBezTo>
                  <a:cubicBezTo>
                    <a:pt x="157" y="139"/>
                    <a:pt x="165" y="137"/>
                    <a:pt x="168" y="132"/>
                  </a:cubicBezTo>
                  <a:cubicBezTo>
                    <a:pt x="188" y="97"/>
                    <a:pt x="163" y="117"/>
                    <a:pt x="188" y="100"/>
                  </a:cubicBezTo>
                  <a:cubicBezTo>
                    <a:pt x="198" y="70"/>
                    <a:pt x="205" y="32"/>
                    <a:pt x="240" y="20"/>
                  </a:cubicBezTo>
                  <a:cubicBezTo>
                    <a:pt x="284" y="5"/>
                    <a:pt x="217" y="29"/>
                    <a:pt x="264" y="8"/>
                  </a:cubicBezTo>
                  <a:cubicBezTo>
                    <a:pt x="272" y="5"/>
                    <a:pt x="288" y="0"/>
                    <a:pt x="288" y="0"/>
                  </a:cubicBezTo>
                  <a:cubicBezTo>
                    <a:pt x="302" y="4"/>
                    <a:pt x="328" y="20"/>
                    <a:pt x="328" y="20"/>
                  </a:cubicBezTo>
                  <a:cubicBezTo>
                    <a:pt x="334" y="38"/>
                    <a:pt x="346" y="52"/>
                    <a:pt x="356" y="68"/>
                  </a:cubicBezTo>
                  <a:cubicBezTo>
                    <a:pt x="366" y="83"/>
                    <a:pt x="366" y="107"/>
                    <a:pt x="372" y="124"/>
                  </a:cubicBezTo>
                  <a:cubicBezTo>
                    <a:pt x="378" y="236"/>
                    <a:pt x="361" y="174"/>
                    <a:pt x="412" y="208"/>
                  </a:cubicBezTo>
                  <a:cubicBezTo>
                    <a:pt x="428" y="233"/>
                    <a:pt x="437" y="256"/>
                    <a:pt x="444" y="284"/>
                  </a:cubicBezTo>
                  <a:cubicBezTo>
                    <a:pt x="443" y="375"/>
                    <a:pt x="444" y="465"/>
                    <a:pt x="440" y="556"/>
                  </a:cubicBezTo>
                  <a:cubicBezTo>
                    <a:pt x="440" y="567"/>
                    <a:pt x="432" y="588"/>
                    <a:pt x="432" y="588"/>
                  </a:cubicBezTo>
                  <a:cubicBezTo>
                    <a:pt x="433" y="605"/>
                    <a:pt x="433" y="623"/>
                    <a:pt x="436" y="640"/>
                  </a:cubicBezTo>
                  <a:cubicBezTo>
                    <a:pt x="442" y="670"/>
                    <a:pt x="474" y="694"/>
                    <a:pt x="484" y="724"/>
                  </a:cubicBezTo>
                  <a:cubicBezTo>
                    <a:pt x="469" y="734"/>
                    <a:pt x="458" y="733"/>
                    <a:pt x="448" y="748"/>
                  </a:cubicBezTo>
                  <a:cubicBezTo>
                    <a:pt x="452" y="772"/>
                    <a:pt x="452" y="779"/>
                    <a:pt x="472" y="792"/>
                  </a:cubicBezTo>
                  <a:cubicBezTo>
                    <a:pt x="475" y="796"/>
                    <a:pt x="481" y="799"/>
                    <a:pt x="480" y="804"/>
                  </a:cubicBezTo>
                  <a:cubicBezTo>
                    <a:pt x="479" y="809"/>
                    <a:pt x="473" y="811"/>
                    <a:pt x="468" y="812"/>
                  </a:cubicBezTo>
                  <a:cubicBezTo>
                    <a:pt x="443" y="819"/>
                    <a:pt x="417" y="820"/>
                    <a:pt x="392" y="828"/>
                  </a:cubicBezTo>
                  <a:cubicBezTo>
                    <a:pt x="389" y="844"/>
                    <a:pt x="385" y="860"/>
                    <a:pt x="380" y="876"/>
                  </a:cubicBezTo>
                  <a:cubicBezTo>
                    <a:pt x="376" y="960"/>
                    <a:pt x="384" y="1047"/>
                    <a:pt x="364" y="1128"/>
                  </a:cubicBezTo>
                  <a:cubicBezTo>
                    <a:pt x="360" y="1166"/>
                    <a:pt x="364" y="1208"/>
                    <a:pt x="352" y="1244"/>
                  </a:cubicBezTo>
                  <a:cubicBezTo>
                    <a:pt x="356" y="1315"/>
                    <a:pt x="356" y="1304"/>
                    <a:pt x="372" y="1352"/>
                  </a:cubicBezTo>
                  <a:cubicBezTo>
                    <a:pt x="368" y="1376"/>
                    <a:pt x="367" y="1384"/>
                    <a:pt x="344" y="1392"/>
                  </a:cubicBezTo>
                  <a:cubicBezTo>
                    <a:pt x="273" y="1383"/>
                    <a:pt x="309" y="1350"/>
                    <a:pt x="296" y="1284"/>
                  </a:cubicBezTo>
                  <a:cubicBezTo>
                    <a:pt x="293" y="1115"/>
                    <a:pt x="308" y="1086"/>
                    <a:pt x="280" y="976"/>
                  </a:cubicBezTo>
                  <a:cubicBezTo>
                    <a:pt x="275" y="931"/>
                    <a:pt x="303" y="842"/>
                    <a:pt x="260" y="828"/>
                  </a:cubicBezTo>
                  <a:cubicBezTo>
                    <a:pt x="228" y="876"/>
                    <a:pt x="232" y="942"/>
                    <a:pt x="216" y="996"/>
                  </a:cubicBezTo>
                  <a:cubicBezTo>
                    <a:pt x="201" y="1045"/>
                    <a:pt x="179" y="1095"/>
                    <a:pt x="156" y="1140"/>
                  </a:cubicBezTo>
                  <a:cubicBezTo>
                    <a:pt x="141" y="1170"/>
                    <a:pt x="136" y="1211"/>
                    <a:pt x="128" y="1244"/>
                  </a:cubicBezTo>
                  <a:cubicBezTo>
                    <a:pt x="131" y="1278"/>
                    <a:pt x="122" y="1299"/>
                    <a:pt x="148" y="1316"/>
                  </a:cubicBezTo>
                  <a:cubicBezTo>
                    <a:pt x="152" y="1328"/>
                    <a:pt x="156" y="1340"/>
                    <a:pt x="160" y="1352"/>
                  </a:cubicBezTo>
                  <a:cubicBezTo>
                    <a:pt x="161" y="1356"/>
                    <a:pt x="164" y="1364"/>
                    <a:pt x="164" y="1364"/>
                  </a:cubicBezTo>
                  <a:cubicBezTo>
                    <a:pt x="157" y="1419"/>
                    <a:pt x="147" y="1400"/>
                    <a:pt x="84" y="1396"/>
                  </a:cubicBezTo>
                  <a:cubicBezTo>
                    <a:pt x="79" y="1381"/>
                    <a:pt x="72" y="1371"/>
                    <a:pt x="68" y="1356"/>
                  </a:cubicBezTo>
                  <a:cubicBezTo>
                    <a:pt x="71" y="1216"/>
                    <a:pt x="66" y="1210"/>
                    <a:pt x="80" y="1120"/>
                  </a:cubicBezTo>
                  <a:cubicBezTo>
                    <a:pt x="85" y="1088"/>
                    <a:pt x="98" y="1054"/>
                    <a:pt x="108" y="1024"/>
                  </a:cubicBezTo>
                  <a:cubicBezTo>
                    <a:pt x="111" y="1014"/>
                    <a:pt x="116" y="992"/>
                    <a:pt x="116" y="992"/>
                  </a:cubicBezTo>
                  <a:cubicBezTo>
                    <a:pt x="109" y="807"/>
                    <a:pt x="138" y="921"/>
                    <a:pt x="52" y="864"/>
                  </a:cubicBezTo>
                  <a:cubicBezTo>
                    <a:pt x="45" y="853"/>
                    <a:pt x="34" y="840"/>
                    <a:pt x="24" y="832"/>
                  </a:cubicBezTo>
                  <a:cubicBezTo>
                    <a:pt x="17" y="826"/>
                    <a:pt x="0" y="816"/>
                    <a:pt x="0" y="816"/>
                  </a:cubicBezTo>
                  <a:cubicBezTo>
                    <a:pt x="16" y="800"/>
                    <a:pt x="26" y="792"/>
                    <a:pt x="36" y="772"/>
                  </a:cubicBezTo>
                  <a:cubicBezTo>
                    <a:pt x="42" y="760"/>
                    <a:pt x="52" y="736"/>
                    <a:pt x="52" y="736"/>
                  </a:cubicBezTo>
                  <a:cubicBezTo>
                    <a:pt x="53" y="717"/>
                    <a:pt x="53" y="699"/>
                    <a:pt x="56" y="680"/>
                  </a:cubicBezTo>
                  <a:cubicBezTo>
                    <a:pt x="61" y="644"/>
                    <a:pt x="62" y="667"/>
                    <a:pt x="72" y="644"/>
                  </a:cubicBezTo>
                  <a:cubicBezTo>
                    <a:pt x="83" y="620"/>
                    <a:pt x="93" y="596"/>
                    <a:pt x="104" y="572"/>
                  </a:cubicBezTo>
                  <a:cubicBezTo>
                    <a:pt x="113" y="551"/>
                    <a:pt x="116" y="529"/>
                    <a:pt x="136" y="516"/>
                  </a:cubicBezTo>
                  <a:cubicBezTo>
                    <a:pt x="144" y="492"/>
                    <a:pt x="150" y="487"/>
                    <a:pt x="128" y="472"/>
                  </a:cubicBezTo>
                  <a:cubicBezTo>
                    <a:pt x="117" y="455"/>
                    <a:pt x="106" y="442"/>
                    <a:pt x="100" y="424"/>
                  </a:cubicBezTo>
                  <a:cubicBezTo>
                    <a:pt x="102" y="365"/>
                    <a:pt x="102" y="309"/>
                    <a:pt x="112" y="252"/>
                  </a:cubicBezTo>
                  <a:cubicBezTo>
                    <a:pt x="117" y="222"/>
                    <a:pt x="146" y="222"/>
                    <a:pt x="152" y="192"/>
                  </a:cubicBezTo>
                  <a:close/>
                </a:path>
              </a:pathLst>
            </a:custGeom>
            <a:solidFill>
              <a:srgbClr val="604A7B"/>
            </a:solidFill>
            <a:ln w="9525">
              <a:noFill/>
              <a:round/>
              <a:headEnd/>
              <a:tailEnd/>
            </a:ln>
          </p:spPr>
          <p:txBody>
            <a:bodyPr/>
            <a:lstStyle/>
            <a:p>
              <a:endParaRPr lang="en-US"/>
            </a:p>
          </p:txBody>
        </p:sp>
        <p:sp>
          <p:nvSpPr>
            <p:cNvPr id="30" name="Freeform 7"/>
            <p:cNvSpPr>
              <a:spLocks/>
            </p:cNvSpPr>
            <p:nvPr/>
          </p:nvSpPr>
          <p:spPr bwMode="auto">
            <a:xfrm>
              <a:off x="3194150" y="3869611"/>
              <a:ext cx="155575" cy="511175"/>
            </a:xfrm>
            <a:custGeom>
              <a:avLst/>
              <a:gdLst>
                <a:gd name="T0" fmla="*/ 124 w 404"/>
                <a:gd name="T1" fmla="*/ 58 h 1206"/>
                <a:gd name="T2" fmla="*/ 180 w 404"/>
                <a:gd name="T3" fmla="*/ 2 h 1206"/>
                <a:gd name="T4" fmla="*/ 244 w 404"/>
                <a:gd name="T5" fmla="*/ 66 h 1206"/>
                <a:gd name="T6" fmla="*/ 292 w 404"/>
                <a:gd name="T7" fmla="*/ 126 h 1206"/>
                <a:gd name="T8" fmla="*/ 256 w 404"/>
                <a:gd name="T9" fmla="*/ 170 h 1206"/>
                <a:gd name="T10" fmla="*/ 296 w 404"/>
                <a:gd name="T11" fmla="*/ 230 h 1206"/>
                <a:gd name="T12" fmla="*/ 348 w 404"/>
                <a:gd name="T13" fmla="*/ 506 h 1206"/>
                <a:gd name="T14" fmla="*/ 388 w 404"/>
                <a:gd name="T15" fmla="*/ 590 h 1206"/>
                <a:gd name="T16" fmla="*/ 404 w 404"/>
                <a:gd name="T17" fmla="*/ 638 h 1206"/>
                <a:gd name="T18" fmla="*/ 388 w 404"/>
                <a:gd name="T19" fmla="*/ 666 h 1206"/>
                <a:gd name="T20" fmla="*/ 260 w 404"/>
                <a:gd name="T21" fmla="*/ 824 h 1206"/>
                <a:gd name="T22" fmla="*/ 260 w 404"/>
                <a:gd name="T23" fmla="*/ 1102 h 1206"/>
                <a:gd name="T24" fmla="*/ 300 w 404"/>
                <a:gd name="T25" fmla="*/ 1186 h 1206"/>
                <a:gd name="T26" fmla="*/ 204 w 404"/>
                <a:gd name="T27" fmla="*/ 1102 h 1206"/>
                <a:gd name="T28" fmla="*/ 184 w 404"/>
                <a:gd name="T29" fmla="*/ 966 h 1206"/>
                <a:gd name="T30" fmla="*/ 172 w 404"/>
                <a:gd name="T31" fmla="*/ 870 h 1206"/>
                <a:gd name="T32" fmla="*/ 124 w 404"/>
                <a:gd name="T33" fmla="*/ 1006 h 1206"/>
                <a:gd name="T34" fmla="*/ 132 w 404"/>
                <a:gd name="T35" fmla="*/ 1146 h 1206"/>
                <a:gd name="T36" fmla="*/ 72 w 404"/>
                <a:gd name="T37" fmla="*/ 1154 h 1206"/>
                <a:gd name="T38" fmla="*/ 60 w 404"/>
                <a:gd name="T39" fmla="*/ 918 h 1206"/>
                <a:gd name="T40" fmla="*/ 92 w 404"/>
                <a:gd name="T41" fmla="*/ 858 h 1206"/>
                <a:gd name="T42" fmla="*/ 60 w 404"/>
                <a:gd name="T43" fmla="*/ 642 h 1206"/>
                <a:gd name="T44" fmla="*/ 100 w 404"/>
                <a:gd name="T45" fmla="*/ 558 h 1206"/>
                <a:gd name="T46" fmla="*/ 76 w 404"/>
                <a:gd name="T47" fmla="*/ 454 h 1206"/>
                <a:gd name="T48" fmla="*/ 32 w 404"/>
                <a:gd name="T49" fmla="*/ 666 h 1206"/>
                <a:gd name="T50" fmla="*/ 40 w 404"/>
                <a:gd name="T51" fmla="*/ 314 h 1206"/>
                <a:gd name="T52" fmla="*/ 24 w 404"/>
                <a:gd name="T53" fmla="*/ 294 h 1206"/>
                <a:gd name="T54" fmla="*/ 60 w 404"/>
                <a:gd name="T55" fmla="*/ 248 h 1206"/>
                <a:gd name="T56" fmla="*/ 72 w 404"/>
                <a:gd name="T57" fmla="*/ 258 h 1206"/>
                <a:gd name="T58" fmla="*/ 116 w 404"/>
                <a:gd name="T59" fmla="*/ 210 h 1206"/>
                <a:gd name="T60" fmla="*/ 96 w 404"/>
                <a:gd name="T61" fmla="*/ 182 h 1206"/>
                <a:gd name="T62" fmla="*/ 120 w 404"/>
                <a:gd name="T63" fmla="*/ 142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solidFill>
              <a:srgbClr val="604A7B"/>
            </a:solidFill>
            <a:ln w="9525">
              <a:noFill/>
              <a:round/>
              <a:headEnd/>
              <a:tailEnd/>
            </a:ln>
          </p:spPr>
          <p:txBody>
            <a:bodyPr/>
            <a:lstStyle/>
            <a:p>
              <a:pPr>
                <a:defRPr/>
              </a:pPr>
              <a:endParaRPr lang="en-US"/>
            </a:p>
          </p:txBody>
        </p:sp>
        <p:sp>
          <p:nvSpPr>
            <p:cNvPr id="31" name="Freeform 22"/>
            <p:cNvSpPr>
              <a:spLocks/>
            </p:cNvSpPr>
            <p:nvPr/>
          </p:nvSpPr>
          <p:spPr bwMode="auto">
            <a:xfrm>
              <a:off x="1970235" y="3869650"/>
              <a:ext cx="156882" cy="511136"/>
            </a:xfrm>
            <a:custGeom>
              <a:avLst/>
              <a:gdLst>
                <a:gd name="T0" fmla="*/ 2147483647 w 404"/>
                <a:gd name="T1" fmla="*/ 2147483647 h 1206"/>
                <a:gd name="T2" fmla="*/ 2147483647 w 404"/>
                <a:gd name="T3" fmla="*/ 2147483647 h 1206"/>
                <a:gd name="T4" fmla="*/ 2147483647 w 404"/>
                <a:gd name="T5" fmla="*/ 2147483647 h 1206"/>
                <a:gd name="T6" fmla="*/ 2147483647 w 404"/>
                <a:gd name="T7" fmla="*/ 2147483647 h 1206"/>
                <a:gd name="T8" fmla="*/ 2147483647 w 404"/>
                <a:gd name="T9" fmla="*/ 2147483647 h 1206"/>
                <a:gd name="T10" fmla="*/ 2147483647 w 404"/>
                <a:gd name="T11" fmla="*/ 2147483647 h 1206"/>
                <a:gd name="T12" fmla="*/ 2147483647 w 404"/>
                <a:gd name="T13" fmla="*/ 2147483647 h 1206"/>
                <a:gd name="T14" fmla="*/ 2147483647 w 404"/>
                <a:gd name="T15" fmla="*/ 2147483647 h 1206"/>
                <a:gd name="T16" fmla="*/ 2147483647 w 404"/>
                <a:gd name="T17" fmla="*/ 2147483647 h 1206"/>
                <a:gd name="T18" fmla="*/ 2147483647 w 404"/>
                <a:gd name="T19" fmla="*/ 2147483647 h 1206"/>
                <a:gd name="T20" fmla="*/ 2147483647 w 404"/>
                <a:gd name="T21" fmla="*/ 2147483647 h 1206"/>
                <a:gd name="T22" fmla="*/ 2147483647 w 404"/>
                <a:gd name="T23" fmla="*/ 2147483647 h 1206"/>
                <a:gd name="T24" fmla="*/ 2147483647 w 404"/>
                <a:gd name="T25" fmla="*/ 2147483647 h 1206"/>
                <a:gd name="T26" fmla="*/ 2147483647 w 404"/>
                <a:gd name="T27" fmla="*/ 2147483647 h 1206"/>
                <a:gd name="T28" fmla="*/ 2147483647 w 404"/>
                <a:gd name="T29" fmla="*/ 2147483647 h 1206"/>
                <a:gd name="T30" fmla="*/ 2147483647 w 404"/>
                <a:gd name="T31" fmla="*/ 2147483647 h 1206"/>
                <a:gd name="T32" fmla="*/ 2147483647 w 404"/>
                <a:gd name="T33" fmla="*/ 2147483647 h 1206"/>
                <a:gd name="T34" fmla="*/ 2147483647 w 404"/>
                <a:gd name="T35" fmla="*/ 2147483647 h 1206"/>
                <a:gd name="T36" fmla="*/ 2147483647 w 404"/>
                <a:gd name="T37" fmla="*/ 2147483647 h 1206"/>
                <a:gd name="T38" fmla="*/ 2147483647 w 404"/>
                <a:gd name="T39" fmla="*/ 2147483647 h 1206"/>
                <a:gd name="T40" fmla="*/ 2147483647 w 404"/>
                <a:gd name="T41" fmla="*/ 2147483647 h 1206"/>
                <a:gd name="T42" fmla="*/ 2147483647 w 404"/>
                <a:gd name="T43" fmla="*/ 2147483647 h 1206"/>
                <a:gd name="T44" fmla="*/ 2147483647 w 404"/>
                <a:gd name="T45" fmla="*/ 2147483647 h 1206"/>
                <a:gd name="T46" fmla="*/ 2147483647 w 404"/>
                <a:gd name="T47" fmla="*/ 2147483647 h 1206"/>
                <a:gd name="T48" fmla="*/ 2147483647 w 404"/>
                <a:gd name="T49" fmla="*/ 2147483647 h 1206"/>
                <a:gd name="T50" fmla="*/ 2147483647 w 404"/>
                <a:gd name="T51" fmla="*/ 2147483647 h 1206"/>
                <a:gd name="T52" fmla="*/ 2147483647 w 404"/>
                <a:gd name="T53" fmla="*/ 2147483647 h 1206"/>
                <a:gd name="T54" fmla="*/ 2147483647 w 404"/>
                <a:gd name="T55" fmla="*/ 2147483647 h 1206"/>
                <a:gd name="T56" fmla="*/ 2147483647 w 404"/>
                <a:gd name="T57" fmla="*/ 2147483647 h 1206"/>
                <a:gd name="T58" fmla="*/ 2147483647 w 404"/>
                <a:gd name="T59" fmla="*/ 2147483647 h 1206"/>
                <a:gd name="T60" fmla="*/ 2147483647 w 404"/>
                <a:gd name="T61" fmla="*/ 2147483647 h 1206"/>
                <a:gd name="T62" fmla="*/ 2147483647 w 404"/>
                <a:gd name="T63" fmla="*/ 2147483647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206"/>
                <a:gd name="T98" fmla="*/ 404 w 404"/>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206">
                  <a:moveTo>
                    <a:pt x="120" y="142"/>
                  </a:moveTo>
                  <a:cubicBezTo>
                    <a:pt x="121" y="114"/>
                    <a:pt x="122" y="86"/>
                    <a:pt x="124" y="58"/>
                  </a:cubicBezTo>
                  <a:cubicBezTo>
                    <a:pt x="125" y="45"/>
                    <a:pt x="152" y="30"/>
                    <a:pt x="152" y="30"/>
                  </a:cubicBezTo>
                  <a:cubicBezTo>
                    <a:pt x="156" y="17"/>
                    <a:pt x="180" y="2"/>
                    <a:pt x="180" y="2"/>
                  </a:cubicBezTo>
                  <a:cubicBezTo>
                    <a:pt x="192" y="3"/>
                    <a:pt x="205" y="0"/>
                    <a:pt x="216" y="6"/>
                  </a:cubicBezTo>
                  <a:cubicBezTo>
                    <a:pt x="237" y="17"/>
                    <a:pt x="233" y="50"/>
                    <a:pt x="244" y="66"/>
                  </a:cubicBezTo>
                  <a:cubicBezTo>
                    <a:pt x="255" y="82"/>
                    <a:pt x="268" y="99"/>
                    <a:pt x="284" y="110"/>
                  </a:cubicBezTo>
                  <a:cubicBezTo>
                    <a:pt x="323" y="103"/>
                    <a:pt x="313" y="112"/>
                    <a:pt x="292" y="126"/>
                  </a:cubicBezTo>
                  <a:cubicBezTo>
                    <a:pt x="286" y="145"/>
                    <a:pt x="298" y="140"/>
                    <a:pt x="304" y="158"/>
                  </a:cubicBezTo>
                  <a:cubicBezTo>
                    <a:pt x="282" y="165"/>
                    <a:pt x="279" y="155"/>
                    <a:pt x="256" y="170"/>
                  </a:cubicBezTo>
                  <a:cubicBezTo>
                    <a:pt x="257" y="185"/>
                    <a:pt x="256" y="200"/>
                    <a:pt x="260" y="214"/>
                  </a:cubicBezTo>
                  <a:cubicBezTo>
                    <a:pt x="264" y="227"/>
                    <a:pt x="296" y="230"/>
                    <a:pt x="296" y="230"/>
                  </a:cubicBezTo>
                  <a:cubicBezTo>
                    <a:pt x="303" y="250"/>
                    <a:pt x="307" y="270"/>
                    <a:pt x="312" y="290"/>
                  </a:cubicBezTo>
                  <a:cubicBezTo>
                    <a:pt x="314" y="387"/>
                    <a:pt x="287" y="445"/>
                    <a:pt x="348" y="506"/>
                  </a:cubicBezTo>
                  <a:cubicBezTo>
                    <a:pt x="358" y="535"/>
                    <a:pt x="344" y="500"/>
                    <a:pt x="364" y="530"/>
                  </a:cubicBezTo>
                  <a:cubicBezTo>
                    <a:pt x="376" y="547"/>
                    <a:pt x="381" y="570"/>
                    <a:pt x="388" y="590"/>
                  </a:cubicBezTo>
                  <a:cubicBezTo>
                    <a:pt x="392" y="602"/>
                    <a:pt x="396" y="614"/>
                    <a:pt x="400" y="626"/>
                  </a:cubicBezTo>
                  <a:cubicBezTo>
                    <a:pt x="401" y="630"/>
                    <a:pt x="404" y="638"/>
                    <a:pt x="404" y="638"/>
                  </a:cubicBezTo>
                  <a:cubicBezTo>
                    <a:pt x="403" y="646"/>
                    <a:pt x="404" y="655"/>
                    <a:pt x="400" y="662"/>
                  </a:cubicBezTo>
                  <a:cubicBezTo>
                    <a:pt x="398" y="666"/>
                    <a:pt x="392" y="664"/>
                    <a:pt x="388" y="666"/>
                  </a:cubicBezTo>
                  <a:cubicBezTo>
                    <a:pt x="350" y="687"/>
                    <a:pt x="324" y="701"/>
                    <a:pt x="280" y="712"/>
                  </a:cubicBezTo>
                  <a:cubicBezTo>
                    <a:pt x="269" y="745"/>
                    <a:pt x="272" y="804"/>
                    <a:pt x="260" y="824"/>
                  </a:cubicBezTo>
                  <a:cubicBezTo>
                    <a:pt x="258" y="877"/>
                    <a:pt x="256" y="909"/>
                    <a:pt x="256" y="962"/>
                  </a:cubicBezTo>
                  <a:cubicBezTo>
                    <a:pt x="256" y="1009"/>
                    <a:pt x="252" y="1056"/>
                    <a:pt x="260" y="1102"/>
                  </a:cubicBezTo>
                  <a:cubicBezTo>
                    <a:pt x="262" y="1111"/>
                    <a:pt x="284" y="1118"/>
                    <a:pt x="284" y="1118"/>
                  </a:cubicBezTo>
                  <a:cubicBezTo>
                    <a:pt x="307" y="1153"/>
                    <a:pt x="306" y="1119"/>
                    <a:pt x="300" y="1186"/>
                  </a:cubicBezTo>
                  <a:cubicBezTo>
                    <a:pt x="231" y="1180"/>
                    <a:pt x="252" y="1186"/>
                    <a:pt x="220" y="1138"/>
                  </a:cubicBezTo>
                  <a:cubicBezTo>
                    <a:pt x="207" y="1119"/>
                    <a:pt x="214" y="1131"/>
                    <a:pt x="204" y="1102"/>
                  </a:cubicBezTo>
                  <a:cubicBezTo>
                    <a:pt x="203" y="1098"/>
                    <a:pt x="200" y="1090"/>
                    <a:pt x="200" y="1090"/>
                  </a:cubicBezTo>
                  <a:cubicBezTo>
                    <a:pt x="198" y="1044"/>
                    <a:pt x="198" y="1008"/>
                    <a:pt x="184" y="966"/>
                  </a:cubicBezTo>
                  <a:cubicBezTo>
                    <a:pt x="183" y="926"/>
                    <a:pt x="201" y="760"/>
                    <a:pt x="196" y="720"/>
                  </a:cubicBezTo>
                  <a:cubicBezTo>
                    <a:pt x="195" y="712"/>
                    <a:pt x="177" y="863"/>
                    <a:pt x="172" y="870"/>
                  </a:cubicBezTo>
                  <a:cubicBezTo>
                    <a:pt x="159" y="889"/>
                    <a:pt x="166" y="877"/>
                    <a:pt x="156" y="906"/>
                  </a:cubicBezTo>
                  <a:cubicBezTo>
                    <a:pt x="145" y="939"/>
                    <a:pt x="135" y="972"/>
                    <a:pt x="124" y="1006"/>
                  </a:cubicBezTo>
                  <a:cubicBezTo>
                    <a:pt x="120" y="1018"/>
                    <a:pt x="112" y="1042"/>
                    <a:pt x="112" y="1042"/>
                  </a:cubicBezTo>
                  <a:cubicBezTo>
                    <a:pt x="107" y="1079"/>
                    <a:pt x="97" y="1123"/>
                    <a:pt x="132" y="1146"/>
                  </a:cubicBezTo>
                  <a:cubicBezTo>
                    <a:pt x="152" y="1206"/>
                    <a:pt x="136" y="1194"/>
                    <a:pt x="88" y="1190"/>
                  </a:cubicBezTo>
                  <a:cubicBezTo>
                    <a:pt x="81" y="1179"/>
                    <a:pt x="72" y="1154"/>
                    <a:pt x="72" y="1154"/>
                  </a:cubicBezTo>
                  <a:cubicBezTo>
                    <a:pt x="69" y="1111"/>
                    <a:pt x="63" y="1072"/>
                    <a:pt x="56" y="1030"/>
                  </a:cubicBezTo>
                  <a:cubicBezTo>
                    <a:pt x="57" y="993"/>
                    <a:pt x="57" y="955"/>
                    <a:pt x="60" y="918"/>
                  </a:cubicBezTo>
                  <a:cubicBezTo>
                    <a:pt x="62" y="899"/>
                    <a:pt x="74" y="885"/>
                    <a:pt x="84" y="870"/>
                  </a:cubicBezTo>
                  <a:cubicBezTo>
                    <a:pt x="87" y="866"/>
                    <a:pt x="92" y="858"/>
                    <a:pt x="92" y="858"/>
                  </a:cubicBezTo>
                  <a:cubicBezTo>
                    <a:pt x="87" y="686"/>
                    <a:pt x="115" y="752"/>
                    <a:pt x="40" y="702"/>
                  </a:cubicBezTo>
                  <a:cubicBezTo>
                    <a:pt x="23" y="677"/>
                    <a:pt x="45" y="660"/>
                    <a:pt x="60" y="642"/>
                  </a:cubicBezTo>
                  <a:cubicBezTo>
                    <a:pt x="71" y="628"/>
                    <a:pt x="74" y="611"/>
                    <a:pt x="80" y="594"/>
                  </a:cubicBezTo>
                  <a:cubicBezTo>
                    <a:pt x="84" y="581"/>
                    <a:pt x="96" y="571"/>
                    <a:pt x="100" y="558"/>
                  </a:cubicBezTo>
                  <a:cubicBezTo>
                    <a:pt x="103" y="514"/>
                    <a:pt x="119" y="458"/>
                    <a:pt x="92" y="418"/>
                  </a:cubicBezTo>
                  <a:cubicBezTo>
                    <a:pt x="79" y="437"/>
                    <a:pt x="86" y="425"/>
                    <a:pt x="76" y="454"/>
                  </a:cubicBezTo>
                  <a:cubicBezTo>
                    <a:pt x="75" y="458"/>
                    <a:pt x="72" y="466"/>
                    <a:pt x="72" y="466"/>
                  </a:cubicBezTo>
                  <a:cubicBezTo>
                    <a:pt x="62" y="534"/>
                    <a:pt x="109" y="640"/>
                    <a:pt x="32" y="666"/>
                  </a:cubicBezTo>
                  <a:cubicBezTo>
                    <a:pt x="0" y="569"/>
                    <a:pt x="29" y="479"/>
                    <a:pt x="44" y="386"/>
                  </a:cubicBezTo>
                  <a:cubicBezTo>
                    <a:pt x="43" y="362"/>
                    <a:pt x="48" y="337"/>
                    <a:pt x="40" y="314"/>
                  </a:cubicBezTo>
                  <a:cubicBezTo>
                    <a:pt x="37" y="306"/>
                    <a:pt x="16" y="306"/>
                    <a:pt x="16" y="306"/>
                  </a:cubicBezTo>
                  <a:cubicBezTo>
                    <a:pt x="19" y="302"/>
                    <a:pt x="20" y="297"/>
                    <a:pt x="24" y="294"/>
                  </a:cubicBezTo>
                  <a:cubicBezTo>
                    <a:pt x="27" y="291"/>
                    <a:pt x="33" y="293"/>
                    <a:pt x="36" y="290"/>
                  </a:cubicBezTo>
                  <a:cubicBezTo>
                    <a:pt x="57" y="269"/>
                    <a:pt x="28" y="259"/>
                    <a:pt x="60" y="248"/>
                  </a:cubicBezTo>
                  <a:cubicBezTo>
                    <a:pt x="72" y="224"/>
                    <a:pt x="40" y="271"/>
                    <a:pt x="44" y="268"/>
                  </a:cubicBezTo>
                  <a:cubicBezTo>
                    <a:pt x="47" y="265"/>
                    <a:pt x="69" y="261"/>
                    <a:pt x="72" y="258"/>
                  </a:cubicBezTo>
                  <a:cubicBezTo>
                    <a:pt x="86" y="244"/>
                    <a:pt x="58" y="233"/>
                    <a:pt x="92" y="222"/>
                  </a:cubicBezTo>
                  <a:cubicBezTo>
                    <a:pt x="109" y="216"/>
                    <a:pt x="100" y="220"/>
                    <a:pt x="116" y="210"/>
                  </a:cubicBezTo>
                  <a:cubicBezTo>
                    <a:pt x="135" y="182"/>
                    <a:pt x="140" y="191"/>
                    <a:pt x="120" y="178"/>
                  </a:cubicBezTo>
                  <a:cubicBezTo>
                    <a:pt x="112" y="179"/>
                    <a:pt x="104" y="185"/>
                    <a:pt x="96" y="182"/>
                  </a:cubicBezTo>
                  <a:cubicBezTo>
                    <a:pt x="92" y="180"/>
                    <a:pt x="98" y="174"/>
                    <a:pt x="100" y="170"/>
                  </a:cubicBezTo>
                  <a:cubicBezTo>
                    <a:pt x="111" y="151"/>
                    <a:pt x="110" y="152"/>
                    <a:pt x="120" y="142"/>
                  </a:cubicBezTo>
                  <a:close/>
                </a:path>
              </a:pathLst>
            </a:custGeom>
            <a:solidFill>
              <a:srgbClr val="604A7B"/>
            </a:solidFill>
            <a:ln w="9525">
              <a:noFill/>
              <a:round/>
              <a:headEnd/>
              <a:tailEnd/>
            </a:ln>
          </p:spPr>
          <p:txBody>
            <a:bodyPr/>
            <a:lstStyle/>
            <a:p>
              <a:endParaRPr lang="en-US"/>
            </a:p>
          </p:txBody>
        </p:sp>
        <p:sp>
          <p:nvSpPr>
            <p:cNvPr id="32" name="Freeform 12"/>
            <p:cNvSpPr>
              <a:spLocks/>
            </p:cNvSpPr>
            <p:nvPr/>
          </p:nvSpPr>
          <p:spPr bwMode="auto">
            <a:xfrm flipH="1">
              <a:off x="1752600" y="3756065"/>
              <a:ext cx="209176" cy="624721"/>
            </a:xfrm>
            <a:custGeom>
              <a:avLst/>
              <a:gdLst>
                <a:gd name="T0" fmla="*/ 2147483647 w 601"/>
                <a:gd name="T1" fmla="*/ 2147483647 h 1812"/>
                <a:gd name="T2" fmla="*/ 2147483647 w 601"/>
                <a:gd name="T3" fmla="*/ 2147483647 h 1812"/>
                <a:gd name="T4" fmla="*/ 2147483647 w 601"/>
                <a:gd name="T5" fmla="*/ 2147483647 h 1812"/>
                <a:gd name="T6" fmla="*/ 2147483647 w 601"/>
                <a:gd name="T7" fmla="*/ 2147483647 h 1812"/>
                <a:gd name="T8" fmla="*/ 2147483647 w 601"/>
                <a:gd name="T9" fmla="*/ 2147483647 h 1812"/>
                <a:gd name="T10" fmla="*/ 2147483647 w 601"/>
                <a:gd name="T11" fmla="*/ 2147483647 h 1812"/>
                <a:gd name="T12" fmla="*/ 2147483647 w 601"/>
                <a:gd name="T13" fmla="*/ 2147483647 h 1812"/>
                <a:gd name="T14" fmla="*/ 2147483647 w 601"/>
                <a:gd name="T15" fmla="*/ 2147483647 h 1812"/>
                <a:gd name="T16" fmla="*/ 2147483647 w 601"/>
                <a:gd name="T17" fmla="*/ 2147483647 h 1812"/>
                <a:gd name="T18" fmla="*/ 2147483647 w 601"/>
                <a:gd name="T19" fmla="*/ 2147483647 h 1812"/>
                <a:gd name="T20" fmla="*/ 2147483647 w 601"/>
                <a:gd name="T21" fmla="*/ 2147483647 h 1812"/>
                <a:gd name="T22" fmla="*/ 2147483647 w 601"/>
                <a:gd name="T23" fmla="*/ 2147483647 h 1812"/>
                <a:gd name="T24" fmla="*/ 2147483647 w 601"/>
                <a:gd name="T25" fmla="*/ 2147483647 h 1812"/>
                <a:gd name="T26" fmla="*/ 2147483647 w 601"/>
                <a:gd name="T27" fmla="*/ 2147483647 h 1812"/>
                <a:gd name="T28" fmla="*/ 2147483647 w 601"/>
                <a:gd name="T29" fmla="*/ 2147483647 h 1812"/>
                <a:gd name="T30" fmla="*/ 2147483647 w 601"/>
                <a:gd name="T31" fmla="*/ 2147483647 h 1812"/>
                <a:gd name="T32" fmla="*/ 2147483647 w 601"/>
                <a:gd name="T33" fmla="*/ 2147483647 h 1812"/>
                <a:gd name="T34" fmla="*/ 2147483647 w 601"/>
                <a:gd name="T35" fmla="*/ 2147483647 h 1812"/>
                <a:gd name="T36" fmla="*/ 2147483647 w 601"/>
                <a:gd name="T37" fmla="*/ 2147483647 h 1812"/>
                <a:gd name="T38" fmla="*/ 2147483647 w 601"/>
                <a:gd name="T39" fmla="*/ 2147483647 h 1812"/>
                <a:gd name="T40" fmla="*/ 2147483647 w 601"/>
                <a:gd name="T41" fmla="*/ 2147483647 h 1812"/>
                <a:gd name="T42" fmla="*/ 2147483647 w 601"/>
                <a:gd name="T43" fmla="*/ 2147483647 h 1812"/>
                <a:gd name="T44" fmla="*/ 2147483647 w 601"/>
                <a:gd name="T45" fmla="*/ 2147483647 h 1812"/>
                <a:gd name="T46" fmla="*/ 2147483647 w 601"/>
                <a:gd name="T47" fmla="*/ 2147483647 h 1812"/>
                <a:gd name="T48" fmla="*/ 2147483647 w 601"/>
                <a:gd name="T49" fmla="*/ 2147483647 h 1812"/>
                <a:gd name="T50" fmla="*/ 2147483647 w 601"/>
                <a:gd name="T51" fmla="*/ 2147483647 h 1812"/>
                <a:gd name="T52" fmla="*/ 2147483647 w 601"/>
                <a:gd name="T53" fmla="*/ 2147483647 h 1812"/>
                <a:gd name="T54" fmla="*/ 2147483647 w 601"/>
                <a:gd name="T55" fmla="*/ 2147483647 h 1812"/>
                <a:gd name="T56" fmla="*/ 2147483647 w 601"/>
                <a:gd name="T57" fmla="*/ 2147483647 h 1812"/>
                <a:gd name="T58" fmla="*/ 2147483647 w 601"/>
                <a:gd name="T59" fmla="*/ 2147483647 h 1812"/>
                <a:gd name="T60" fmla="*/ 2147483647 w 601"/>
                <a:gd name="T61" fmla="*/ 2147483647 h 1812"/>
                <a:gd name="T62" fmla="*/ 2147483647 w 601"/>
                <a:gd name="T63" fmla="*/ 2147483647 h 1812"/>
                <a:gd name="T64" fmla="*/ 2147483647 w 601"/>
                <a:gd name="T65" fmla="*/ 2147483647 h 1812"/>
                <a:gd name="T66" fmla="*/ 2147483647 w 601"/>
                <a:gd name="T67" fmla="*/ 2147483647 h 1812"/>
                <a:gd name="T68" fmla="*/ 2147483647 w 601"/>
                <a:gd name="T69" fmla="*/ 2147483647 h 1812"/>
                <a:gd name="T70" fmla="*/ 2147483647 w 601"/>
                <a:gd name="T71" fmla="*/ 2147483647 h 1812"/>
                <a:gd name="T72" fmla="*/ 2147483647 w 601"/>
                <a:gd name="T73" fmla="*/ 2147483647 h 1812"/>
                <a:gd name="T74" fmla="*/ 2147483647 w 601"/>
                <a:gd name="T75" fmla="*/ 2147483647 h 18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1"/>
                <a:gd name="T115" fmla="*/ 0 h 1812"/>
                <a:gd name="T116" fmla="*/ 601 w 601"/>
                <a:gd name="T117" fmla="*/ 1812 h 18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1" h="1812">
                  <a:moveTo>
                    <a:pt x="170" y="278"/>
                  </a:moveTo>
                  <a:cubicBezTo>
                    <a:pt x="180" y="249"/>
                    <a:pt x="185" y="259"/>
                    <a:pt x="166" y="246"/>
                  </a:cubicBezTo>
                  <a:cubicBezTo>
                    <a:pt x="157" y="219"/>
                    <a:pt x="171" y="249"/>
                    <a:pt x="142" y="230"/>
                  </a:cubicBezTo>
                  <a:cubicBezTo>
                    <a:pt x="138" y="228"/>
                    <a:pt x="140" y="222"/>
                    <a:pt x="138" y="218"/>
                  </a:cubicBezTo>
                  <a:cubicBezTo>
                    <a:pt x="125" y="193"/>
                    <a:pt x="117" y="166"/>
                    <a:pt x="110" y="138"/>
                  </a:cubicBezTo>
                  <a:cubicBezTo>
                    <a:pt x="112" y="105"/>
                    <a:pt x="94" y="62"/>
                    <a:pt x="118" y="38"/>
                  </a:cubicBezTo>
                  <a:cubicBezTo>
                    <a:pt x="130" y="26"/>
                    <a:pt x="162" y="16"/>
                    <a:pt x="178" y="10"/>
                  </a:cubicBezTo>
                  <a:cubicBezTo>
                    <a:pt x="188" y="6"/>
                    <a:pt x="210" y="2"/>
                    <a:pt x="210" y="2"/>
                  </a:cubicBezTo>
                  <a:cubicBezTo>
                    <a:pt x="225" y="3"/>
                    <a:pt x="241" y="0"/>
                    <a:pt x="254" y="6"/>
                  </a:cubicBezTo>
                  <a:cubicBezTo>
                    <a:pt x="272" y="14"/>
                    <a:pt x="277" y="51"/>
                    <a:pt x="294" y="62"/>
                  </a:cubicBezTo>
                  <a:cubicBezTo>
                    <a:pt x="297" y="70"/>
                    <a:pt x="299" y="78"/>
                    <a:pt x="302" y="86"/>
                  </a:cubicBezTo>
                  <a:cubicBezTo>
                    <a:pt x="303" y="90"/>
                    <a:pt x="306" y="98"/>
                    <a:pt x="306" y="98"/>
                  </a:cubicBezTo>
                  <a:cubicBezTo>
                    <a:pt x="305" y="126"/>
                    <a:pt x="293" y="208"/>
                    <a:pt x="302" y="242"/>
                  </a:cubicBezTo>
                  <a:cubicBezTo>
                    <a:pt x="307" y="261"/>
                    <a:pt x="358" y="262"/>
                    <a:pt x="358" y="262"/>
                  </a:cubicBezTo>
                  <a:cubicBezTo>
                    <a:pt x="383" y="287"/>
                    <a:pt x="420" y="311"/>
                    <a:pt x="454" y="322"/>
                  </a:cubicBezTo>
                  <a:cubicBezTo>
                    <a:pt x="468" y="336"/>
                    <a:pt x="482" y="351"/>
                    <a:pt x="498" y="362"/>
                  </a:cubicBezTo>
                  <a:cubicBezTo>
                    <a:pt x="502" y="373"/>
                    <a:pt x="521" y="397"/>
                    <a:pt x="530" y="406"/>
                  </a:cubicBezTo>
                  <a:cubicBezTo>
                    <a:pt x="536" y="423"/>
                    <a:pt x="540" y="441"/>
                    <a:pt x="546" y="458"/>
                  </a:cubicBezTo>
                  <a:cubicBezTo>
                    <a:pt x="547" y="462"/>
                    <a:pt x="550" y="470"/>
                    <a:pt x="550" y="470"/>
                  </a:cubicBezTo>
                  <a:cubicBezTo>
                    <a:pt x="544" y="492"/>
                    <a:pt x="574" y="529"/>
                    <a:pt x="554" y="536"/>
                  </a:cubicBezTo>
                  <a:cubicBezTo>
                    <a:pt x="566" y="604"/>
                    <a:pt x="522" y="608"/>
                    <a:pt x="558" y="644"/>
                  </a:cubicBezTo>
                  <a:cubicBezTo>
                    <a:pt x="578" y="704"/>
                    <a:pt x="533" y="902"/>
                    <a:pt x="530" y="950"/>
                  </a:cubicBezTo>
                  <a:cubicBezTo>
                    <a:pt x="528" y="976"/>
                    <a:pt x="510" y="1009"/>
                    <a:pt x="502" y="1034"/>
                  </a:cubicBezTo>
                  <a:cubicBezTo>
                    <a:pt x="498" y="1046"/>
                    <a:pt x="490" y="1070"/>
                    <a:pt x="490" y="1070"/>
                  </a:cubicBezTo>
                  <a:cubicBezTo>
                    <a:pt x="495" y="1097"/>
                    <a:pt x="505" y="1123"/>
                    <a:pt x="510" y="1150"/>
                  </a:cubicBezTo>
                  <a:cubicBezTo>
                    <a:pt x="508" y="1207"/>
                    <a:pt x="520" y="1235"/>
                    <a:pt x="494" y="1274"/>
                  </a:cubicBezTo>
                  <a:cubicBezTo>
                    <a:pt x="497" y="1310"/>
                    <a:pt x="511" y="1407"/>
                    <a:pt x="546" y="1430"/>
                  </a:cubicBezTo>
                  <a:cubicBezTo>
                    <a:pt x="551" y="1446"/>
                    <a:pt x="562" y="1450"/>
                    <a:pt x="574" y="1462"/>
                  </a:cubicBezTo>
                  <a:cubicBezTo>
                    <a:pt x="580" y="1479"/>
                    <a:pt x="588" y="1492"/>
                    <a:pt x="594" y="1510"/>
                  </a:cubicBezTo>
                  <a:cubicBezTo>
                    <a:pt x="595" y="1514"/>
                    <a:pt x="598" y="1522"/>
                    <a:pt x="598" y="1522"/>
                  </a:cubicBezTo>
                  <a:cubicBezTo>
                    <a:pt x="597" y="1535"/>
                    <a:pt x="601" y="1550"/>
                    <a:pt x="594" y="1562"/>
                  </a:cubicBezTo>
                  <a:cubicBezTo>
                    <a:pt x="590" y="1569"/>
                    <a:pt x="570" y="1570"/>
                    <a:pt x="570" y="1570"/>
                  </a:cubicBezTo>
                  <a:cubicBezTo>
                    <a:pt x="573" y="1617"/>
                    <a:pt x="569" y="1635"/>
                    <a:pt x="582" y="1674"/>
                  </a:cubicBezTo>
                  <a:cubicBezTo>
                    <a:pt x="586" y="1686"/>
                    <a:pt x="590" y="1698"/>
                    <a:pt x="594" y="1710"/>
                  </a:cubicBezTo>
                  <a:cubicBezTo>
                    <a:pt x="595" y="1714"/>
                    <a:pt x="598" y="1722"/>
                    <a:pt x="598" y="1722"/>
                  </a:cubicBezTo>
                  <a:cubicBezTo>
                    <a:pt x="597" y="1735"/>
                    <a:pt x="597" y="1749"/>
                    <a:pt x="594" y="1762"/>
                  </a:cubicBezTo>
                  <a:cubicBezTo>
                    <a:pt x="584" y="1806"/>
                    <a:pt x="512" y="1803"/>
                    <a:pt x="482" y="1806"/>
                  </a:cubicBezTo>
                  <a:cubicBezTo>
                    <a:pt x="463" y="1805"/>
                    <a:pt x="443" y="1809"/>
                    <a:pt x="426" y="1802"/>
                  </a:cubicBezTo>
                  <a:cubicBezTo>
                    <a:pt x="417" y="1799"/>
                    <a:pt x="410" y="1778"/>
                    <a:pt x="410" y="1778"/>
                  </a:cubicBezTo>
                  <a:cubicBezTo>
                    <a:pt x="414" y="1746"/>
                    <a:pt x="415" y="1732"/>
                    <a:pt x="446" y="1722"/>
                  </a:cubicBezTo>
                  <a:cubicBezTo>
                    <a:pt x="459" y="1683"/>
                    <a:pt x="437" y="1753"/>
                    <a:pt x="454" y="1650"/>
                  </a:cubicBezTo>
                  <a:cubicBezTo>
                    <a:pt x="456" y="1638"/>
                    <a:pt x="486" y="1630"/>
                    <a:pt x="486" y="1630"/>
                  </a:cubicBezTo>
                  <a:cubicBezTo>
                    <a:pt x="498" y="1594"/>
                    <a:pt x="476" y="1594"/>
                    <a:pt x="446" y="1590"/>
                  </a:cubicBezTo>
                  <a:cubicBezTo>
                    <a:pt x="435" y="1586"/>
                    <a:pt x="429" y="1586"/>
                    <a:pt x="422" y="1574"/>
                  </a:cubicBezTo>
                  <a:cubicBezTo>
                    <a:pt x="418" y="1567"/>
                    <a:pt x="414" y="1550"/>
                    <a:pt x="414" y="1550"/>
                  </a:cubicBezTo>
                  <a:cubicBezTo>
                    <a:pt x="410" y="1500"/>
                    <a:pt x="402" y="1454"/>
                    <a:pt x="386" y="1406"/>
                  </a:cubicBezTo>
                  <a:cubicBezTo>
                    <a:pt x="376" y="1377"/>
                    <a:pt x="350" y="1353"/>
                    <a:pt x="342" y="1322"/>
                  </a:cubicBezTo>
                  <a:cubicBezTo>
                    <a:pt x="332" y="1283"/>
                    <a:pt x="335" y="1242"/>
                    <a:pt x="298" y="1218"/>
                  </a:cubicBezTo>
                  <a:cubicBezTo>
                    <a:pt x="285" y="1179"/>
                    <a:pt x="306" y="1234"/>
                    <a:pt x="282" y="1198"/>
                  </a:cubicBezTo>
                  <a:cubicBezTo>
                    <a:pt x="279" y="1193"/>
                    <a:pt x="268" y="1165"/>
                    <a:pt x="266" y="1158"/>
                  </a:cubicBezTo>
                  <a:cubicBezTo>
                    <a:pt x="246" y="1165"/>
                    <a:pt x="255" y="1158"/>
                    <a:pt x="246" y="1186"/>
                  </a:cubicBezTo>
                  <a:cubicBezTo>
                    <a:pt x="245" y="1190"/>
                    <a:pt x="242" y="1198"/>
                    <a:pt x="242" y="1198"/>
                  </a:cubicBezTo>
                  <a:cubicBezTo>
                    <a:pt x="240" y="1246"/>
                    <a:pt x="216" y="1413"/>
                    <a:pt x="278" y="1454"/>
                  </a:cubicBezTo>
                  <a:cubicBezTo>
                    <a:pt x="294" y="1503"/>
                    <a:pt x="300" y="1552"/>
                    <a:pt x="282" y="1606"/>
                  </a:cubicBezTo>
                  <a:cubicBezTo>
                    <a:pt x="281" y="1655"/>
                    <a:pt x="283" y="1705"/>
                    <a:pt x="278" y="1754"/>
                  </a:cubicBezTo>
                  <a:cubicBezTo>
                    <a:pt x="276" y="1769"/>
                    <a:pt x="242" y="1782"/>
                    <a:pt x="242" y="1782"/>
                  </a:cubicBezTo>
                  <a:cubicBezTo>
                    <a:pt x="235" y="1803"/>
                    <a:pt x="213" y="1802"/>
                    <a:pt x="194" y="1806"/>
                  </a:cubicBezTo>
                  <a:cubicBezTo>
                    <a:pt x="175" y="1805"/>
                    <a:pt x="154" y="1812"/>
                    <a:pt x="138" y="1802"/>
                  </a:cubicBezTo>
                  <a:cubicBezTo>
                    <a:pt x="130" y="1797"/>
                    <a:pt x="139" y="1783"/>
                    <a:pt x="142" y="1774"/>
                  </a:cubicBezTo>
                  <a:cubicBezTo>
                    <a:pt x="150" y="1747"/>
                    <a:pt x="171" y="1727"/>
                    <a:pt x="178" y="1698"/>
                  </a:cubicBezTo>
                  <a:cubicBezTo>
                    <a:pt x="180" y="1669"/>
                    <a:pt x="199" y="1606"/>
                    <a:pt x="170" y="1586"/>
                  </a:cubicBezTo>
                  <a:cubicBezTo>
                    <a:pt x="155" y="1564"/>
                    <a:pt x="154" y="1576"/>
                    <a:pt x="134" y="1546"/>
                  </a:cubicBezTo>
                  <a:cubicBezTo>
                    <a:pt x="121" y="1526"/>
                    <a:pt x="119" y="1493"/>
                    <a:pt x="114" y="1470"/>
                  </a:cubicBezTo>
                  <a:cubicBezTo>
                    <a:pt x="111" y="1454"/>
                    <a:pt x="103" y="1445"/>
                    <a:pt x="98" y="1430"/>
                  </a:cubicBezTo>
                  <a:cubicBezTo>
                    <a:pt x="95" y="1363"/>
                    <a:pt x="95" y="1306"/>
                    <a:pt x="58" y="1250"/>
                  </a:cubicBezTo>
                  <a:cubicBezTo>
                    <a:pt x="47" y="1181"/>
                    <a:pt x="84" y="1152"/>
                    <a:pt x="72" y="1104"/>
                  </a:cubicBezTo>
                  <a:cubicBezTo>
                    <a:pt x="66" y="1076"/>
                    <a:pt x="90" y="1062"/>
                    <a:pt x="80" y="1032"/>
                  </a:cubicBezTo>
                  <a:cubicBezTo>
                    <a:pt x="77" y="1024"/>
                    <a:pt x="88" y="984"/>
                    <a:pt x="88" y="984"/>
                  </a:cubicBezTo>
                  <a:cubicBezTo>
                    <a:pt x="90" y="914"/>
                    <a:pt x="84" y="932"/>
                    <a:pt x="92" y="832"/>
                  </a:cubicBezTo>
                  <a:cubicBezTo>
                    <a:pt x="92" y="796"/>
                    <a:pt x="122" y="645"/>
                    <a:pt x="46" y="620"/>
                  </a:cubicBezTo>
                  <a:cubicBezTo>
                    <a:pt x="34" y="602"/>
                    <a:pt x="0" y="514"/>
                    <a:pt x="18" y="502"/>
                  </a:cubicBezTo>
                  <a:cubicBezTo>
                    <a:pt x="31" y="463"/>
                    <a:pt x="20" y="415"/>
                    <a:pt x="58" y="390"/>
                  </a:cubicBezTo>
                  <a:cubicBezTo>
                    <a:pt x="69" y="358"/>
                    <a:pt x="80" y="349"/>
                    <a:pt x="110" y="334"/>
                  </a:cubicBezTo>
                  <a:cubicBezTo>
                    <a:pt x="122" y="328"/>
                    <a:pt x="146" y="318"/>
                    <a:pt x="146" y="318"/>
                  </a:cubicBezTo>
                  <a:cubicBezTo>
                    <a:pt x="152" y="309"/>
                    <a:pt x="174" y="285"/>
                    <a:pt x="174" y="270"/>
                  </a:cubicBezTo>
                  <a:cubicBezTo>
                    <a:pt x="174" y="267"/>
                    <a:pt x="171" y="275"/>
                    <a:pt x="170" y="278"/>
                  </a:cubicBezTo>
                  <a:close/>
                </a:path>
              </a:pathLst>
            </a:custGeom>
            <a:solidFill>
              <a:srgbClr val="604A7B"/>
            </a:solidFill>
            <a:ln w="9525">
              <a:noFill/>
              <a:round/>
              <a:headEnd/>
              <a:tailEnd/>
            </a:ln>
          </p:spPr>
          <p:txBody>
            <a:bodyPr/>
            <a:lstStyle/>
            <a:p>
              <a:endParaRPr lang="en-US"/>
            </a:p>
          </p:txBody>
        </p:sp>
        <p:sp>
          <p:nvSpPr>
            <p:cNvPr id="35" name="Freeform 13"/>
            <p:cNvSpPr>
              <a:spLocks/>
            </p:cNvSpPr>
            <p:nvPr/>
          </p:nvSpPr>
          <p:spPr bwMode="auto">
            <a:xfrm flipH="1">
              <a:off x="2372635" y="3869650"/>
              <a:ext cx="209176" cy="511136"/>
            </a:xfrm>
            <a:custGeom>
              <a:avLst/>
              <a:gdLst>
                <a:gd name="T0" fmla="*/ 2147483647 w 426"/>
                <a:gd name="T1" fmla="*/ 2147483647 h 1139"/>
                <a:gd name="T2" fmla="*/ 2147483647 w 426"/>
                <a:gd name="T3" fmla="*/ 2147483647 h 1139"/>
                <a:gd name="T4" fmla="*/ 2147483647 w 426"/>
                <a:gd name="T5" fmla="*/ 2147483647 h 1139"/>
                <a:gd name="T6" fmla="*/ 2147483647 w 426"/>
                <a:gd name="T7" fmla="*/ 2147483647 h 1139"/>
                <a:gd name="T8" fmla="*/ 2147483647 w 426"/>
                <a:gd name="T9" fmla="*/ 2147483647 h 1139"/>
                <a:gd name="T10" fmla="*/ 2147483647 w 426"/>
                <a:gd name="T11" fmla="*/ 2147483647 h 1139"/>
                <a:gd name="T12" fmla="*/ 2147483647 w 426"/>
                <a:gd name="T13" fmla="*/ 2147483647 h 1139"/>
                <a:gd name="T14" fmla="*/ 2147483647 w 426"/>
                <a:gd name="T15" fmla="*/ 2147483647 h 1139"/>
                <a:gd name="T16" fmla="*/ 2147483647 w 426"/>
                <a:gd name="T17" fmla="*/ 2147483647 h 1139"/>
                <a:gd name="T18" fmla="*/ 2147483647 w 426"/>
                <a:gd name="T19" fmla="*/ 2147483647 h 1139"/>
                <a:gd name="T20" fmla="*/ 2147483647 w 426"/>
                <a:gd name="T21" fmla="*/ 2147483647 h 1139"/>
                <a:gd name="T22" fmla="*/ 2147483647 w 426"/>
                <a:gd name="T23" fmla="*/ 2147483647 h 1139"/>
                <a:gd name="T24" fmla="*/ 2147483647 w 426"/>
                <a:gd name="T25" fmla="*/ 2147483647 h 1139"/>
                <a:gd name="T26" fmla="*/ 2147483647 w 426"/>
                <a:gd name="T27" fmla="*/ 2147483647 h 1139"/>
                <a:gd name="T28" fmla="*/ 2147483647 w 426"/>
                <a:gd name="T29" fmla="*/ 2147483647 h 1139"/>
                <a:gd name="T30" fmla="*/ 2147483647 w 426"/>
                <a:gd name="T31" fmla="*/ 2147483647 h 1139"/>
                <a:gd name="T32" fmla="*/ 2147483647 w 426"/>
                <a:gd name="T33" fmla="*/ 2147483647 h 1139"/>
                <a:gd name="T34" fmla="*/ 2147483647 w 426"/>
                <a:gd name="T35" fmla="*/ 2147483647 h 1139"/>
                <a:gd name="T36" fmla="*/ 2147483647 w 426"/>
                <a:gd name="T37" fmla="*/ 2147483647 h 1139"/>
                <a:gd name="T38" fmla="*/ 2147483647 w 426"/>
                <a:gd name="T39" fmla="*/ 2147483647 h 1139"/>
                <a:gd name="T40" fmla="*/ 2147483647 w 426"/>
                <a:gd name="T41" fmla="*/ 2147483647 h 1139"/>
                <a:gd name="T42" fmla="*/ 2147483647 w 426"/>
                <a:gd name="T43" fmla="*/ 2147483647 h 1139"/>
                <a:gd name="T44" fmla="*/ 2147483647 w 426"/>
                <a:gd name="T45" fmla="*/ 2147483647 h 1139"/>
                <a:gd name="T46" fmla="*/ 2147483647 w 426"/>
                <a:gd name="T47" fmla="*/ 2147483647 h 1139"/>
                <a:gd name="T48" fmla="*/ 2147483647 w 426"/>
                <a:gd name="T49" fmla="*/ 2147483647 h 1139"/>
                <a:gd name="T50" fmla="*/ 2147483647 w 426"/>
                <a:gd name="T51" fmla="*/ 2147483647 h 1139"/>
                <a:gd name="T52" fmla="*/ 2147483647 w 426"/>
                <a:gd name="T53" fmla="*/ 2147483647 h 1139"/>
                <a:gd name="T54" fmla="*/ 2147483647 w 426"/>
                <a:gd name="T55" fmla="*/ 2147483647 h 1139"/>
                <a:gd name="T56" fmla="*/ 2147483647 w 426"/>
                <a:gd name="T57" fmla="*/ 2147483647 h 1139"/>
                <a:gd name="T58" fmla="*/ 2147483647 w 426"/>
                <a:gd name="T59" fmla="*/ 2147483647 h 1139"/>
                <a:gd name="T60" fmla="*/ 2147483647 w 426"/>
                <a:gd name="T61" fmla="*/ 2147483647 h 1139"/>
                <a:gd name="T62" fmla="*/ 2147483647 w 426"/>
                <a:gd name="T63" fmla="*/ 2147483647 h 1139"/>
                <a:gd name="T64" fmla="*/ 0 w 426"/>
                <a:gd name="T65" fmla="*/ 2147483647 h 1139"/>
                <a:gd name="T66" fmla="*/ 2147483647 w 426"/>
                <a:gd name="T67" fmla="*/ 2147483647 h 1139"/>
                <a:gd name="T68" fmla="*/ 2147483647 w 426"/>
                <a:gd name="T69" fmla="*/ 2147483647 h 1139"/>
                <a:gd name="T70" fmla="*/ 2147483647 w 426"/>
                <a:gd name="T71" fmla="*/ 2147483647 h 1139"/>
                <a:gd name="T72" fmla="*/ 2147483647 w 426"/>
                <a:gd name="T73" fmla="*/ 2147483647 h 1139"/>
                <a:gd name="T74" fmla="*/ 2147483647 w 426"/>
                <a:gd name="T75" fmla="*/ 2147483647 h 1139"/>
                <a:gd name="T76" fmla="*/ 2147483647 w 426"/>
                <a:gd name="T77" fmla="*/ 2147483647 h 1139"/>
                <a:gd name="T78" fmla="*/ 2147483647 w 426"/>
                <a:gd name="T79" fmla="*/ 2147483647 h 1139"/>
                <a:gd name="T80" fmla="*/ 2147483647 w 426"/>
                <a:gd name="T81" fmla="*/ 2147483647 h 1139"/>
                <a:gd name="T82" fmla="*/ 2147483647 w 426"/>
                <a:gd name="T83" fmla="*/ 2147483647 h 1139"/>
                <a:gd name="T84" fmla="*/ 2147483647 w 426"/>
                <a:gd name="T85" fmla="*/ 2147483647 h 1139"/>
                <a:gd name="T86" fmla="*/ 2147483647 w 426"/>
                <a:gd name="T87" fmla="*/ 2147483647 h 1139"/>
                <a:gd name="T88" fmla="*/ 2147483647 w 426"/>
                <a:gd name="T89" fmla="*/ 2147483647 h 1139"/>
                <a:gd name="T90" fmla="*/ 2147483647 w 426"/>
                <a:gd name="T91" fmla="*/ 2147483647 h 1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6"/>
                <a:gd name="T139" fmla="*/ 0 h 1139"/>
                <a:gd name="T140" fmla="*/ 426 w 426"/>
                <a:gd name="T141" fmla="*/ 1139 h 1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6" h="1139">
                  <a:moveTo>
                    <a:pt x="140" y="115"/>
                  </a:moveTo>
                  <a:cubicBezTo>
                    <a:pt x="141" y="91"/>
                    <a:pt x="139" y="67"/>
                    <a:pt x="144" y="43"/>
                  </a:cubicBezTo>
                  <a:cubicBezTo>
                    <a:pt x="146" y="34"/>
                    <a:pt x="151" y="22"/>
                    <a:pt x="160" y="19"/>
                  </a:cubicBezTo>
                  <a:cubicBezTo>
                    <a:pt x="168" y="16"/>
                    <a:pt x="184" y="11"/>
                    <a:pt x="184" y="11"/>
                  </a:cubicBezTo>
                  <a:cubicBezTo>
                    <a:pt x="249" y="15"/>
                    <a:pt x="241" y="0"/>
                    <a:pt x="252" y="43"/>
                  </a:cubicBezTo>
                  <a:cubicBezTo>
                    <a:pt x="256" y="86"/>
                    <a:pt x="259" y="94"/>
                    <a:pt x="252" y="139"/>
                  </a:cubicBezTo>
                  <a:cubicBezTo>
                    <a:pt x="251" y="147"/>
                    <a:pt x="244" y="163"/>
                    <a:pt x="244" y="163"/>
                  </a:cubicBezTo>
                  <a:cubicBezTo>
                    <a:pt x="249" y="188"/>
                    <a:pt x="261" y="195"/>
                    <a:pt x="284" y="203"/>
                  </a:cubicBezTo>
                  <a:cubicBezTo>
                    <a:pt x="299" y="226"/>
                    <a:pt x="302" y="216"/>
                    <a:pt x="312" y="247"/>
                  </a:cubicBezTo>
                  <a:cubicBezTo>
                    <a:pt x="315" y="255"/>
                    <a:pt x="320" y="271"/>
                    <a:pt x="320" y="271"/>
                  </a:cubicBezTo>
                  <a:cubicBezTo>
                    <a:pt x="317" y="353"/>
                    <a:pt x="321" y="351"/>
                    <a:pt x="308" y="403"/>
                  </a:cubicBezTo>
                  <a:cubicBezTo>
                    <a:pt x="305" y="525"/>
                    <a:pt x="293" y="593"/>
                    <a:pt x="356" y="687"/>
                  </a:cubicBezTo>
                  <a:cubicBezTo>
                    <a:pt x="360" y="704"/>
                    <a:pt x="369" y="722"/>
                    <a:pt x="372" y="739"/>
                  </a:cubicBezTo>
                  <a:cubicBezTo>
                    <a:pt x="378" y="776"/>
                    <a:pt x="378" y="812"/>
                    <a:pt x="412" y="835"/>
                  </a:cubicBezTo>
                  <a:cubicBezTo>
                    <a:pt x="417" y="843"/>
                    <a:pt x="426" y="849"/>
                    <a:pt x="416" y="859"/>
                  </a:cubicBezTo>
                  <a:cubicBezTo>
                    <a:pt x="409" y="866"/>
                    <a:pt x="392" y="875"/>
                    <a:pt x="392" y="875"/>
                  </a:cubicBezTo>
                  <a:cubicBezTo>
                    <a:pt x="383" y="902"/>
                    <a:pt x="355" y="901"/>
                    <a:pt x="332" y="907"/>
                  </a:cubicBezTo>
                  <a:cubicBezTo>
                    <a:pt x="313" y="912"/>
                    <a:pt x="302" y="921"/>
                    <a:pt x="284" y="927"/>
                  </a:cubicBezTo>
                  <a:cubicBezTo>
                    <a:pt x="272" y="963"/>
                    <a:pt x="265" y="1002"/>
                    <a:pt x="256" y="1039"/>
                  </a:cubicBezTo>
                  <a:cubicBezTo>
                    <a:pt x="245" y="1083"/>
                    <a:pt x="243" y="1123"/>
                    <a:pt x="196" y="1139"/>
                  </a:cubicBezTo>
                  <a:cubicBezTo>
                    <a:pt x="183" y="1119"/>
                    <a:pt x="181" y="1101"/>
                    <a:pt x="188" y="1080"/>
                  </a:cubicBezTo>
                  <a:cubicBezTo>
                    <a:pt x="191" y="1072"/>
                    <a:pt x="193" y="1052"/>
                    <a:pt x="196" y="1044"/>
                  </a:cubicBezTo>
                  <a:cubicBezTo>
                    <a:pt x="197" y="1040"/>
                    <a:pt x="204" y="1008"/>
                    <a:pt x="204" y="1008"/>
                  </a:cubicBezTo>
                  <a:cubicBezTo>
                    <a:pt x="203" y="973"/>
                    <a:pt x="227" y="970"/>
                    <a:pt x="212" y="939"/>
                  </a:cubicBezTo>
                  <a:cubicBezTo>
                    <a:pt x="205" y="925"/>
                    <a:pt x="180" y="938"/>
                    <a:pt x="164" y="935"/>
                  </a:cubicBezTo>
                  <a:cubicBezTo>
                    <a:pt x="156" y="934"/>
                    <a:pt x="128" y="932"/>
                    <a:pt x="128" y="932"/>
                  </a:cubicBezTo>
                  <a:cubicBezTo>
                    <a:pt x="116" y="969"/>
                    <a:pt x="119" y="1017"/>
                    <a:pt x="84" y="1040"/>
                  </a:cubicBezTo>
                  <a:cubicBezTo>
                    <a:pt x="79" y="1056"/>
                    <a:pt x="76" y="1079"/>
                    <a:pt x="60" y="1084"/>
                  </a:cubicBezTo>
                  <a:cubicBezTo>
                    <a:pt x="41" y="1113"/>
                    <a:pt x="45" y="1078"/>
                    <a:pt x="20" y="1095"/>
                  </a:cubicBezTo>
                  <a:cubicBezTo>
                    <a:pt x="9" y="1061"/>
                    <a:pt x="36" y="1020"/>
                    <a:pt x="44" y="987"/>
                  </a:cubicBezTo>
                  <a:cubicBezTo>
                    <a:pt x="58" y="933"/>
                    <a:pt x="45" y="985"/>
                    <a:pt x="60" y="951"/>
                  </a:cubicBezTo>
                  <a:cubicBezTo>
                    <a:pt x="63" y="943"/>
                    <a:pt x="68" y="927"/>
                    <a:pt x="68" y="927"/>
                  </a:cubicBezTo>
                  <a:cubicBezTo>
                    <a:pt x="60" y="902"/>
                    <a:pt x="23" y="898"/>
                    <a:pt x="0" y="895"/>
                  </a:cubicBezTo>
                  <a:cubicBezTo>
                    <a:pt x="6" y="878"/>
                    <a:pt x="14" y="865"/>
                    <a:pt x="20" y="847"/>
                  </a:cubicBezTo>
                  <a:cubicBezTo>
                    <a:pt x="21" y="843"/>
                    <a:pt x="24" y="835"/>
                    <a:pt x="24" y="835"/>
                  </a:cubicBezTo>
                  <a:cubicBezTo>
                    <a:pt x="29" y="795"/>
                    <a:pt x="25" y="813"/>
                    <a:pt x="36" y="779"/>
                  </a:cubicBezTo>
                  <a:cubicBezTo>
                    <a:pt x="37" y="775"/>
                    <a:pt x="40" y="767"/>
                    <a:pt x="40" y="767"/>
                  </a:cubicBezTo>
                  <a:cubicBezTo>
                    <a:pt x="43" y="746"/>
                    <a:pt x="48" y="728"/>
                    <a:pt x="52" y="707"/>
                  </a:cubicBezTo>
                  <a:cubicBezTo>
                    <a:pt x="57" y="637"/>
                    <a:pt x="81" y="573"/>
                    <a:pt x="88" y="503"/>
                  </a:cubicBezTo>
                  <a:cubicBezTo>
                    <a:pt x="85" y="480"/>
                    <a:pt x="90" y="462"/>
                    <a:pt x="68" y="455"/>
                  </a:cubicBezTo>
                  <a:cubicBezTo>
                    <a:pt x="53" y="432"/>
                    <a:pt x="55" y="414"/>
                    <a:pt x="64" y="387"/>
                  </a:cubicBezTo>
                  <a:cubicBezTo>
                    <a:pt x="69" y="334"/>
                    <a:pt x="76" y="280"/>
                    <a:pt x="68" y="227"/>
                  </a:cubicBezTo>
                  <a:cubicBezTo>
                    <a:pt x="66" y="214"/>
                    <a:pt x="96" y="205"/>
                    <a:pt x="92" y="192"/>
                  </a:cubicBezTo>
                  <a:cubicBezTo>
                    <a:pt x="100" y="167"/>
                    <a:pt x="98" y="183"/>
                    <a:pt x="120" y="172"/>
                  </a:cubicBezTo>
                  <a:cubicBezTo>
                    <a:pt x="125" y="169"/>
                    <a:pt x="137" y="146"/>
                    <a:pt x="140" y="139"/>
                  </a:cubicBezTo>
                  <a:cubicBezTo>
                    <a:pt x="143" y="132"/>
                    <a:pt x="140" y="123"/>
                    <a:pt x="140" y="115"/>
                  </a:cubicBezTo>
                  <a:close/>
                </a:path>
              </a:pathLst>
            </a:custGeom>
            <a:solidFill>
              <a:srgbClr val="604A7B"/>
            </a:solidFill>
            <a:ln w="9525">
              <a:no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0.70"/>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par>
                          <p:cTn id="43" fill="hold">
                            <p:stCondLst>
                              <p:cond delay="3500"/>
                            </p:stCondLst>
                            <p:childTnLst>
                              <p:par>
                                <p:cTn id="44" presetID="9"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childTnLst>
                          </p:cTn>
                        </p:par>
                        <p:par>
                          <p:cTn id="47" fill="hold">
                            <p:stCondLst>
                              <p:cond delay="4000"/>
                            </p:stCondLst>
                            <p:childTnLst>
                              <p:par>
                                <p:cTn id="48" presetID="9"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7" grpId="0" animBg="1"/>
      <p:bldP spid="8" grpId="0" animBg="1"/>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Sel_divider_alt1.jpg"/>
          <p:cNvPicPr>
            <a:picLocks noChangeAspect="1"/>
          </p:cNvPicPr>
          <p:nvPr/>
        </p:nvPicPr>
        <p:blipFill>
          <a:blip r:embed="rId2"/>
          <a:srcRect/>
          <a:stretch>
            <a:fillRect/>
          </a:stretch>
        </p:blipFill>
        <p:spPr bwMode="auto">
          <a:xfrm>
            <a:off x="0" y="1820863"/>
            <a:ext cx="9144000" cy="2400300"/>
          </a:xfrm>
          <a:prstGeom prst="rect">
            <a:avLst/>
          </a:prstGeom>
          <a:noFill/>
          <a:ln w="9525">
            <a:noFill/>
            <a:miter lim="800000"/>
            <a:headEnd/>
            <a:tailEnd/>
          </a:ln>
        </p:spPr>
      </p:pic>
      <p:sp>
        <p:nvSpPr>
          <p:cNvPr id="30723" name="Title 1"/>
          <p:cNvSpPr>
            <a:spLocks noGrp="1"/>
          </p:cNvSpPr>
          <p:nvPr>
            <p:ph type="title"/>
          </p:nvPr>
        </p:nvSpPr>
        <p:spPr>
          <a:xfrm>
            <a:off x="457200" y="2720975"/>
            <a:ext cx="8001000" cy="1362075"/>
          </a:xfrm>
        </p:spPr>
        <p:txBody>
          <a:bodyPr/>
          <a:lstStyle/>
          <a:p>
            <a:pPr eaLnBrk="1" hangingPunct="1"/>
            <a:r>
              <a:rPr lang="en-US" dirty="0" smtClean="0">
                <a:ea typeface="Geneva" charset="0"/>
                <a:cs typeface="Geneva" charset="0"/>
              </a:rPr>
              <a:t>The BEL Language</a:t>
            </a:r>
          </a:p>
        </p:txBody>
      </p:sp>
      <p:sp>
        <p:nvSpPr>
          <p:cNvPr id="30724" name="Subtitle 2"/>
          <p:cNvSpPr txBox="1">
            <a:spLocks/>
          </p:cNvSpPr>
          <p:nvPr/>
        </p:nvSpPr>
        <p:spPr bwMode="auto">
          <a:xfrm>
            <a:off x="463550" y="4398963"/>
            <a:ext cx="7994650" cy="1549400"/>
          </a:xfrm>
          <a:prstGeom prst="rect">
            <a:avLst/>
          </a:prstGeom>
          <a:noFill/>
          <a:ln w="9525">
            <a:noFill/>
            <a:miter lim="800000"/>
            <a:headEnd/>
            <a:tailEnd/>
          </a:ln>
        </p:spPr>
        <p:txBody>
          <a:bodyPr/>
          <a:lstStyle/>
          <a:p>
            <a:pPr>
              <a:spcBef>
                <a:spcPct val="20000"/>
              </a:spcBef>
              <a:buClr>
                <a:srgbClr val="382D73"/>
              </a:buClr>
              <a:buFont typeface="Arial" charset="0"/>
              <a:buNone/>
            </a:pPr>
            <a:r>
              <a:rPr lang="en-US" sz="2400" dirty="0" smtClean="0">
                <a:solidFill>
                  <a:srgbClr val="7F7F7F"/>
                </a:solidFill>
                <a:latin typeface="Calibri" charset="0"/>
              </a:rPr>
              <a:t>The Blueprint for Knowledge Sharing in Biomedical Sciences</a:t>
            </a:r>
            <a:endParaRPr lang="en-US" sz="2400" dirty="0">
              <a:solidFill>
                <a:srgbClr val="7F7F7F"/>
              </a:solidFill>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ChangeArrowheads="1"/>
          </p:cNvSpPr>
          <p:nvPr/>
        </p:nvSpPr>
        <p:spPr bwMode="auto">
          <a:xfrm>
            <a:off x="4886325" y="1857375"/>
            <a:ext cx="2335213" cy="398463"/>
          </a:xfrm>
          <a:prstGeom prst="roundRect">
            <a:avLst>
              <a:gd name="adj" fmla="val 16667"/>
            </a:avLst>
          </a:prstGeom>
          <a:solidFill>
            <a:schemeClr val="bg1"/>
          </a:solidFill>
          <a:ln w="9525">
            <a:noFill/>
            <a:round/>
            <a:headEnd/>
            <a:tailEnd/>
          </a:ln>
        </p:spPr>
        <p:txBody>
          <a:bodyPr wrap="none" anchor="ctr">
            <a:prstTxWarp prst="textNoShape">
              <a:avLst/>
            </a:prstTxWarp>
            <a:spAutoFit/>
          </a:bodyPr>
          <a:lstStyle/>
          <a:p>
            <a:r>
              <a:rPr lang="en-US" b="1">
                <a:solidFill>
                  <a:srgbClr val="0070C0"/>
                </a:solidFill>
                <a:latin typeface="Calibri" charset="0"/>
              </a:rPr>
              <a:t>ta(p(X)) increases r(Y);</a:t>
            </a:r>
          </a:p>
        </p:txBody>
      </p:sp>
      <p:sp>
        <p:nvSpPr>
          <p:cNvPr id="275464" name="Rectangle 8"/>
          <p:cNvSpPr>
            <a:spLocks noGrp="1" noChangeArrowheads="1"/>
          </p:cNvSpPr>
          <p:nvPr>
            <p:ph type="title"/>
          </p:nvPr>
        </p:nvSpPr>
        <p:spPr>
          <a:xfrm>
            <a:off x="377825" y="274638"/>
            <a:ext cx="8308975" cy="1143000"/>
          </a:xfrm>
        </p:spPr>
        <p:txBody>
          <a:bodyPr anchor="ctr">
            <a:normAutofit/>
          </a:bodyPr>
          <a:lstStyle/>
          <a:p>
            <a:pPr eaLnBrk="1" hangingPunct="1"/>
            <a:r>
              <a:rPr lang="en-US" sz="3200" smtClean="0"/>
              <a:t>BEL Represents Scientific Findings with Qualitative Causal Relationships </a:t>
            </a:r>
          </a:p>
        </p:txBody>
      </p:sp>
      <p:sp>
        <p:nvSpPr>
          <p:cNvPr id="23556" name="AutoShape 10"/>
          <p:cNvSpPr>
            <a:spLocks noChangeArrowheads="1"/>
          </p:cNvSpPr>
          <p:nvPr/>
        </p:nvSpPr>
        <p:spPr bwMode="auto">
          <a:xfrm>
            <a:off x="3709988" y="2470150"/>
            <a:ext cx="5095875" cy="579438"/>
          </a:xfrm>
          <a:prstGeom prst="roundRect">
            <a:avLst>
              <a:gd name="adj" fmla="val 16667"/>
            </a:avLst>
          </a:prstGeom>
          <a:noFill/>
          <a:ln w="9525">
            <a:noFill/>
            <a:round/>
            <a:headEnd/>
            <a:tailEnd/>
          </a:ln>
        </p:spPr>
        <p:txBody>
          <a:bodyPr>
            <a:prstTxWarp prst="textNoShape">
              <a:avLst/>
            </a:prstTxWarp>
            <a:spAutoFit/>
          </a:bodyPr>
          <a:lstStyle/>
          <a:p>
            <a:r>
              <a:rPr lang="en-US" sz="1400">
                <a:solidFill>
                  <a:srgbClr val="364B8C"/>
                </a:solidFill>
                <a:latin typeface="Calibri" charset="0"/>
              </a:rPr>
              <a:t>“increased transcriptional activity of protein designated by X increased the abundance of RNA designated by Y”</a:t>
            </a:r>
          </a:p>
        </p:txBody>
      </p:sp>
      <p:sp>
        <p:nvSpPr>
          <p:cNvPr id="23557" name="Text Box 11"/>
          <p:cNvSpPr txBox="1">
            <a:spLocks noChangeArrowheads="1"/>
          </p:cNvSpPr>
          <p:nvPr/>
        </p:nvSpPr>
        <p:spPr bwMode="auto">
          <a:xfrm>
            <a:off x="377825" y="1628775"/>
            <a:ext cx="2943225" cy="1477963"/>
          </a:xfrm>
          <a:prstGeom prst="rect">
            <a:avLst/>
          </a:prstGeom>
          <a:noFill/>
          <a:ln w="12700">
            <a:solidFill>
              <a:srgbClr val="00A0DF"/>
            </a:solidFill>
            <a:miter lim="800000"/>
            <a:headEnd/>
            <a:tailEnd/>
          </a:ln>
        </p:spPr>
        <p:txBody>
          <a:bodyPr>
            <a:prstTxWarp prst="textNoShape">
              <a:avLst/>
            </a:prstTxWarp>
            <a:spAutoFit/>
          </a:bodyPr>
          <a:lstStyle/>
          <a:p>
            <a:r>
              <a:rPr lang="en-US">
                <a:solidFill>
                  <a:srgbClr val="364B8C"/>
                </a:solidFill>
                <a:latin typeface="Calibri" charset="0"/>
                <a:ea typeface="Arial" charset="0"/>
                <a:cs typeface="Arial" charset="0"/>
              </a:rPr>
              <a:t>PubMed ID: 9999999999</a:t>
            </a:r>
          </a:p>
          <a:p>
            <a:r>
              <a:rPr lang="en-US">
                <a:solidFill>
                  <a:srgbClr val="364B8C"/>
                </a:solidFill>
                <a:latin typeface="Calibri" charset="0"/>
                <a:ea typeface="Arial" charset="0"/>
                <a:cs typeface="Arial" charset="0"/>
              </a:rPr>
              <a:t>“We demonstrate that RNA expression of Y is mediated through activation of the X transcription factor” </a:t>
            </a:r>
          </a:p>
        </p:txBody>
      </p:sp>
      <p:sp>
        <p:nvSpPr>
          <p:cNvPr id="23558" name="AutoShape 16"/>
          <p:cNvSpPr>
            <a:spLocks noChangeArrowheads="1"/>
          </p:cNvSpPr>
          <p:nvPr/>
        </p:nvSpPr>
        <p:spPr bwMode="auto">
          <a:xfrm>
            <a:off x="3767138" y="4330700"/>
            <a:ext cx="5118100" cy="817563"/>
          </a:xfrm>
          <a:prstGeom prst="roundRect">
            <a:avLst>
              <a:gd name="adj" fmla="val 16667"/>
            </a:avLst>
          </a:prstGeom>
          <a:noFill/>
          <a:ln w="9525">
            <a:noFill/>
            <a:round/>
            <a:headEnd/>
            <a:tailEnd/>
          </a:ln>
        </p:spPr>
        <p:txBody>
          <a:bodyPr>
            <a:prstTxWarp prst="textNoShape">
              <a:avLst/>
            </a:prstTxWarp>
            <a:spAutoFit/>
          </a:bodyPr>
          <a:lstStyle/>
          <a:p>
            <a:r>
              <a:rPr lang="en-US" sz="1400">
                <a:solidFill>
                  <a:srgbClr val="364B8C"/>
                </a:solidFill>
                <a:latin typeface="Calibri" charset="0"/>
              </a:rPr>
              <a:t>“increased abundance of the protein designated by X phosphorylated at threonine 32 directly decreased transcriptional activity of the protein designated by X”</a:t>
            </a:r>
          </a:p>
        </p:txBody>
      </p:sp>
      <p:sp>
        <p:nvSpPr>
          <p:cNvPr id="23559" name="Text Box 17"/>
          <p:cNvSpPr txBox="1">
            <a:spLocks noChangeArrowheads="1"/>
          </p:cNvSpPr>
          <p:nvPr/>
        </p:nvSpPr>
        <p:spPr bwMode="auto">
          <a:xfrm>
            <a:off x="446088" y="3500438"/>
            <a:ext cx="2943225" cy="1754187"/>
          </a:xfrm>
          <a:prstGeom prst="rect">
            <a:avLst/>
          </a:prstGeom>
          <a:noFill/>
          <a:ln w="12700">
            <a:solidFill>
              <a:srgbClr val="00A0DF"/>
            </a:solidFill>
            <a:miter lim="800000"/>
            <a:headEnd/>
            <a:tailEnd/>
          </a:ln>
        </p:spPr>
        <p:txBody>
          <a:bodyPr>
            <a:prstTxWarp prst="textNoShape">
              <a:avLst/>
            </a:prstTxWarp>
            <a:spAutoFit/>
          </a:bodyPr>
          <a:lstStyle/>
          <a:p>
            <a:r>
              <a:rPr lang="en-US">
                <a:solidFill>
                  <a:srgbClr val="364B8C"/>
                </a:solidFill>
                <a:latin typeface="Calibri" charset="0"/>
                <a:ea typeface="Arial" charset="0"/>
                <a:cs typeface="Arial" charset="0"/>
              </a:rPr>
              <a:t>PubMed ID: 9999999998</a:t>
            </a:r>
          </a:p>
          <a:p>
            <a:r>
              <a:rPr lang="en-US">
                <a:solidFill>
                  <a:srgbClr val="364B8C"/>
                </a:solidFill>
                <a:latin typeface="Calibri" charset="0"/>
                <a:ea typeface="Arial" charset="0"/>
                <a:cs typeface="Arial" charset="0"/>
              </a:rPr>
              <a:t>“We demonstrate that phosphorylation of X at T32 results in suppression of the transcriptional activity of the transcription factor X” </a:t>
            </a:r>
          </a:p>
        </p:txBody>
      </p:sp>
      <p:sp>
        <p:nvSpPr>
          <p:cNvPr id="23560" name="AutoShape 4"/>
          <p:cNvSpPr>
            <a:spLocks noChangeArrowheads="1"/>
          </p:cNvSpPr>
          <p:nvPr/>
        </p:nvSpPr>
        <p:spPr bwMode="auto">
          <a:xfrm>
            <a:off x="4111625" y="3741738"/>
            <a:ext cx="3957638" cy="398462"/>
          </a:xfrm>
          <a:prstGeom prst="roundRect">
            <a:avLst>
              <a:gd name="adj" fmla="val 16667"/>
            </a:avLst>
          </a:prstGeom>
          <a:solidFill>
            <a:schemeClr val="bg1"/>
          </a:solidFill>
          <a:ln w="9525">
            <a:noFill/>
            <a:round/>
            <a:headEnd/>
            <a:tailEnd/>
          </a:ln>
        </p:spPr>
        <p:txBody>
          <a:bodyPr wrap="none" anchor="ctr">
            <a:prstTxWarp prst="textNoShape">
              <a:avLst/>
            </a:prstTxWarp>
            <a:spAutoFit/>
          </a:bodyPr>
          <a:lstStyle/>
          <a:p>
            <a:r>
              <a:rPr lang="en-US" b="1">
                <a:solidFill>
                  <a:srgbClr val="0070C0"/>
                </a:solidFill>
                <a:latin typeface="Calibri" charset="0"/>
              </a:rPr>
              <a:t>p(X, P@T32) directlyDecreases ta(p(X));</a:t>
            </a:r>
          </a:p>
        </p:txBody>
      </p:sp>
      <p:sp>
        <p:nvSpPr>
          <p:cNvPr id="9" name="Slide Number Placeholder 8"/>
          <p:cNvSpPr>
            <a:spLocks noGrp="1"/>
          </p:cNvSpPr>
          <p:nvPr>
            <p:ph type="sldNum" sz="quarter" idx="10"/>
          </p:nvPr>
        </p:nvSpPr>
        <p:spPr/>
        <p:txBody>
          <a:bodyPr/>
          <a:lstStyle/>
          <a:p>
            <a:pPr>
              <a:defRPr/>
            </a:pPr>
            <a:fld id="{5BD6797C-10F2-4F7D-B119-8349050AA37A}" type="slidenum">
              <a:rPr lang="en-US" smtClean="0"/>
              <a:pPr>
                <a:defRPr/>
              </a:pPr>
              <a:t>6</a:t>
            </a:fld>
            <a:endParaRPr lang="en-US"/>
          </a:p>
        </p:txBody>
      </p:sp>
    </p:spTree>
    <p:extLst>
      <p:ext uri="{BB962C8B-B14F-4D97-AF65-F5344CB8AC3E}">
        <p14:creationId xmlns:p14="http://schemas.microsoft.com/office/powerpoint/2010/main" val="3702715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90538" y="217488"/>
            <a:ext cx="8185150" cy="1143000"/>
          </a:xfrm>
        </p:spPr>
        <p:txBody>
          <a:bodyPr/>
          <a:lstStyle/>
          <a:p>
            <a:pPr eaLnBrk="1" hangingPunct="1"/>
            <a:r>
              <a:rPr lang="en-US" sz="3200"/>
              <a:t>BEL Uses Standard</a:t>
            </a:r>
            <a:br>
              <a:rPr lang="en-US" sz="3200"/>
            </a:br>
            <a:r>
              <a:rPr lang="en-US" sz="3200"/>
              <a:t>Vocabularies and Ontologies</a:t>
            </a:r>
          </a:p>
        </p:txBody>
      </p:sp>
      <p:sp>
        <p:nvSpPr>
          <p:cNvPr id="25603" name="Rectangle 3"/>
          <p:cNvSpPr>
            <a:spLocks noGrp="1" noChangeArrowheads="1"/>
          </p:cNvSpPr>
          <p:nvPr>
            <p:ph sz="quarter" idx="1"/>
          </p:nvPr>
        </p:nvSpPr>
        <p:spPr>
          <a:xfrm>
            <a:off x="914400" y="1447800"/>
            <a:ext cx="7772400" cy="4929188"/>
          </a:xfrm>
        </p:spPr>
        <p:txBody>
          <a:bodyPr/>
          <a:lstStyle/>
          <a:p>
            <a:pPr eaLnBrk="1" hangingPunct="1"/>
            <a:r>
              <a:rPr lang="en-US" sz="2000"/>
              <a:t>Terms are defined by functions that reference external ids</a:t>
            </a:r>
          </a:p>
          <a:p>
            <a:pPr lvl="1" eaLnBrk="1" hangingPunct="1"/>
            <a:r>
              <a:rPr lang="en-US" sz="1800" b="1"/>
              <a:t>p(EG:207)</a:t>
            </a:r>
          </a:p>
          <a:p>
            <a:pPr marL="1143000" lvl="2" eaLnBrk="1" hangingPunct="1"/>
            <a:r>
              <a:rPr lang="en-US" sz="1600"/>
              <a:t>“the abundance of the protein designated by EntrezGene id 207” </a:t>
            </a:r>
          </a:p>
          <a:p>
            <a:pPr marL="1143000" lvl="2" eaLnBrk="1" hangingPunct="1"/>
            <a:r>
              <a:rPr lang="en-US" sz="1600" i="1"/>
              <a:t>(AKT1 Human)</a:t>
            </a:r>
          </a:p>
          <a:p>
            <a:pPr lvl="1" eaLnBrk="1" hangingPunct="1"/>
            <a:r>
              <a:rPr lang="en-US" sz="1800" b="1"/>
              <a:t>p(UP:P31749) </a:t>
            </a:r>
            <a:endParaRPr lang="en-US" sz="1800"/>
          </a:p>
          <a:p>
            <a:pPr marL="1143000" lvl="2" eaLnBrk="1" hangingPunct="1"/>
            <a:r>
              <a:rPr lang="en-US" sz="1600"/>
              <a:t>“the abundance of the protein designated by UniProt id P31749” </a:t>
            </a:r>
          </a:p>
          <a:p>
            <a:pPr marL="1143000" lvl="2" eaLnBrk="1" hangingPunct="1"/>
            <a:r>
              <a:rPr lang="en-US" sz="1600" i="1"/>
              <a:t>(AKT1 Human)</a:t>
            </a:r>
          </a:p>
          <a:p>
            <a:pPr lvl="1" eaLnBrk="1" hangingPunct="1"/>
            <a:r>
              <a:rPr lang="en-US" sz="1800" b="1"/>
              <a:t>bp(GO:0006915)</a:t>
            </a:r>
            <a:r>
              <a:rPr lang="en-US" sz="1800"/>
              <a:t> </a:t>
            </a:r>
          </a:p>
          <a:p>
            <a:pPr marL="1143000" lvl="2" eaLnBrk="1" hangingPunct="1"/>
            <a:r>
              <a:rPr lang="en-US" sz="1600"/>
              <a:t>“the biological process designated by the GO id 0006915”</a:t>
            </a:r>
          </a:p>
          <a:p>
            <a:pPr marL="1143000" lvl="2" eaLnBrk="1" hangingPunct="1"/>
            <a:r>
              <a:rPr lang="en-US" sz="1600" i="1"/>
              <a:t>(apoptosis)</a:t>
            </a:r>
          </a:p>
          <a:p>
            <a:pPr eaLnBrk="1" hangingPunct="1"/>
            <a:r>
              <a:rPr lang="en-US" sz="2000"/>
              <a:t>External ids can include names in well-defined namespaces</a:t>
            </a:r>
          </a:p>
          <a:p>
            <a:pPr lvl="1" eaLnBrk="1" hangingPunct="1"/>
            <a:r>
              <a:rPr lang="en-US" sz="1800" b="1"/>
              <a:t>p(HUGO:AKT1)</a:t>
            </a:r>
          </a:p>
          <a:p>
            <a:pPr marL="1143000" lvl="2" eaLnBrk="1" hangingPunct="1"/>
            <a:r>
              <a:rPr lang="en-US" sz="1600"/>
              <a:t>“the abundance of the protein designated by HUGO gene symbol  ‘AKT1’” </a:t>
            </a:r>
          </a:p>
          <a:p>
            <a:pPr lvl="1" eaLnBrk="1" hangingPunct="1"/>
            <a:r>
              <a:rPr lang="en-US" sz="1800" b="1"/>
              <a:t>bp(MESH:apoptosis)</a:t>
            </a:r>
            <a:endParaRPr lang="en-US" sz="1800"/>
          </a:p>
          <a:p>
            <a:pPr marL="1143000" lvl="2" eaLnBrk="1" hangingPunct="1"/>
            <a:r>
              <a:rPr lang="en-US" sz="1600"/>
              <a:t>“the biological process designated by the MESH heading ‘apoptosis’”</a:t>
            </a:r>
          </a:p>
          <a:p>
            <a:pPr lvl="1" eaLnBrk="1" hangingPunct="1"/>
            <a:endParaRPr lang="en-US" sz="1800"/>
          </a:p>
          <a:p>
            <a:pPr lvl="1" eaLnBrk="1" hangingPunct="1">
              <a:buFont typeface="Wingdings" charset="2"/>
              <a:buNone/>
            </a:pPr>
            <a:endParaRPr lang="en-US" sz="1800"/>
          </a:p>
          <a:p>
            <a:pPr eaLnBrk="1" hangingPunct="1"/>
            <a:endParaRPr lang="en-US" sz="2000"/>
          </a:p>
          <a:p>
            <a:pPr lvl="1" eaLnBrk="1" hangingPunct="1"/>
            <a:endParaRPr lang="en-US" sz="1800"/>
          </a:p>
        </p:txBody>
      </p:sp>
      <p:sp>
        <p:nvSpPr>
          <p:cNvPr id="4" name="Slide Number Placeholder 3"/>
          <p:cNvSpPr>
            <a:spLocks noGrp="1"/>
          </p:cNvSpPr>
          <p:nvPr>
            <p:ph type="sldNum" sz="quarter" idx="10"/>
          </p:nvPr>
        </p:nvSpPr>
        <p:spPr/>
        <p:txBody>
          <a:bodyPr/>
          <a:lstStyle/>
          <a:p>
            <a:pPr>
              <a:defRPr/>
            </a:pPr>
            <a:fld id="{7A2B1358-F104-48D6-9A5A-D91A7CE812A0}" type="slidenum">
              <a:rPr lang="en-US" smtClean="0"/>
              <a:pPr>
                <a:defRPr/>
              </a:pPr>
              <a:t>7</a:t>
            </a:fld>
            <a:endParaRPr lang="en-US"/>
          </a:p>
        </p:txBody>
      </p:sp>
    </p:spTree>
    <p:extLst>
      <p:ext uri="{BB962C8B-B14F-4D97-AF65-F5344CB8AC3E}">
        <p14:creationId xmlns:p14="http://schemas.microsoft.com/office/powerpoint/2010/main" val="24895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90537" y="217488"/>
            <a:ext cx="8472487" cy="1143000"/>
          </a:xfrm>
        </p:spPr>
        <p:txBody>
          <a:bodyPr/>
          <a:lstStyle/>
          <a:p>
            <a:pPr eaLnBrk="1" hangingPunct="1"/>
            <a:r>
              <a:rPr lang="en-US" sz="3200" dirty="0"/>
              <a:t>BEL Manages </a:t>
            </a:r>
            <a:r>
              <a:rPr lang="en-US" sz="3200" dirty="0" smtClean="0"/>
              <a:t>Equivalences Between </a:t>
            </a:r>
            <a:r>
              <a:rPr lang="en-US" sz="3200" dirty="0"/>
              <a:t>External IDs</a:t>
            </a:r>
          </a:p>
        </p:txBody>
      </p:sp>
      <p:sp>
        <p:nvSpPr>
          <p:cNvPr id="26627" name="Rectangle 3"/>
          <p:cNvSpPr>
            <a:spLocks noGrp="1" noChangeArrowheads="1"/>
          </p:cNvSpPr>
          <p:nvPr>
            <p:ph sz="quarter" idx="4294967295"/>
          </p:nvPr>
        </p:nvSpPr>
        <p:spPr>
          <a:xfrm>
            <a:off x="914400" y="1447800"/>
            <a:ext cx="7772400" cy="4929188"/>
          </a:xfrm>
        </p:spPr>
        <p:txBody>
          <a:bodyPr/>
          <a:lstStyle/>
          <a:p>
            <a:pPr eaLnBrk="1" hangingPunct="1"/>
            <a:r>
              <a:rPr lang="en-US" sz="2000"/>
              <a:t>Original statements in BEL Documents:</a:t>
            </a:r>
          </a:p>
          <a:p>
            <a:pPr lvl="1" eaLnBrk="1" hangingPunct="1"/>
            <a:r>
              <a:rPr lang="en-US" sz="1800" b="1"/>
              <a:t>ka(p(EG:207)) decreases bp(GO:0006915);</a:t>
            </a:r>
          </a:p>
          <a:p>
            <a:pPr lvl="1" eaLnBrk="1" hangingPunct="1"/>
            <a:r>
              <a:rPr lang="en-US" sz="1800" b="1"/>
              <a:t>ka(p(UP:P31749)) directlyDecreases ka(p(UP:P49841));</a:t>
            </a:r>
          </a:p>
          <a:p>
            <a:pPr lvl="1" eaLnBrk="1" hangingPunct="1">
              <a:buFont typeface="Wingdings" charset="2"/>
              <a:buNone/>
            </a:pPr>
            <a:endParaRPr lang="en-US" sz="1800" i="1"/>
          </a:p>
          <a:p>
            <a:pPr eaLnBrk="1" hangingPunct="1"/>
            <a:r>
              <a:rPr lang="en-US" sz="2000"/>
              <a:t>Equivalence relationships specified to BEL Compiler:</a:t>
            </a:r>
          </a:p>
          <a:p>
            <a:pPr lvl="1" eaLnBrk="1" hangingPunct="1"/>
            <a:r>
              <a:rPr lang="en-US" sz="1800" b="1"/>
              <a:t>GO:0006915 </a:t>
            </a:r>
            <a:r>
              <a:rPr lang="en-US" sz="1800" b="1">
                <a:sym typeface="Wingdings" charset="2"/>
              </a:rPr>
              <a:t></a:t>
            </a:r>
            <a:r>
              <a:rPr lang="en-US" sz="1800" b="1"/>
              <a:t> MESH:apoptosis</a:t>
            </a:r>
          </a:p>
          <a:p>
            <a:pPr lvl="1" eaLnBrk="1" hangingPunct="1"/>
            <a:r>
              <a:rPr lang="en-US" sz="1800" b="1"/>
              <a:t>EG:207 </a:t>
            </a:r>
            <a:r>
              <a:rPr lang="en-US" sz="1800" b="1">
                <a:sym typeface="Wingdings" charset="2"/>
              </a:rPr>
              <a:t></a:t>
            </a:r>
            <a:r>
              <a:rPr lang="en-US" sz="1800" b="1"/>
              <a:t> HUGO:AKT1</a:t>
            </a:r>
          </a:p>
          <a:p>
            <a:pPr lvl="1" eaLnBrk="1" hangingPunct="1"/>
            <a:r>
              <a:rPr lang="en-US" sz="1800" b="1"/>
              <a:t>UP:P31749 </a:t>
            </a:r>
            <a:r>
              <a:rPr lang="en-US" sz="1800" b="1">
                <a:sym typeface="Wingdings" charset="2"/>
              </a:rPr>
              <a:t></a:t>
            </a:r>
            <a:r>
              <a:rPr lang="en-US" sz="1800" b="1"/>
              <a:t> HUGO:AKT1</a:t>
            </a:r>
          </a:p>
          <a:p>
            <a:pPr lvl="1" eaLnBrk="1" hangingPunct="1"/>
            <a:r>
              <a:rPr lang="en-US" sz="1800" b="1"/>
              <a:t>UP:P49841 </a:t>
            </a:r>
            <a:r>
              <a:rPr lang="en-US" sz="1800" b="1">
                <a:sym typeface="Wingdings" charset="2"/>
              </a:rPr>
              <a:t></a:t>
            </a:r>
            <a:r>
              <a:rPr lang="en-US" sz="1800" b="1"/>
              <a:t> HUGO:GSK3B</a:t>
            </a:r>
          </a:p>
          <a:p>
            <a:pPr lvl="1" eaLnBrk="1" hangingPunct="1"/>
            <a:endParaRPr lang="en-US" sz="1800"/>
          </a:p>
          <a:p>
            <a:pPr eaLnBrk="1" hangingPunct="1"/>
            <a:r>
              <a:rPr lang="en-US" sz="2000"/>
              <a:t>Processed Statements:</a:t>
            </a:r>
          </a:p>
          <a:p>
            <a:pPr lvl="1" eaLnBrk="1" hangingPunct="1"/>
            <a:r>
              <a:rPr lang="en-US" sz="1800" b="1"/>
              <a:t>ka(p(HUGO:AKT1)) decreases bp(MESH:apoptosis);</a:t>
            </a:r>
          </a:p>
          <a:p>
            <a:pPr marL="1143000" lvl="2" eaLnBrk="1" hangingPunct="1"/>
            <a:r>
              <a:rPr lang="en-US" sz="1600" b="1"/>
              <a:t>“kinase activity of AKT1 decreases apoptosis”</a:t>
            </a:r>
          </a:p>
          <a:p>
            <a:pPr lvl="1" eaLnBrk="1" hangingPunct="1"/>
            <a:r>
              <a:rPr lang="en-US" sz="1800" b="1"/>
              <a:t>ka(p(HUGO:AKT1)) directlyDecreases ka(p(HUGO:GSK3B));</a:t>
            </a:r>
          </a:p>
          <a:p>
            <a:pPr marL="1143000" lvl="2" eaLnBrk="1" hangingPunct="1"/>
            <a:r>
              <a:rPr lang="en-US" sz="1600" b="1"/>
              <a:t>“kinase activity of AKT1 directly decreases kinase activity of GSK3B”</a:t>
            </a:r>
          </a:p>
        </p:txBody>
      </p:sp>
      <p:sp>
        <p:nvSpPr>
          <p:cNvPr id="4" name="Slide Number Placeholder 3"/>
          <p:cNvSpPr>
            <a:spLocks noGrp="1"/>
          </p:cNvSpPr>
          <p:nvPr>
            <p:ph type="sldNum" sz="quarter" idx="10"/>
          </p:nvPr>
        </p:nvSpPr>
        <p:spPr/>
        <p:txBody>
          <a:bodyPr/>
          <a:lstStyle/>
          <a:p>
            <a:pPr>
              <a:defRPr/>
            </a:pPr>
            <a:fld id="{7EB03DFC-B333-4C50-AF7F-CE0ED5AAC38B}" type="slidenum">
              <a:rPr lang="en-US" smtClean="0"/>
              <a:pPr>
                <a:defRPr/>
              </a:pPr>
              <a:t>8</a:t>
            </a:fld>
            <a:endParaRPr lang="en-US"/>
          </a:p>
        </p:txBody>
      </p:sp>
    </p:spTree>
    <p:extLst>
      <p:ext uri="{BB962C8B-B14F-4D97-AF65-F5344CB8AC3E}">
        <p14:creationId xmlns:p14="http://schemas.microsoft.com/office/powerpoint/2010/main" val="1245329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rot="16200000" flipV="1">
            <a:off x="5529262" y="4241801"/>
            <a:ext cx="219075" cy="0"/>
          </a:xfrm>
          <a:prstGeom prst="line">
            <a:avLst/>
          </a:prstGeom>
          <a:noFill/>
          <a:ln w="28575">
            <a:solidFill>
              <a:srgbClr val="00A0DF"/>
            </a:solidFill>
            <a:round/>
            <a:headEnd/>
            <a:tailEnd type="triangle" w="med" len="med"/>
          </a:ln>
        </p:spPr>
        <p:txBody>
          <a:bodyPr>
            <a:prstTxWarp prst="textNoShape">
              <a:avLst/>
            </a:prstTxWarp>
          </a:bodyPr>
          <a:lstStyle/>
          <a:p>
            <a:endParaRPr lang="en-US"/>
          </a:p>
        </p:txBody>
      </p:sp>
      <p:sp>
        <p:nvSpPr>
          <p:cNvPr id="27651" name="Line 3"/>
          <p:cNvSpPr>
            <a:spLocks noChangeShapeType="1"/>
          </p:cNvSpPr>
          <p:nvPr/>
        </p:nvSpPr>
        <p:spPr bwMode="auto">
          <a:xfrm flipH="1" flipV="1">
            <a:off x="5135563" y="2778125"/>
            <a:ext cx="111125" cy="215900"/>
          </a:xfrm>
          <a:prstGeom prst="line">
            <a:avLst/>
          </a:prstGeom>
          <a:noFill/>
          <a:ln w="28575">
            <a:solidFill>
              <a:srgbClr val="00A0DF"/>
            </a:solidFill>
            <a:round/>
            <a:headEnd/>
            <a:tailEnd type="triangle" w="med" len="med"/>
          </a:ln>
        </p:spPr>
        <p:txBody>
          <a:bodyPr>
            <a:prstTxWarp prst="textNoShape">
              <a:avLst/>
            </a:prstTxWarp>
          </a:bodyPr>
          <a:lstStyle/>
          <a:p>
            <a:endParaRPr lang="en-US"/>
          </a:p>
        </p:txBody>
      </p:sp>
      <p:sp>
        <p:nvSpPr>
          <p:cNvPr id="27652" name="AutoShape 4"/>
          <p:cNvSpPr>
            <a:spLocks noChangeArrowheads="1"/>
          </p:cNvSpPr>
          <p:nvPr/>
        </p:nvSpPr>
        <p:spPr bwMode="auto">
          <a:xfrm>
            <a:off x="4967288" y="5770563"/>
            <a:ext cx="504825" cy="339725"/>
          </a:xfrm>
          <a:prstGeom prst="roundRect">
            <a:avLst>
              <a:gd name="adj" fmla="val 16667"/>
            </a:avLst>
          </a:prstGeom>
          <a:solidFill>
            <a:schemeClr val="bg1"/>
          </a:solidFill>
          <a:ln w="9525">
            <a:solidFill>
              <a:srgbClr val="00A0DF"/>
            </a:solidFill>
            <a:round/>
            <a:headEnd/>
            <a:tailEnd/>
          </a:ln>
        </p:spPr>
        <p:txBody>
          <a:bodyPr wrap="none" anchor="ctr">
            <a:prstTxWarp prst="textNoShape">
              <a:avLst/>
            </a:prstTxWarp>
            <a:spAutoFit/>
          </a:bodyPr>
          <a:lstStyle/>
          <a:p>
            <a:r>
              <a:rPr lang="en-US" sz="1400">
                <a:solidFill>
                  <a:srgbClr val="364B8C"/>
                </a:solidFill>
                <a:latin typeface="Calibri" charset="0"/>
              </a:rPr>
              <a:t>p(Y)</a:t>
            </a:r>
          </a:p>
        </p:txBody>
      </p:sp>
      <p:sp>
        <p:nvSpPr>
          <p:cNvPr id="27653" name="Text Box 5"/>
          <p:cNvSpPr txBox="1">
            <a:spLocks noChangeArrowheads="1"/>
          </p:cNvSpPr>
          <p:nvPr/>
        </p:nvSpPr>
        <p:spPr bwMode="auto">
          <a:xfrm>
            <a:off x="6746875" y="1577975"/>
            <a:ext cx="1654175" cy="336550"/>
          </a:xfrm>
          <a:prstGeom prst="rect">
            <a:avLst/>
          </a:prstGeom>
          <a:noFill/>
          <a:ln w="9525">
            <a:noFill/>
            <a:miter lim="800000"/>
            <a:headEnd/>
            <a:tailEnd/>
          </a:ln>
        </p:spPr>
        <p:txBody>
          <a:bodyPr>
            <a:prstTxWarp prst="textNoShape">
              <a:avLst/>
            </a:prstTxWarp>
            <a:spAutoFit/>
          </a:bodyPr>
          <a:lstStyle/>
          <a:p>
            <a:r>
              <a:rPr lang="en-US" sz="1600">
                <a:solidFill>
                  <a:srgbClr val="364B8C"/>
                </a:solidFill>
                <a:latin typeface="Calibri" charset="0"/>
              </a:rPr>
              <a:t>Organism Level</a:t>
            </a:r>
          </a:p>
        </p:txBody>
      </p:sp>
      <p:sp>
        <p:nvSpPr>
          <p:cNvPr id="27654" name="AutoShape 6"/>
          <p:cNvSpPr>
            <a:spLocks/>
          </p:cNvSpPr>
          <p:nvPr/>
        </p:nvSpPr>
        <p:spPr bwMode="auto">
          <a:xfrm>
            <a:off x="6137275" y="1260475"/>
            <a:ext cx="609600" cy="957263"/>
          </a:xfrm>
          <a:prstGeom prst="rightBrace">
            <a:avLst>
              <a:gd name="adj1" fmla="val 13086"/>
              <a:gd name="adj2" fmla="val 50000"/>
            </a:avLst>
          </a:prstGeom>
          <a:noFill/>
          <a:ln w="9525">
            <a:solidFill>
              <a:srgbClr val="364B8C"/>
            </a:solidFill>
            <a:round/>
            <a:headEnd/>
            <a:tailEnd/>
          </a:ln>
        </p:spPr>
        <p:txBody>
          <a:bodyPr wrap="none" anchor="ctr">
            <a:prstTxWarp prst="textNoShape">
              <a:avLst/>
            </a:prstTxWarp>
          </a:bodyPr>
          <a:lstStyle/>
          <a:p>
            <a:endParaRPr lang="en-US">
              <a:latin typeface="Calibri" charset="0"/>
            </a:endParaRPr>
          </a:p>
        </p:txBody>
      </p:sp>
      <p:sp>
        <p:nvSpPr>
          <p:cNvPr id="27655" name="Text Box 7"/>
          <p:cNvSpPr txBox="1">
            <a:spLocks noChangeArrowheads="1"/>
          </p:cNvSpPr>
          <p:nvPr/>
        </p:nvSpPr>
        <p:spPr bwMode="auto">
          <a:xfrm>
            <a:off x="6746875" y="2239963"/>
            <a:ext cx="1654175" cy="581025"/>
          </a:xfrm>
          <a:prstGeom prst="rect">
            <a:avLst/>
          </a:prstGeom>
          <a:noFill/>
          <a:ln w="9525">
            <a:noFill/>
            <a:miter lim="800000"/>
            <a:headEnd/>
            <a:tailEnd/>
          </a:ln>
        </p:spPr>
        <p:txBody>
          <a:bodyPr>
            <a:prstTxWarp prst="textNoShape">
              <a:avLst/>
            </a:prstTxWarp>
            <a:spAutoFit/>
          </a:bodyPr>
          <a:lstStyle/>
          <a:p>
            <a:r>
              <a:rPr lang="en-US" sz="1600">
                <a:solidFill>
                  <a:srgbClr val="364B8C"/>
                </a:solidFill>
                <a:latin typeface="Calibri" charset="0"/>
              </a:rPr>
              <a:t>Organ or Tissue Level</a:t>
            </a:r>
          </a:p>
        </p:txBody>
      </p:sp>
      <p:sp>
        <p:nvSpPr>
          <p:cNvPr id="27656" name="Text Box 8"/>
          <p:cNvSpPr txBox="1">
            <a:spLocks noChangeArrowheads="1"/>
          </p:cNvSpPr>
          <p:nvPr/>
        </p:nvSpPr>
        <p:spPr bwMode="auto">
          <a:xfrm>
            <a:off x="6757988" y="3514725"/>
            <a:ext cx="1654175" cy="581025"/>
          </a:xfrm>
          <a:prstGeom prst="rect">
            <a:avLst/>
          </a:prstGeom>
          <a:noFill/>
          <a:ln w="9525">
            <a:noFill/>
            <a:miter lim="800000"/>
            <a:headEnd/>
            <a:tailEnd/>
          </a:ln>
        </p:spPr>
        <p:txBody>
          <a:bodyPr>
            <a:prstTxWarp prst="textNoShape">
              <a:avLst/>
            </a:prstTxWarp>
            <a:spAutoFit/>
          </a:bodyPr>
          <a:lstStyle/>
          <a:p>
            <a:r>
              <a:rPr lang="en-US" sz="1600">
                <a:solidFill>
                  <a:srgbClr val="364B8C"/>
                </a:solidFill>
                <a:latin typeface="Calibri" charset="0"/>
              </a:rPr>
              <a:t>Cellular Process Level</a:t>
            </a:r>
          </a:p>
        </p:txBody>
      </p:sp>
      <p:sp>
        <p:nvSpPr>
          <p:cNvPr id="27657" name="AutoShape 9"/>
          <p:cNvSpPr>
            <a:spLocks/>
          </p:cNvSpPr>
          <p:nvPr/>
        </p:nvSpPr>
        <p:spPr bwMode="auto">
          <a:xfrm>
            <a:off x="6137275" y="2282825"/>
            <a:ext cx="609600" cy="517525"/>
          </a:xfrm>
          <a:prstGeom prst="rightBrace">
            <a:avLst>
              <a:gd name="adj1" fmla="val 13630"/>
              <a:gd name="adj2" fmla="val 50000"/>
            </a:avLst>
          </a:prstGeom>
          <a:noFill/>
          <a:ln w="9525">
            <a:solidFill>
              <a:srgbClr val="364B8C"/>
            </a:solidFill>
            <a:round/>
            <a:headEnd/>
            <a:tailEnd/>
          </a:ln>
        </p:spPr>
        <p:txBody>
          <a:bodyPr wrap="none" anchor="ctr">
            <a:prstTxWarp prst="textNoShape">
              <a:avLst/>
            </a:prstTxWarp>
          </a:bodyPr>
          <a:lstStyle/>
          <a:p>
            <a:endParaRPr lang="en-US">
              <a:latin typeface="Calibri" charset="0"/>
            </a:endParaRPr>
          </a:p>
        </p:txBody>
      </p:sp>
      <p:sp>
        <p:nvSpPr>
          <p:cNvPr id="27658" name="AutoShape 10"/>
          <p:cNvSpPr>
            <a:spLocks/>
          </p:cNvSpPr>
          <p:nvPr/>
        </p:nvSpPr>
        <p:spPr bwMode="auto">
          <a:xfrm>
            <a:off x="6137275" y="2862263"/>
            <a:ext cx="609600" cy="1901825"/>
          </a:xfrm>
          <a:prstGeom prst="rightBrace">
            <a:avLst>
              <a:gd name="adj1" fmla="val 16711"/>
              <a:gd name="adj2" fmla="val 50000"/>
            </a:avLst>
          </a:prstGeom>
          <a:noFill/>
          <a:ln w="9525">
            <a:solidFill>
              <a:srgbClr val="364B8C"/>
            </a:solidFill>
            <a:round/>
            <a:headEnd/>
            <a:tailEnd/>
          </a:ln>
        </p:spPr>
        <p:txBody>
          <a:bodyPr wrap="none" anchor="ctr">
            <a:prstTxWarp prst="textNoShape">
              <a:avLst/>
            </a:prstTxWarp>
          </a:bodyPr>
          <a:lstStyle/>
          <a:p>
            <a:endParaRPr lang="en-US">
              <a:latin typeface="Calibri" charset="0"/>
            </a:endParaRPr>
          </a:p>
        </p:txBody>
      </p:sp>
      <p:sp>
        <p:nvSpPr>
          <p:cNvPr id="27659" name="AutoShape 11"/>
          <p:cNvSpPr>
            <a:spLocks noChangeArrowheads="1"/>
          </p:cNvSpPr>
          <p:nvPr/>
        </p:nvSpPr>
        <p:spPr bwMode="auto">
          <a:xfrm>
            <a:off x="5219700" y="4389438"/>
            <a:ext cx="941388" cy="339725"/>
          </a:xfrm>
          <a:prstGeom prst="roundRect">
            <a:avLst>
              <a:gd name="adj" fmla="val 16667"/>
            </a:avLst>
          </a:prstGeom>
          <a:solidFill>
            <a:schemeClr val="bg1"/>
          </a:solidFill>
          <a:ln w="9525">
            <a:solidFill>
              <a:srgbClr val="00A0DF"/>
            </a:solidFill>
            <a:round/>
            <a:headEnd/>
            <a:tailEnd/>
          </a:ln>
        </p:spPr>
        <p:txBody>
          <a:bodyPr wrap="none" anchor="ctr">
            <a:prstTxWarp prst="textNoShape">
              <a:avLst/>
            </a:prstTxWarp>
            <a:spAutoFit/>
          </a:bodyPr>
          <a:lstStyle/>
          <a:p>
            <a:r>
              <a:rPr lang="en-US" sz="1400">
                <a:solidFill>
                  <a:srgbClr val="364B8C"/>
                </a:solidFill>
                <a:latin typeface="Calibri" charset="0"/>
              </a:rPr>
              <a:t>Apoptosis</a:t>
            </a:r>
          </a:p>
        </p:txBody>
      </p:sp>
      <p:sp>
        <p:nvSpPr>
          <p:cNvPr id="27660" name="AutoShape 12"/>
          <p:cNvSpPr>
            <a:spLocks noChangeArrowheads="1"/>
          </p:cNvSpPr>
          <p:nvPr/>
        </p:nvSpPr>
        <p:spPr bwMode="auto">
          <a:xfrm>
            <a:off x="4410075" y="2360613"/>
            <a:ext cx="1003300" cy="339725"/>
          </a:xfrm>
          <a:prstGeom prst="roundRect">
            <a:avLst>
              <a:gd name="adj" fmla="val 16667"/>
            </a:avLst>
          </a:prstGeom>
          <a:solidFill>
            <a:schemeClr val="bg1"/>
          </a:solidFill>
          <a:ln w="9525">
            <a:solidFill>
              <a:srgbClr val="00A0DF"/>
            </a:solidFill>
            <a:round/>
            <a:headEnd/>
            <a:tailEnd/>
          </a:ln>
        </p:spPr>
        <p:txBody>
          <a:bodyPr anchor="ctr">
            <a:prstTxWarp prst="textNoShape">
              <a:avLst/>
            </a:prstTxWarp>
            <a:spAutoFit/>
          </a:bodyPr>
          <a:lstStyle/>
          <a:p>
            <a:r>
              <a:rPr lang="en-US" sz="1400">
                <a:solidFill>
                  <a:srgbClr val="364B8C"/>
                </a:solidFill>
                <a:latin typeface="Calibri" charset="0"/>
              </a:rPr>
              <a:t>  Adipose</a:t>
            </a:r>
          </a:p>
        </p:txBody>
      </p:sp>
      <p:sp>
        <p:nvSpPr>
          <p:cNvPr id="27661" name="AutoShape 13"/>
          <p:cNvSpPr>
            <a:spLocks noChangeArrowheads="1"/>
          </p:cNvSpPr>
          <p:nvPr/>
        </p:nvSpPr>
        <p:spPr bwMode="auto">
          <a:xfrm>
            <a:off x="4937125" y="1538288"/>
            <a:ext cx="696913" cy="341312"/>
          </a:xfrm>
          <a:prstGeom prst="roundRect">
            <a:avLst>
              <a:gd name="adj" fmla="val 16667"/>
            </a:avLst>
          </a:prstGeom>
          <a:solidFill>
            <a:schemeClr val="bg1"/>
          </a:solidFill>
          <a:ln w="9525">
            <a:solidFill>
              <a:srgbClr val="00A0DF"/>
            </a:solidFill>
            <a:round/>
            <a:headEnd/>
            <a:tailEnd/>
          </a:ln>
        </p:spPr>
        <p:txBody>
          <a:bodyPr wrap="none" anchor="ctr">
            <a:prstTxWarp prst="textNoShape">
              <a:avLst/>
            </a:prstTxWarp>
            <a:spAutoFit/>
          </a:bodyPr>
          <a:lstStyle/>
          <a:p>
            <a:r>
              <a:rPr lang="en-US" sz="1400">
                <a:solidFill>
                  <a:srgbClr val="364B8C"/>
                </a:solidFill>
                <a:latin typeface="Calibri" charset="0"/>
              </a:rPr>
              <a:t>Insulin</a:t>
            </a:r>
          </a:p>
        </p:txBody>
      </p:sp>
      <p:sp>
        <p:nvSpPr>
          <p:cNvPr id="27662" name="AutoShape 14"/>
          <p:cNvSpPr>
            <a:spLocks noChangeArrowheads="1"/>
          </p:cNvSpPr>
          <p:nvPr/>
        </p:nvSpPr>
        <p:spPr bwMode="auto">
          <a:xfrm>
            <a:off x="3395663" y="1541463"/>
            <a:ext cx="771525" cy="339725"/>
          </a:xfrm>
          <a:prstGeom prst="roundRect">
            <a:avLst>
              <a:gd name="adj" fmla="val 16667"/>
            </a:avLst>
          </a:prstGeom>
          <a:solidFill>
            <a:schemeClr val="bg1"/>
          </a:solidFill>
          <a:ln w="9525">
            <a:solidFill>
              <a:srgbClr val="00A0DF"/>
            </a:solidFill>
            <a:round/>
            <a:headEnd/>
            <a:tailEnd/>
          </a:ln>
        </p:spPr>
        <p:txBody>
          <a:bodyPr wrap="none" anchor="ctr">
            <a:prstTxWarp prst="textNoShape">
              <a:avLst/>
            </a:prstTxWarp>
            <a:spAutoFit/>
          </a:bodyPr>
          <a:lstStyle/>
          <a:p>
            <a:r>
              <a:rPr lang="en-US" sz="1400">
                <a:solidFill>
                  <a:srgbClr val="364B8C"/>
                </a:solidFill>
                <a:latin typeface="Calibri" charset="0"/>
              </a:rPr>
              <a:t>Obesity</a:t>
            </a:r>
          </a:p>
        </p:txBody>
      </p:sp>
      <p:sp>
        <p:nvSpPr>
          <p:cNvPr id="27663" name="AutoShape 15"/>
          <p:cNvSpPr>
            <a:spLocks noChangeArrowheads="1"/>
          </p:cNvSpPr>
          <p:nvPr/>
        </p:nvSpPr>
        <p:spPr bwMode="auto">
          <a:xfrm>
            <a:off x="5197475" y="3784600"/>
            <a:ext cx="966788" cy="339725"/>
          </a:xfrm>
          <a:prstGeom prst="roundRect">
            <a:avLst>
              <a:gd name="adj" fmla="val 16667"/>
            </a:avLst>
          </a:prstGeom>
          <a:solidFill>
            <a:schemeClr val="bg1"/>
          </a:solidFill>
          <a:ln w="9525">
            <a:solidFill>
              <a:srgbClr val="00A0DF"/>
            </a:solidFill>
            <a:round/>
            <a:headEnd/>
            <a:tailEnd/>
          </a:ln>
        </p:spPr>
        <p:txBody>
          <a:bodyPr wrap="none" anchor="ctr">
            <a:prstTxWarp prst="textNoShape">
              <a:avLst/>
            </a:prstTxWarp>
            <a:spAutoFit/>
          </a:bodyPr>
          <a:lstStyle/>
          <a:p>
            <a:r>
              <a:rPr lang="en-US" sz="1400">
                <a:solidFill>
                  <a:srgbClr val="364B8C"/>
                </a:solidFill>
                <a:latin typeface="Calibri" charset="0"/>
              </a:rPr>
              <a:t>Cell Death</a:t>
            </a:r>
          </a:p>
        </p:txBody>
      </p:sp>
      <p:sp>
        <p:nvSpPr>
          <p:cNvPr id="27664" name="AutoShape 16"/>
          <p:cNvSpPr>
            <a:spLocks noChangeArrowheads="1"/>
          </p:cNvSpPr>
          <p:nvPr/>
        </p:nvSpPr>
        <p:spPr bwMode="auto">
          <a:xfrm>
            <a:off x="3494088" y="5075238"/>
            <a:ext cx="504825" cy="339725"/>
          </a:xfrm>
          <a:prstGeom prst="roundRect">
            <a:avLst>
              <a:gd name="adj" fmla="val 16667"/>
            </a:avLst>
          </a:prstGeom>
          <a:solidFill>
            <a:schemeClr val="bg1"/>
          </a:solidFill>
          <a:ln w="9525">
            <a:solidFill>
              <a:srgbClr val="00A0DF"/>
            </a:solidFill>
            <a:round/>
            <a:headEnd/>
            <a:tailEnd/>
          </a:ln>
        </p:spPr>
        <p:txBody>
          <a:bodyPr wrap="none" anchor="ctr">
            <a:prstTxWarp prst="textNoShape">
              <a:avLst/>
            </a:prstTxWarp>
            <a:spAutoFit/>
          </a:bodyPr>
          <a:lstStyle/>
          <a:p>
            <a:r>
              <a:rPr lang="en-US" sz="1400">
                <a:solidFill>
                  <a:srgbClr val="364B8C"/>
                </a:solidFill>
                <a:latin typeface="Calibri" charset="0"/>
              </a:rPr>
              <a:t>r(Q)</a:t>
            </a:r>
          </a:p>
        </p:txBody>
      </p:sp>
      <p:sp>
        <p:nvSpPr>
          <p:cNvPr id="27665" name="AutoShape 17"/>
          <p:cNvSpPr>
            <a:spLocks noChangeArrowheads="1"/>
          </p:cNvSpPr>
          <p:nvPr/>
        </p:nvSpPr>
        <p:spPr bwMode="auto">
          <a:xfrm>
            <a:off x="4470400" y="5019675"/>
            <a:ext cx="781050" cy="339725"/>
          </a:xfrm>
          <a:prstGeom prst="roundRect">
            <a:avLst>
              <a:gd name="adj" fmla="val 16667"/>
            </a:avLst>
          </a:prstGeom>
          <a:solidFill>
            <a:schemeClr val="bg1"/>
          </a:solidFill>
          <a:ln w="9525">
            <a:solidFill>
              <a:srgbClr val="00A0DF"/>
            </a:solidFill>
            <a:round/>
            <a:headEnd/>
            <a:tailEnd/>
          </a:ln>
        </p:spPr>
        <p:txBody>
          <a:bodyPr wrap="none" anchor="ctr">
            <a:prstTxWarp prst="textNoShape">
              <a:avLst/>
            </a:prstTxWarp>
            <a:spAutoFit/>
          </a:bodyPr>
          <a:lstStyle/>
          <a:p>
            <a:r>
              <a:rPr lang="en-US" sz="1400">
                <a:solidFill>
                  <a:srgbClr val="364B8C"/>
                </a:solidFill>
                <a:latin typeface="Calibri" charset="0"/>
              </a:rPr>
              <a:t>ka(p(Z))</a:t>
            </a:r>
          </a:p>
        </p:txBody>
      </p:sp>
      <p:sp>
        <p:nvSpPr>
          <p:cNvPr id="27666" name="Line 18"/>
          <p:cNvSpPr>
            <a:spLocks noChangeShapeType="1"/>
          </p:cNvSpPr>
          <p:nvPr/>
        </p:nvSpPr>
        <p:spPr bwMode="auto">
          <a:xfrm>
            <a:off x="4164013" y="1711325"/>
            <a:ext cx="746125" cy="0"/>
          </a:xfrm>
          <a:prstGeom prst="line">
            <a:avLst/>
          </a:prstGeom>
          <a:noFill/>
          <a:ln w="38100">
            <a:solidFill>
              <a:srgbClr val="00A0DF"/>
            </a:solidFill>
            <a:prstDash val="sysDot"/>
            <a:round/>
            <a:headEnd type="triangle" w="med" len="med"/>
            <a:tailEnd type="triangle" w="med" len="med"/>
          </a:ln>
        </p:spPr>
        <p:txBody>
          <a:bodyPr>
            <a:prstTxWarp prst="textNoShape">
              <a:avLst/>
            </a:prstTxWarp>
          </a:bodyPr>
          <a:lstStyle/>
          <a:p>
            <a:endParaRPr lang="en-US"/>
          </a:p>
        </p:txBody>
      </p:sp>
      <p:sp>
        <p:nvSpPr>
          <p:cNvPr id="27667" name="AutoShape 19"/>
          <p:cNvSpPr>
            <a:spLocks/>
          </p:cNvSpPr>
          <p:nvPr/>
        </p:nvSpPr>
        <p:spPr bwMode="auto">
          <a:xfrm>
            <a:off x="6148388" y="4881563"/>
            <a:ext cx="609600" cy="1277937"/>
          </a:xfrm>
          <a:prstGeom prst="rightBrace">
            <a:avLst>
              <a:gd name="adj1" fmla="val 17470"/>
              <a:gd name="adj2" fmla="val 50000"/>
            </a:avLst>
          </a:prstGeom>
          <a:noFill/>
          <a:ln w="9525">
            <a:solidFill>
              <a:srgbClr val="364B8C"/>
            </a:solidFill>
            <a:round/>
            <a:headEnd/>
            <a:tailEnd/>
          </a:ln>
        </p:spPr>
        <p:txBody>
          <a:bodyPr wrap="none" anchor="ctr">
            <a:prstTxWarp prst="textNoShape">
              <a:avLst/>
            </a:prstTxWarp>
          </a:bodyPr>
          <a:lstStyle/>
          <a:p>
            <a:endParaRPr lang="en-US">
              <a:latin typeface="Calibri" charset="0"/>
            </a:endParaRPr>
          </a:p>
        </p:txBody>
      </p:sp>
      <p:sp>
        <p:nvSpPr>
          <p:cNvPr id="27668" name="Text Box 20"/>
          <p:cNvSpPr txBox="1">
            <a:spLocks noChangeArrowheads="1"/>
          </p:cNvSpPr>
          <p:nvPr/>
        </p:nvSpPr>
        <p:spPr bwMode="auto">
          <a:xfrm>
            <a:off x="6757988" y="5360988"/>
            <a:ext cx="1654175" cy="336550"/>
          </a:xfrm>
          <a:prstGeom prst="rect">
            <a:avLst/>
          </a:prstGeom>
          <a:noFill/>
          <a:ln w="9525">
            <a:noFill/>
            <a:miter lim="800000"/>
            <a:headEnd/>
            <a:tailEnd/>
          </a:ln>
        </p:spPr>
        <p:txBody>
          <a:bodyPr>
            <a:prstTxWarp prst="textNoShape">
              <a:avLst/>
            </a:prstTxWarp>
            <a:spAutoFit/>
          </a:bodyPr>
          <a:lstStyle/>
          <a:p>
            <a:r>
              <a:rPr lang="en-US" sz="1600">
                <a:solidFill>
                  <a:srgbClr val="364B8C"/>
                </a:solidFill>
                <a:latin typeface="Calibri" charset="0"/>
              </a:rPr>
              <a:t>Molecular Level</a:t>
            </a:r>
          </a:p>
        </p:txBody>
      </p:sp>
      <p:sp>
        <p:nvSpPr>
          <p:cNvPr id="27669" name="Line 21"/>
          <p:cNvSpPr>
            <a:spLocks noChangeShapeType="1"/>
          </p:cNvSpPr>
          <p:nvPr/>
        </p:nvSpPr>
        <p:spPr bwMode="auto">
          <a:xfrm rot="5400000" flipH="1" flipV="1">
            <a:off x="4946650" y="5064126"/>
            <a:ext cx="987425" cy="387350"/>
          </a:xfrm>
          <a:prstGeom prst="line">
            <a:avLst/>
          </a:prstGeom>
          <a:noFill/>
          <a:ln w="28575">
            <a:solidFill>
              <a:srgbClr val="00A0DF"/>
            </a:solidFill>
            <a:round/>
            <a:headEnd/>
            <a:tailEnd type="triangle" w="med" len="med"/>
          </a:ln>
        </p:spPr>
        <p:txBody>
          <a:bodyPr>
            <a:prstTxWarp prst="textNoShape">
              <a:avLst/>
            </a:prstTxWarp>
          </a:bodyPr>
          <a:lstStyle/>
          <a:p>
            <a:endParaRPr lang="en-US"/>
          </a:p>
        </p:txBody>
      </p:sp>
      <p:sp>
        <p:nvSpPr>
          <p:cNvPr id="27670" name="Line 22"/>
          <p:cNvSpPr>
            <a:spLocks noChangeShapeType="1"/>
          </p:cNvSpPr>
          <p:nvPr/>
        </p:nvSpPr>
        <p:spPr bwMode="auto">
          <a:xfrm rot="16200000" flipV="1">
            <a:off x="3741737" y="3878263"/>
            <a:ext cx="2155825" cy="0"/>
          </a:xfrm>
          <a:prstGeom prst="line">
            <a:avLst/>
          </a:prstGeom>
          <a:noFill/>
          <a:ln w="28575">
            <a:solidFill>
              <a:srgbClr val="00A0DF"/>
            </a:solidFill>
            <a:round/>
            <a:headEnd/>
            <a:tailEnd type="triangle" w="med" len="med"/>
          </a:ln>
        </p:spPr>
        <p:txBody>
          <a:bodyPr>
            <a:prstTxWarp prst="textNoShape">
              <a:avLst/>
            </a:prstTxWarp>
          </a:bodyPr>
          <a:lstStyle/>
          <a:p>
            <a:endParaRPr lang="en-US"/>
          </a:p>
        </p:txBody>
      </p:sp>
      <p:sp>
        <p:nvSpPr>
          <p:cNvPr id="27671" name="Line 23"/>
          <p:cNvSpPr>
            <a:spLocks noChangeShapeType="1"/>
          </p:cNvSpPr>
          <p:nvPr/>
        </p:nvSpPr>
        <p:spPr bwMode="auto">
          <a:xfrm rot="5400000">
            <a:off x="2167731" y="3494882"/>
            <a:ext cx="3160713" cy="0"/>
          </a:xfrm>
          <a:prstGeom prst="line">
            <a:avLst/>
          </a:prstGeom>
          <a:noFill/>
          <a:ln w="38100">
            <a:solidFill>
              <a:srgbClr val="00A0DF"/>
            </a:solidFill>
            <a:prstDash val="sysDot"/>
            <a:round/>
            <a:headEnd type="triangle" w="med" len="med"/>
            <a:tailEnd type="triangle" w="med" len="med"/>
          </a:ln>
        </p:spPr>
        <p:txBody>
          <a:bodyPr>
            <a:prstTxWarp prst="textNoShape">
              <a:avLst/>
            </a:prstTxWarp>
          </a:bodyPr>
          <a:lstStyle/>
          <a:p>
            <a:endParaRPr lang="en-US"/>
          </a:p>
        </p:txBody>
      </p:sp>
      <p:sp>
        <p:nvSpPr>
          <p:cNvPr id="27672" name="Line 24"/>
          <p:cNvSpPr>
            <a:spLocks noChangeShapeType="1"/>
          </p:cNvSpPr>
          <p:nvPr/>
        </p:nvSpPr>
        <p:spPr bwMode="auto">
          <a:xfrm rot="5400000">
            <a:off x="3029744" y="3632994"/>
            <a:ext cx="2274888" cy="609600"/>
          </a:xfrm>
          <a:prstGeom prst="line">
            <a:avLst/>
          </a:prstGeom>
          <a:noFill/>
          <a:ln w="38100">
            <a:solidFill>
              <a:srgbClr val="00A0DF"/>
            </a:solidFill>
            <a:prstDash val="sysDot"/>
            <a:round/>
            <a:headEnd type="triangle" w="med" len="med"/>
            <a:tailEnd type="triangle" w="med" len="med"/>
          </a:ln>
        </p:spPr>
        <p:txBody>
          <a:bodyPr>
            <a:prstTxWarp prst="textNoShape">
              <a:avLst/>
            </a:prstTxWarp>
          </a:bodyPr>
          <a:lstStyle/>
          <a:p>
            <a:endParaRPr lang="en-US"/>
          </a:p>
        </p:txBody>
      </p:sp>
      <p:sp>
        <p:nvSpPr>
          <p:cNvPr id="198682" name="Rectangle 26"/>
          <p:cNvSpPr>
            <a:spLocks noChangeArrowheads="1"/>
          </p:cNvSpPr>
          <p:nvPr/>
        </p:nvSpPr>
        <p:spPr bwMode="auto">
          <a:xfrm>
            <a:off x="701675" y="3298825"/>
            <a:ext cx="2036763" cy="582613"/>
          </a:xfrm>
          <a:prstGeom prst="rect">
            <a:avLst/>
          </a:prstGeom>
          <a:solidFill>
            <a:schemeClr val="bg1"/>
          </a:solidFill>
          <a:ln w="9525">
            <a:solidFill>
              <a:srgbClr val="00A0DF"/>
            </a:solidFill>
            <a:miter lim="800000"/>
            <a:headEnd/>
            <a:tailEnd/>
          </a:ln>
          <a:effectLst>
            <a:outerShdw blurRad="63500" dist="38100" dir="2700000" algn="br" rotWithShape="0">
              <a:srgbClr val="000000">
                <a:alpha val="42999"/>
              </a:srgbClr>
            </a:outerShdw>
          </a:effectLst>
        </p:spPr>
        <p:txBody>
          <a:bodyPr wrap="none" anchor="ctr">
            <a:prstTxWarp prst="textNoShape">
              <a:avLst/>
            </a:prstTxWarp>
          </a:bodyPr>
          <a:lstStyle/>
          <a:p>
            <a:pPr fontAlgn="auto">
              <a:spcBef>
                <a:spcPts val="0"/>
              </a:spcBef>
              <a:spcAft>
                <a:spcPts val="0"/>
              </a:spcAft>
              <a:defRPr/>
            </a:pPr>
            <a:endParaRPr lang="en-US">
              <a:latin typeface="+mn-lt"/>
            </a:endParaRPr>
          </a:p>
        </p:txBody>
      </p:sp>
      <p:sp>
        <p:nvSpPr>
          <p:cNvPr id="27674" name="Line 27"/>
          <p:cNvSpPr>
            <a:spLocks noChangeShapeType="1"/>
          </p:cNvSpPr>
          <p:nvPr/>
        </p:nvSpPr>
        <p:spPr bwMode="auto">
          <a:xfrm>
            <a:off x="936625" y="3444875"/>
            <a:ext cx="409575" cy="0"/>
          </a:xfrm>
          <a:prstGeom prst="line">
            <a:avLst/>
          </a:prstGeom>
          <a:noFill/>
          <a:ln w="38100">
            <a:solidFill>
              <a:srgbClr val="00A0DF"/>
            </a:solidFill>
            <a:prstDash val="sysDot"/>
            <a:round/>
            <a:headEnd type="triangle" w="med" len="med"/>
            <a:tailEnd type="triangle" w="med" len="med"/>
          </a:ln>
        </p:spPr>
        <p:txBody>
          <a:bodyPr>
            <a:prstTxWarp prst="textNoShape">
              <a:avLst/>
            </a:prstTxWarp>
          </a:bodyPr>
          <a:lstStyle/>
          <a:p>
            <a:endParaRPr lang="en-US"/>
          </a:p>
        </p:txBody>
      </p:sp>
      <p:sp>
        <p:nvSpPr>
          <p:cNvPr id="27675" name="Line 28"/>
          <p:cNvSpPr>
            <a:spLocks noChangeShapeType="1"/>
          </p:cNvSpPr>
          <p:nvPr/>
        </p:nvSpPr>
        <p:spPr bwMode="auto">
          <a:xfrm rot="10800000" flipH="1" flipV="1">
            <a:off x="944563" y="3729038"/>
            <a:ext cx="455612" cy="0"/>
          </a:xfrm>
          <a:prstGeom prst="line">
            <a:avLst/>
          </a:prstGeom>
          <a:noFill/>
          <a:ln w="28575">
            <a:solidFill>
              <a:srgbClr val="00A0DF"/>
            </a:solidFill>
            <a:round/>
            <a:headEnd/>
            <a:tailEnd type="triangle" w="med" len="med"/>
          </a:ln>
        </p:spPr>
        <p:txBody>
          <a:bodyPr>
            <a:prstTxWarp prst="textNoShape">
              <a:avLst/>
            </a:prstTxWarp>
          </a:bodyPr>
          <a:lstStyle/>
          <a:p>
            <a:endParaRPr lang="en-US"/>
          </a:p>
        </p:txBody>
      </p:sp>
      <p:sp>
        <p:nvSpPr>
          <p:cNvPr id="27676" name="Text Box 29"/>
          <p:cNvSpPr txBox="1">
            <a:spLocks noChangeArrowheads="1"/>
          </p:cNvSpPr>
          <p:nvPr/>
        </p:nvSpPr>
        <p:spPr bwMode="auto">
          <a:xfrm>
            <a:off x="1404938" y="3319463"/>
            <a:ext cx="1654175" cy="244475"/>
          </a:xfrm>
          <a:prstGeom prst="rect">
            <a:avLst/>
          </a:prstGeom>
          <a:noFill/>
          <a:ln w="9525">
            <a:noFill/>
            <a:miter lim="800000"/>
            <a:headEnd/>
            <a:tailEnd/>
          </a:ln>
        </p:spPr>
        <p:txBody>
          <a:bodyPr>
            <a:prstTxWarp prst="textNoShape">
              <a:avLst/>
            </a:prstTxWarp>
            <a:spAutoFit/>
          </a:bodyPr>
          <a:lstStyle/>
          <a:p>
            <a:r>
              <a:rPr lang="en-US" sz="1000">
                <a:solidFill>
                  <a:srgbClr val="364B8C"/>
                </a:solidFill>
                <a:latin typeface="Calibri" charset="0"/>
              </a:rPr>
              <a:t>Positive Correlation</a:t>
            </a:r>
          </a:p>
        </p:txBody>
      </p:sp>
      <p:sp>
        <p:nvSpPr>
          <p:cNvPr id="27677" name="Text Box 30"/>
          <p:cNvSpPr txBox="1">
            <a:spLocks noChangeArrowheads="1"/>
          </p:cNvSpPr>
          <p:nvPr/>
        </p:nvSpPr>
        <p:spPr bwMode="auto">
          <a:xfrm>
            <a:off x="1404938" y="3598863"/>
            <a:ext cx="1654175" cy="244475"/>
          </a:xfrm>
          <a:prstGeom prst="rect">
            <a:avLst/>
          </a:prstGeom>
          <a:noFill/>
          <a:ln w="9525">
            <a:noFill/>
            <a:miter lim="800000"/>
            <a:headEnd/>
            <a:tailEnd/>
          </a:ln>
        </p:spPr>
        <p:txBody>
          <a:bodyPr>
            <a:prstTxWarp prst="textNoShape">
              <a:avLst/>
            </a:prstTxWarp>
            <a:spAutoFit/>
          </a:bodyPr>
          <a:lstStyle/>
          <a:p>
            <a:r>
              <a:rPr lang="en-US" sz="1000">
                <a:solidFill>
                  <a:srgbClr val="364B8C"/>
                </a:solidFill>
                <a:latin typeface="Calibri" charset="0"/>
              </a:rPr>
              <a:t>Causal Increase</a:t>
            </a:r>
          </a:p>
        </p:txBody>
      </p:sp>
      <p:sp>
        <p:nvSpPr>
          <p:cNvPr id="27678" name="Rectangle 31"/>
          <p:cNvSpPr>
            <a:spLocks noGrp="1" noChangeArrowheads="1"/>
          </p:cNvSpPr>
          <p:nvPr>
            <p:ph type="title"/>
          </p:nvPr>
        </p:nvSpPr>
        <p:spPr>
          <a:xfrm>
            <a:off x="363538" y="274638"/>
            <a:ext cx="8453437" cy="1143000"/>
          </a:xfrm>
        </p:spPr>
        <p:txBody>
          <a:bodyPr/>
          <a:lstStyle/>
          <a:p>
            <a:pPr eaLnBrk="1" hangingPunct="1"/>
            <a:r>
              <a:rPr lang="en-US"/>
              <a:t>Multiple Representation Levels Coexist</a:t>
            </a:r>
          </a:p>
        </p:txBody>
      </p:sp>
      <p:sp>
        <p:nvSpPr>
          <p:cNvPr id="27679" name="Line 32"/>
          <p:cNvSpPr>
            <a:spLocks noChangeShapeType="1"/>
          </p:cNvSpPr>
          <p:nvPr/>
        </p:nvSpPr>
        <p:spPr bwMode="auto">
          <a:xfrm rot="16200000" flipV="1">
            <a:off x="4484688" y="5019675"/>
            <a:ext cx="312738" cy="1157287"/>
          </a:xfrm>
          <a:prstGeom prst="line">
            <a:avLst/>
          </a:prstGeom>
          <a:noFill/>
          <a:ln w="28575">
            <a:solidFill>
              <a:srgbClr val="00A0DF"/>
            </a:solidFill>
            <a:round/>
            <a:headEnd/>
            <a:tailEnd type="triangle" w="med" len="med"/>
          </a:ln>
        </p:spPr>
        <p:txBody>
          <a:bodyPr>
            <a:prstTxWarp prst="textNoShape">
              <a:avLst/>
            </a:prstTxWarp>
          </a:bodyPr>
          <a:lstStyle/>
          <a:p>
            <a:endParaRPr lang="en-US"/>
          </a:p>
        </p:txBody>
      </p:sp>
      <p:sp>
        <p:nvSpPr>
          <p:cNvPr id="27680" name="Line 33"/>
          <p:cNvSpPr>
            <a:spLocks noChangeShapeType="1"/>
          </p:cNvSpPr>
          <p:nvPr/>
        </p:nvSpPr>
        <p:spPr bwMode="auto">
          <a:xfrm rot="16200000" flipV="1">
            <a:off x="4871244" y="5403057"/>
            <a:ext cx="414337" cy="336550"/>
          </a:xfrm>
          <a:prstGeom prst="line">
            <a:avLst/>
          </a:prstGeom>
          <a:noFill/>
          <a:ln w="28575">
            <a:solidFill>
              <a:srgbClr val="00A0DF"/>
            </a:solidFill>
            <a:round/>
            <a:headEnd/>
            <a:tailEnd type="triangle" w="med" len="med"/>
          </a:ln>
        </p:spPr>
        <p:txBody>
          <a:bodyPr>
            <a:prstTxWarp prst="textNoShape">
              <a:avLst/>
            </a:prstTxWarp>
          </a:bodyPr>
          <a:lstStyle/>
          <a:p>
            <a:endParaRPr lang="en-US"/>
          </a:p>
        </p:txBody>
      </p:sp>
      <p:sp>
        <p:nvSpPr>
          <p:cNvPr id="27681" name="AutoShape 15"/>
          <p:cNvSpPr>
            <a:spLocks noChangeArrowheads="1"/>
          </p:cNvSpPr>
          <p:nvPr/>
        </p:nvSpPr>
        <p:spPr bwMode="auto">
          <a:xfrm>
            <a:off x="5197475" y="2994025"/>
            <a:ext cx="1160463" cy="574675"/>
          </a:xfrm>
          <a:prstGeom prst="roundRect">
            <a:avLst>
              <a:gd name="adj" fmla="val 16667"/>
            </a:avLst>
          </a:prstGeom>
          <a:solidFill>
            <a:schemeClr val="bg1"/>
          </a:solidFill>
          <a:ln w="9525">
            <a:solidFill>
              <a:srgbClr val="00A0DF"/>
            </a:solidFill>
            <a:round/>
            <a:headEnd/>
            <a:tailEnd/>
          </a:ln>
        </p:spPr>
        <p:txBody>
          <a:bodyPr anchor="ctr">
            <a:prstTxWarp prst="textNoShape">
              <a:avLst/>
            </a:prstTxWarp>
            <a:spAutoFit/>
          </a:bodyPr>
          <a:lstStyle/>
          <a:p>
            <a:r>
              <a:rPr lang="en-US" sz="1400">
                <a:solidFill>
                  <a:srgbClr val="364B8C"/>
                </a:solidFill>
                <a:latin typeface="Calibri" charset="0"/>
              </a:rPr>
              <a:t>Macrophage infiltration</a:t>
            </a:r>
          </a:p>
        </p:txBody>
      </p:sp>
      <p:sp>
        <p:nvSpPr>
          <p:cNvPr id="27682" name="Line 2"/>
          <p:cNvSpPr>
            <a:spLocks noChangeShapeType="1"/>
          </p:cNvSpPr>
          <p:nvPr/>
        </p:nvSpPr>
        <p:spPr bwMode="auto">
          <a:xfrm rot="16200000" flipV="1">
            <a:off x="5550694" y="3672682"/>
            <a:ext cx="171450" cy="4762"/>
          </a:xfrm>
          <a:prstGeom prst="line">
            <a:avLst/>
          </a:prstGeom>
          <a:noFill/>
          <a:ln w="28575">
            <a:solidFill>
              <a:srgbClr val="00A0DF"/>
            </a:solidFill>
            <a:round/>
            <a:headEnd/>
            <a:tailEnd type="triangle" w="med" len="med"/>
          </a:ln>
        </p:spPr>
        <p:txBody>
          <a:bodyPr>
            <a:prstTxWarp prst="textNoShape">
              <a:avLst/>
            </a:prstTxWarp>
          </a:bodyPr>
          <a:lstStyle/>
          <a:p>
            <a:endParaRPr lang="en-US"/>
          </a:p>
        </p:txBody>
      </p:sp>
      <p:sp>
        <p:nvSpPr>
          <p:cNvPr id="35" name="Slide Number Placeholder 34"/>
          <p:cNvSpPr>
            <a:spLocks noGrp="1"/>
          </p:cNvSpPr>
          <p:nvPr>
            <p:ph type="sldNum" sz="quarter" idx="10"/>
          </p:nvPr>
        </p:nvSpPr>
        <p:spPr/>
        <p:txBody>
          <a:bodyPr/>
          <a:lstStyle/>
          <a:p>
            <a:pPr>
              <a:defRPr/>
            </a:pPr>
            <a:fld id="{7A2B1358-F104-48D6-9A5A-D91A7CE812A0}" type="slidenum">
              <a:rPr lang="en-US" smtClean="0"/>
              <a:pPr>
                <a:defRPr/>
              </a:pPr>
              <a:t>9</a:t>
            </a:fld>
            <a:endParaRPr lang="en-US"/>
          </a:p>
        </p:txBody>
      </p:sp>
    </p:spTree>
    <p:extLst>
      <p:ext uri="{BB962C8B-B14F-4D97-AF65-F5344CB8AC3E}">
        <p14:creationId xmlns:p14="http://schemas.microsoft.com/office/powerpoint/2010/main" val="255423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venta Marketing Confidential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err="1" smtClean="0">
            <a:solidFill>
              <a:srgbClr val="382D73"/>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Selventa Marketing Confidential Theme Final</Template>
  <TotalTime>7645</TotalTime>
  <Words>2396</Words>
  <Application>Microsoft Office PowerPoint</Application>
  <PresentationFormat>On-screen Show (4:3)</PresentationFormat>
  <Paragraphs>497</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Selventa Marketing Confidential Theme Final</vt:lpstr>
      <vt:lpstr>PRISME Forum Ewan Hunter PhD  Director Technical Support EMEA</vt:lpstr>
      <vt:lpstr>Corporate Overview</vt:lpstr>
      <vt:lpstr>Selventa Vision and Mission</vt:lpstr>
      <vt:lpstr>Selventa Is a Personalized Healthcare Company Devoted to Accelerating Portfolio Optimization Through Patient Stratification</vt:lpstr>
      <vt:lpstr>The BEL Language</vt:lpstr>
      <vt:lpstr>BEL Represents Scientific Findings with Qualitative Causal Relationships </vt:lpstr>
      <vt:lpstr>BEL Uses Standard Vocabularies and Ontologies</vt:lpstr>
      <vt:lpstr>BEL Manages Equivalences Between External IDs</vt:lpstr>
      <vt:lpstr>Multiple Representation Levels Coexist</vt:lpstr>
      <vt:lpstr>Contexts Annotate Statements</vt:lpstr>
      <vt:lpstr>BEL Framework</vt:lpstr>
      <vt:lpstr>Using BEL Documents</vt:lpstr>
      <vt:lpstr>Knowledge Assembly Model</vt:lpstr>
      <vt:lpstr>Knowledge User Workflow BEL Framework and Applications</vt:lpstr>
      <vt:lpstr>BEL Framework API</vt:lpstr>
      <vt:lpstr>BEL Framework Web Service API</vt:lpstr>
      <vt:lpstr>Comparing BEL with BioPAX</vt:lpstr>
      <vt:lpstr>Comparing BEL with SBML</vt:lpstr>
      <vt:lpstr>Example of Portfolio Design through Stratification of Patients</vt:lpstr>
      <vt:lpstr>Identification of Optimal Treatments for the Right Patients</vt:lpstr>
      <vt:lpstr>Addressing Infliximab Non-Response in Ulcerative Colitis</vt:lpstr>
      <vt:lpstr>Knowledge Encoded in BEL Is a Substrate for RCR and Identifies Mechanistic Causes of the Data  (e.g. Increase in TNF)</vt:lpstr>
      <vt:lpstr>TNF-specific Signature in the Knowledgebase</vt:lpstr>
      <vt:lpstr>Statistical Significance Is Determined by Calculating Richness and Concordance</vt:lpstr>
      <vt:lpstr>Apply a Strength Metric to Stratify IBD Patients for TNF Pathway Activation</vt:lpstr>
      <vt:lpstr>Generation of Strength Scores for Mechanisms</vt:lpstr>
      <vt:lpstr>Infliximab, a TNF-Inhibitor, Ameliorates UC in ~60% of Patients</vt:lpstr>
      <vt:lpstr>RCR Demonstrates Sustained TNF-like Downstream Signaling in Non-responders after Infliximab</vt:lpstr>
      <vt:lpstr>TNF Hypothesis Is Supported in Responders and Non-responders</vt:lpstr>
      <vt:lpstr>Non-responders and Responders Have Different TNF-like Signatures at Baseline  Identification of Subtle Differences Between Responders and Non-Responders</vt:lpstr>
      <vt:lpstr>Alternative Disease-driving Mechanisms in Non-responders</vt:lpstr>
      <vt:lpstr>Alternative Upstream Controllers for TNF-Regulated Genes in Non-responders</vt:lpstr>
      <vt:lpstr>Personalized Healthcare Patients Are Stratified Based on IL6 Strength</vt:lpstr>
      <vt:lpstr>Personalized Healthcare Patients Are Stratified Based on Disease-Driving Mechanism</vt:lpstr>
      <vt:lpstr>Personalized Healthcare Patients Are Stratified Based on Disease-Driving Mechanism</vt:lpstr>
      <vt:lpstr>Mechanisms Work Together or Separately</vt:lpstr>
      <vt:lpstr>Portfolio Design Based on Mechanisms</vt:lpstr>
      <vt:lpstr>Summary</vt:lpstr>
    </vt:vector>
  </TitlesOfParts>
  <Company>Genstruct,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Update</dc:title>
  <dc:creator>Diane Song</dc:creator>
  <cp:lastModifiedBy>JCMW-ACER</cp:lastModifiedBy>
  <cp:revision>113</cp:revision>
  <dcterms:created xsi:type="dcterms:W3CDTF">2011-05-04T09:45:05Z</dcterms:created>
  <dcterms:modified xsi:type="dcterms:W3CDTF">2011-05-04T11:02:04Z</dcterms:modified>
</cp:coreProperties>
</file>