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402" r:id="rId3"/>
    <p:sldId id="403" r:id="rId4"/>
    <p:sldId id="404" r:id="rId5"/>
    <p:sldId id="409" r:id="rId6"/>
    <p:sldId id="405" r:id="rId7"/>
    <p:sldId id="408" r:id="rId8"/>
    <p:sldId id="410" r:id="rId9"/>
    <p:sldId id="411" r:id="rId10"/>
    <p:sldId id="412" r:id="rId11"/>
    <p:sldId id="456" r:id="rId12"/>
    <p:sldId id="413" r:id="rId13"/>
    <p:sldId id="414" r:id="rId14"/>
    <p:sldId id="415" r:id="rId15"/>
    <p:sldId id="416" r:id="rId16"/>
    <p:sldId id="417" r:id="rId17"/>
    <p:sldId id="419" r:id="rId18"/>
    <p:sldId id="455" r:id="rId19"/>
    <p:sldId id="420" r:id="rId20"/>
    <p:sldId id="422" r:id="rId21"/>
    <p:sldId id="421" r:id="rId22"/>
    <p:sldId id="423" r:id="rId23"/>
    <p:sldId id="426" r:id="rId24"/>
    <p:sldId id="424" r:id="rId25"/>
    <p:sldId id="425" r:id="rId26"/>
    <p:sldId id="427" r:id="rId27"/>
    <p:sldId id="428" r:id="rId28"/>
    <p:sldId id="429" r:id="rId29"/>
    <p:sldId id="430" r:id="rId30"/>
    <p:sldId id="436" r:id="rId31"/>
    <p:sldId id="438" r:id="rId32"/>
    <p:sldId id="439" r:id="rId33"/>
    <p:sldId id="433" r:id="rId34"/>
    <p:sldId id="453" r:id="rId35"/>
    <p:sldId id="454" r:id="rId36"/>
    <p:sldId id="440" r:id="rId37"/>
    <p:sldId id="432" r:id="rId38"/>
    <p:sldId id="441" r:id="rId39"/>
    <p:sldId id="442" r:id="rId40"/>
    <p:sldId id="431" r:id="rId41"/>
    <p:sldId id="444" r:id="rId42"/>
    <p:sldId id="443" r:id="rId43"/>
    <p:sldId id="445" r:id="rId44"/>
    <p:sldId id="446" r:id="rId45"/>
    <p:sldId id="447" r:id="rId46"/>
    <p:sldId id="448" r:id="rId47"/>
    <p:sldId id="449" r:id="rId48"/>
    <p:sldId id="457" r:id="rId49"/>
    <p:sldId id="450" r:id="rId50"/>
    <p:sldId id="452" r:id="rId51"/>
    <p:sldId id="395" r:id="rId5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 Aldridge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5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486" y="-90"/>
      </p:cViewPr>
      <p:guideLst>
        <p:guide orient="horz" pos="2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082DB9-6ED1-48FD-8CAB-A00DC51E8BC4}" type="datetimeFigureOut">
              <a:rPr lang="en-GB"/>
              <a:pPr>
                <a:defRPr/>
              </a:pPr>
              <a:t>04/05/2011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F8A05A-5056-48CC-AF1D-A5D46555FD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52F4E5-B4CB-4877-8FE5-C2CBE04C1CEC}" type="datetimeFigureOut">
              <a:rPr lang="en-GB"/>
              <a:pPr>
                <a:defRPr/>
              </a:pPr>
              <a:t>04/05/2011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5E1B9B-2C47-40C1-84F8-9202A8931C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ngo_Backdrop"/>
          <p:cNvPicPr>
            <a:picLocks noChangeAspect="1" noChangeArrowheads="1"/>
          </p:cNvPicPr>
          <p:nvPr/>
        </p:nvPicPr>
        <p:blipFill>
          <a:blip r:embed="rId2"/>
          <a:srcRect t="7637"/>
          <a:stretch>
            <a:fillRect/>
          </a:stretch>
        </p:blipFill>
        <p:spPr bwMode="auto">
          <a:xfrm>
            <a:off x="0" y="1731963"/>
            <a:ext cx="91440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ango_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5288"/>
            <a:ext cx="57435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MangoSolutions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10263" y="374650"/>
            <a:ext cx="28797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74650" y="617538"/>
            <a:ext cx="5133975" cy="649287"/>
          </a:xfrm>
        </p:spPr>
        <p:txBody>
          <a:bodyPr/>
          <a:lstStyle>
            <a:lvl1pPr>
              <a:lnSpc>
                <a:spcPts val="36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4650" y="1311275"/>
            <a:ext cx="5133975" cy="1295400"/>
          </a:xfrm>
        </p:spPr>
        <p:txBody>
          <a:bodyPr/>
          <a:lstStyle>
            <a:lvl1pPr>
              <a:lnSpc>
                <a:spcPts val="25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700" y="1773238"/>
            <a:ext cx="1919288" cy="438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250" y="1773238"/>
            <a:ext cx="5607050" cy="4381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0" y="1773238"/>
            <a:ext cx="7678738" cy="1065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1250" y="2930525"/>
            <a:ext cx="3762375" cy="3224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6025" y="2930525"/>
            <a:ext cx="3763963" cy="1535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6025" y="4618038"/>
            <a:ext cx="3763963" cy="1536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1250" y="2930525"/>
            <a:ext cx="3762375" cy="322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2930525"/>
            <a:ext cx="3763963" cy="322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1773238"/>
            <a:ext cx="76787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1250" y="2930525"/>
            <a:ext cx="7678738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8" name="Picture 7" descr="MangoSolutions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10263" y="374650"/>
            <a:ext cx="28797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0" descr="Mango_Footer_CO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500">
          <a:solidFill>
            <a:srgbClr val="F9A5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500">
          <a:solidFill>
            <a:srgbClr val="F9A533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500">
          <a:solidFill>
            <a:srgbClr val="F9A533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500">
          <a:solidFill>
            <a:srgbClr val="F9A533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500">
          <a:solidFill>
            <a:srgbClr val="F9A533"/>
          </a:solidFill>
          <a:latin typeface="Trebuchet MS" pitchFamily="34" charset="0"/>
          <a:cs typeface="Arial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500">
          <a:solidFill>
            <a:srgbClr val="F9A533"/>
          </a:solidFill>
          <a:latin typeface="Trebuchet MS" pitchFamily="34" charset="0"/>
          <a:cs typeface="Arial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500">
          <a:solidFill>
            <a:srgbClr val="F9A533"/>
          </a:solidFill>
          <a:latin typeface="Trebuchet MS" pitchFamily="34" charset="0"/>
          <a:cs typeface="Arial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500">
          <a:solidFill>
            <a:srgbClr val="F9A533"/>
          </a:solidFill>
          <a:latin typeface="Trebuchet MS" pitchFamily="34" charset="0"/>
          <a:cs typeface="Arial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500">
          <a:solidFill>
            <a:srgbClr val="F9A533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0"/>
        </a:spcBef>
        <a:spcAft>
          <a:spcPct val="3000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0" fontAlgn="base" hangingPunct="0">
        <a:lnSpc>
          <a:spcPts val="2600"/>
        </a:lnSpc>
        <a:spcBef>
          <a:spcPct val="0"/>
        </a:spcBef>
        <a:spcAft>
          <a:spcPct val="30000"/>
        </a:spcAft>
        <a:buClr>
          <a:srgbClr val="F9A533"/>
        </a:buClr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446088" indent="-215900" algn="l" rtl="0" eaLnBrk="0" fontAlgn="base" hangingPunct="0">
        <a:lnSpc>
          <a:spcPts val="2600"/>
        </a:lnSpc>
        <a:spcBef>
          <a:spcPct val="0"/>
        </a:spcBef>
        <a:spcAft>
          <a:spcPct val="30000"/>
        </a:spcAft>
        <a:buClr>
          <a:srgbClr val="F9A533"/>
        </a:buClr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654050" indent="-206375" algn="l" rtl="0" eaLnBrk="0" fontAlgn="base" hangingPunct="0">
        <a:lnSpc>
          <a:spcPts val="2600"/>
        </a:lnSpc>
        <a:spcBef>
          <a:spcPct val="0"/>
        </a:spcBef>
        <a:spcAft>
          <a:spcPct val="30000"/>
        </a:spcAft>
        <a:buClr>
          <a:srgbClr val="F9A533"/>
        </a:buClr>
        <a:buChar char="•"/>
        <a:defRPr sz="2200">
          <a:solidFill>
            <a:schemeClr val="tx1"/>
          </a:solidFill>
          <a:latin typeface="+mn-lt"/>
          <a:cs typeface="+mn-cs"/>
        </a:defRPr>
      </a:lvl4pPr>
      <a:lvl5pPr marL="873125" indent="-217488" algn="l" rtl="0" eaLnBrk="0" fontAlgn="base" hangingPunct="0">
        <a:lnSpc>
          <a:spcPts val="2600"/>
        </a:lnSpc>
        <a:spcBef>
          <a:spcPct val="0"/>
        </a:spcBef>
        <a:spcAft>
          <a:spcPct val="30000"/>
        </a:spcAft>
        <a:buClr>
          <a:srgbClr val="F9A533"/>
        </a:buClr>
        <a:buChar char="•"/>
        <a:defRPr sz="2200">
          <a:solidFill>
            <a:schemeClr val="tx1"/>
          </a:solidFill>
          <a:latin typeface="+mn-lt"/>
          <a:cs typeface="+mn-cs"/>
        </a:defRPr>
      </a:lvl5pPr>
      <a:lvl6pPr marL="1330325" indent="-217488" algn="l" rtl="0" eaLnBrk="1" fontAlgn="base" hangingPunct="1">
        <a:lnSpc>
          <a:spcPts val="2600"/>
        </a:lnSpc>
        <a:spcBef>
          <a:spcPct val="0"/>
        </a:spcBef>
        <a:spcAft>
          <a:spcPct val="30000"/>
        </a:spcAft>
        <a:buClr>
          <a:srgbClr val="F9A533"/>
        </a:buClr>
        <a:buChar char="•"/>
        <a:defRPr sz="2200">
          <a:solidFill>
            <a:schemeClr val="tx1"/>
          </a:solidFill>
          <a:latin typeface="+mn-lt"/>
          <a:cs typeface="+mn-cs"/>
        </a:defRPr>
      </a:lvl6pPr>
      <a:lvl7pPr marL="1787525" indent="-217488" algn="l" rtl="0" eaLnBrk="1" fontAlgn="base" hangingPunct="1">
        <a:lnSpc>
          <a:spcPts val="2600"/>
        </a:lnSpc>
        <a:spcBef>
          <a:spcPct val="0"/>
        </a:spcBef>
        <a:spcAft>
          <a:spcPct val="30000"/>
        </a:spcAft>
        <a:buClr>
          <a:srgbClr val="F9A533"/>
        </a:buClr>
        <a:buChar char="•"/>
        <a:defRPr sz="2200">
          <a:solidFill>
            <a:schemeClr val="tx1"/>
          </a:solidFill>
          <a:latin typeface="+mn-lt"/>
          <a:cs typeface="+mn-cs"/>
        </a:defRPr>
      </a:lvl7pPr>
      <a:lvl8pPr marL="2244725" indent="-217488" algn="l" rtl="0" eaLnBrk="1" fontAlgn="base" hangingPunct="1">
        <a:lnSpc>
          <a:spcPts val="2600"/>
        </a:lnSpc>
        <a:spcBef>
          <a:spcPct val="0"/>
        </a:spcBef>
        <a:spcAft>
          <a:spcPct val="30000"/>
        </a:spcAft>
        <a:buClr>
          <a:srgbClr val="F9A533"/>
        </a:buClr>
        <a:buChar char="•"/>
        <a:defRPr sz="2200">
          <a:solidFill>
            <a:schemeClr val="tx1"/>
          </a:solidFill>
          <a:latin typeface="+mn-lt"/>
          <a:cs typeface="+mn-cs"/>
        </a:defRPr>
      </a:lvl8pPr>
      <a:lvl9pPr marL="2701925" indent="-217488" algn="l" rtl="0" eaLnBrk="1" fontAlgn="base" hangingPunct="1">
        <a:lnSpc>
          <a:spcPts val="2600"/>
        </a:lnSpc>
        <a:spcBef>
          <a:spcPct val="0"/>
        </a:spcBef>
        <a:spcAft>
          <a:spcPct val="30000"/>
        </a:spcAft>
        <a:buClr>
          <a:srgbClr val="F9A533"/>
        </a:buClr>
        <a:buChar char="•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hyperlink" Target="http://en.wikipedia.org/wiki/File:Daiichi_Sankyo_logo.png" TargetMode="External"/><Relationship Id="rId17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hyperlink" Target="http://en.wikipedia.org/wiki/File:Eisai_logo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3.jpeg"/><Relationship Id="rId19" Type="http://schemas.openxmlformats.org/officeDocument/2006/relationships/image" Target="../media/image19.png"/><Relationship Id="rId4" Type="http://schemas.openxmlformats.org/officeDocument/2006/relationships/hyperlink" Target="http://en.wikipedia.org/wiki/File:Merck_&amp;_Co.svg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://en.wikipedia.org/wiki/File:Genentech.sv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620713"/>
            <a:ext cx="5257800" cy="9366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sz="3200" b="1" smtClean="0"/>
              <a:t>ModSpace: Analytical Knowledge Management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0825" y="1663700"/>
            <a:ext cx="5257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en-GB" sz="1600" b="1">
                <a:solidFill>
                  <a:schemeClr val="bg1"/>
                </a:solidFill>
              </a:rPr>
              <a:t>Richard Pugh, Managing Director</a:t>
            </a:r>
            <a:br>
              <a:rPr lang="en-GB" sz="1600" b="1">
                <a:solidFill>
                  <a:schemeClr val="bg1"/>
                </a:solidFill>
              </a:rPr>
            </a:br>
            <a:r>
              <a:rPr lang="en-GB" sz="1600" b="1">
                <a:solidFill>
                  <a:schemeClr val="bg1"/>
                </a:solidFill>
              </a:rPr>
              <a:t>rich@mango-solutions.com </a:t>
            </a:r>
            <a:br>
              <a:rPr lang="en-GB" sz="1600" b="1">
                <a:solidFill>
                  <a:schemeClr val="bg1"/>
                </a:solidFill>
              </a:rPr>
            </a:br>
            <a:r>
              <a:rPr lang="en-GB" sz="1600" b="1">
                <a:solidFill>
                  <a:schemeClr val="bg1"/>
                </a:solidFill>
              </a:rPr>
              <a:t>4</a:t>
            </a:r>
            <a:r>
              <a:rPr lang="en-GB" sz="1600" b="1" baseline="30000">
                <a:solidFill>
                  <a:schemeClr val="bg1"/>
                </a:solidFill>
              </a:rPr>
              <a:t>th</a:t>
            </a:r>
            <a:r>
              <a:rPr lang="en-GB" sz="1600" b="1">
                <a:solidFill>
                  <a:schemeClr val="bg1"/>
                </a:solidFill>
              </a:rPr>
              <a:t> May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732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Analytical Knowledge</a:t>
            </a: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954088" y="2930525"/>
            <a:ext cx="74295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Contained in</a:t>
            </a:r>
          </a:p>
          <a:p>
            <a:pPr marL="446088" lvl="2" indent="-215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Datasets</a:t>
            </a:r>
          </a:p>
          <a:p>
            <a:pPr marL="446088" lvl="2" indent="-215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Analytical Programming Scripts</a:t>
            </a:r>
          </a:p>
          <a:p>
            <a:pPr marL="446088" lvl="2" indent="-215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Graphics, textual and tabular outputs</a:t>
            </a:r>
          </a:p>
          <a:p>
            <a:pPr marL="228600" lvl="1" indent="-227013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 Models described mathematically in different analytical languages, and split across a set of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732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Why Store Analytical Knowledge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954088" y="2930525"/>
            <a:ext cx="74295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More decisions being made more quickly on more data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Analytic IP often difficult to reuse both by other analysts and beyond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Difficult to clarify “what exists” before wheels are recreated, often not helped by typical “analytic” reporting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732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Challenges for AKM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954088" y="2930525"/>
            <a:ext cx="74295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Analytical Knowledge is typically complex and highly valuable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Variety of analytical languages used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 </a:t>
            </a:r>
            <a:r>
              <a:rPr lang="en-GB" sz="2400"/>
              <a:t>SAS - Large Corporation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R – Open Source Language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Analysts are primarily not programmers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Often no coding standards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Little use of versioning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ModSpace </a:t>
            </a:r>
            <a:br>
              <a:rPr lang="en-GB" smtClean="0"/>
            </a:br>
            <a:r>
              <a:rPr lang="en-GB" sz="3200" smtClean="0"/>
              <a:t>The Project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732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ModSpace Project</a:t>
            </a: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954088" y="2930525"/>
            <a:ext cx="74295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Part of Technical Mango-Novartis Partnership 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Agile Software Development project 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Part of Novartis’ “MODSIM” platform (more later!)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Project Timelines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 Initial PoC in January 2009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 Initial URS May 2009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 Agile Implementation from May to Nov 2009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 Into Production December 2009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</a:pP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732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ModSpace Project</a:t>
            </a: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954088" y="4141788"/>
            <a:ext cx="7429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Good initial PoC with visual design outputs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Agile Development with Fixed Scope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Very strong input from the business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Excellent working relationship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23900" y="2727325"/>
            <a:ext cx="7496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i="1"/>
              <a:t>“we should write whitepapers using this as an example of how a software development project should be run”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732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ModSpace Project</a:t>
            </a: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954088" y="2930525"/>
            <a:ext cx="74295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Project Aims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Central storage and description of “models”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Easy to find and download models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Feedback mechanism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Add versioning to analytical files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Encourage use of coding standards</a:t>
            </a:r>
          </a:p>
          <a:p>
            <a:pPr marL="228600" lvl="1" indent="-227013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 Initial Project name “Moogle” hints at vision!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732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Design Concepts</a:t>
            </a: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954088" y="2930525"/>
            <a:ext cx="74295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Allow description of a set of files as a “model”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Storage of different file types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File-type-specific parsers to extract as much meta data as possible based on file structure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Experience based on social media applications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endParaRPr lang="en-GB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732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Project Outcomes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954088" y="2930525"/>
            <a:ext cx="74295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Big success story within the Mango-Novartis Technical Partnership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Lots of Good Information being stored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Some unexpected uses (e.g. </a:t>
            </a:r>
            <a:r>
              <a:rPr lang="en-GB" sz="2600">
                <a:sym typeface="Wingdings" pitchFamily="2" charset="2"/>
              </a:rPr>
              <a:t>storing videos of training courses)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>
                <a:sym typeface="Wingdings" pitchFamily="2" charset="2"/>
              </a:rPr>
              <a:t>Some challenges ahead around curation as more complex element types are stored</a:t>
            </a:r>
            <a:endParaRPr lang="en-GB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ModSpace </a:t>
            </a:r>
            <a:br>
              <a:rPr lang="en-GB" smtClean="0"/>
            </a:br>
            <a:r>
              <a:rPr lang="en-GB" sz="3200" smtClean="0"/>
              <a:t>The Application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Agenda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250" y="2665413"/>
            <a:ext cx="7678738" cy="3489325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0"/>
              </a:spcAft>
              <a:buClr>
                <a:srgbClr val="F9A533"/>
              </a:buClr>
              <a:buFontTx/>
              <a:buChar char="•"/>
            </a:pPr>
            <a:r>
              <a:rPr lang="en-GB" smtClean="0"/>
              <a:t>Mango Solutions</a:t>
            </a:r>
          </a:p>
          <a:p>
            <a:pPr>
              <a:lnSpc>
                <a:spcPct val="110000"/>
              </a:lnSpc>
              <a:spcAft>
                <a:spcPct val="0"/>
              </a:spcAft>
              <a:buClr>
                <a:srgbClr val="F9A533"/>
              </a:buClr>
              <a:buFontTx/>
              <a:buChar char="•"/>
            </a:pPr>
            <a:r>
              <a:rPr lang="en-GB" smtClean="0"/>
              <a:t>Analytical Knowledge</a:t>
            </a:r>
          </a:p>
          <a:p>
            <a:pPr>
              <a:lnSpc>
                <a:spcPct val="110000"/>
              </a:lnSpc>
              <a:spcAft>
                <a:spcPct val="0"/>
              </a:spcAft>
              <a:buClr>
                <a:srgbClr val="F9A533"/>
              </a:buClr>
              <a:buFontTx/>
              <a:buChar char="•"/>
            </a:pPr>
            <a:r>
              <a:rPr lang="en-GB" smtClean="0"/>
              <a:t>ModSpace </a:t>
            </a:r>
          </a:p>
          <a:p>
            <a:pPr lvl="3">
              <a:lnSpc>
                <a:spcPct val="110000"/>
              </a:lnSpc>
              <a:spcAft>
                <a:spcPct val="0"/>
              </a:spcAft>
            </a:pPr>
            <a:r>
              <a:rPr lang="en-GB" sz="2000" smtClean="0"/>
              <a:t> The Project</a:t>
            </a:r>
          </a:p>
          <a:p>
            <a:pPr lvl="3">
              <a:lnSpc>
                <a:spcPct val="110000"/>
              </a:lnSpc>
              <a:spcAft>
                <a:spcPct val="0"/>
              </a:spcAft>
            </a:pPr>
            <a:r>
              <a:rPr lang="en-GB" sz="2000" smtClean="0"/>
              <a:t> The Application</a:t>
            </a:r>
          </a:p>
          <a:p>
            <a:pPr lvl="3">
              <a:lnSpc>
                <a:spcPct val="110000"/>
              </a:lnSpc>
              <a:spcAft>
                <a:spcPct val="0"/>
              </a:spcAft>
            </a:pPr>
            <a:r>
              <a:rPr lang="en-GB" sz="2000" smtClean="0"/>
              <a:t> Technical Details</a:t>
            </a:r>
          </a:p>
          <a:p>
            <a:pPr lvl="3">
              <a:lnSpc>
                <a:spcPct val="110000"/>
              </a:lnSpc>
              <a:spcAft>
                <a:spcPct val="0"/>
              </a:spcAft>
            </a:pPr>
            <a:r>
              <a:rPr lang="en-GB" sz="2000" smtClean="0"/>
              <a:t> Wider Applicability</a:t>
            </a:r>
          </a:p>
          <a:p>
            <a:pPr lvl="3">
              <a:lnSpc>
                <a:spcPct val="110000"/>
              </a:lnSpc>
              <a:spcAft>
                <a:spcPct val="0"/>
              </a:spcAft>
            </a:pPr>
            <a:r>
              <a:rPr lang="en-GB" sz="2000" smtClean="0"/>
              <a:t> The Alternatives</a:t>
            </a:r>
          </a:p>
          <a:p>
            <a:pPr lvl="3">
              <a:lnSpc>
                <a:spcPct val="110000"/>
              </a:lnSpc>
              <a:spcAft>
                <a:spcPct val="0"/>
              </a:spcAft>
            </a:pPr>
            <a:r>
              <a:rPr lang="en-GB" sz="2000" smtClean="0"/>
              <a:t> The Development Path</a:t>
            </a:r>
          </a:p>
          <a:p>
            <a:pPr>
              <a:lnSpc>
                <a:spcPct val="110000"/>
              </a:lnSpc>
              <a:spcAft>
                <a:spcPct val="0"/>
              </a:spcAft>
              <a:buClr>
                <a:srgbClr val="F9A533"/>
              </a:buClr>
              <a:buFontTx/>
              <a:buChar char="•"/>
            </a:pPr>
            <a:r>
              <a:rPr lang="en-GB" smtClean="0"/>
              <a:t>Summary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732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Some Terminology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954088" y="2930525"/>
            <a:ext cx="74295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Element – A Single File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Entry – A Set of Files that, together, form a Group of Files that someone may want to find (e.g. a “model”)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732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Application Workflow</a:t>
            </a: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954088" y="2930525"/>
            <a:ext cx="74295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Add &amp; Describe Information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Collaborate with other Analysts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Publish Information to the wider group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Search for Information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Standardised view of Information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Download Information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Provide Feedback on Information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Create Communities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Produce Management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605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Add Information</a:t>
            </a: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954088" y="2930525"/>
            <a:ext cx="739457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Upload Files and Directories OR link to existing Version Control Repository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Type-specific parsers and storage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Parsers can encourage or enforce coding standards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Creates entry in version control engine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605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Add Information</a:t>
            </a:r>
          </a:p>
        </p:txBody>
      </p:sp>
      <p:pic>
        <p:nvPicPr>
          <p:cNvPr id="36866" name="Picture 5" descr="nonmemct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9788" y="2846388"/>
            <a:ext cx="4889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 descr="Word 2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284638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Excel 2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6750" y="284638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PowerPoint 2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3525" y="284638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 descr="Adobe_PDF_I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913" y="284638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0" descr="R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70138" y="2846388"/>
            <a:ext cx="7127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1" descr="icon-matla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10138" y="284638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19975" y="2846388"/>
            <a:ext cx="4841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02613" y="2846388"/>
            <a:ext cx="5207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65600" y="2846388"/>
            <a:ext cx="4476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Rectangle 15"/>
          <p:cNvSpPr>
            <a:spLocks noChangeArrowheads="1"/>
          </p:cNvSpPr>
          <p:nvPr/>
        </p:nvSpPr>
        <p:spPr bwMode="auto">
          <a:xfrm>
            <a:off x="2770188" y="4068763"/>
            <a:ext cx="4030662" cy="4683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6"/>
          <p:cNvSpPr>
            <a:spLocks noChangeArrowheads="1"/>
          </p:cNvSpPr>
          <p:nvPr/>
        </p:nvSpPr>
        <p:spPr bwMode="auto">
          <a:xfrm>
            <a:off x="3876675" y="4143375"/>
            <a:ext cx="17922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/>
              <a:t>Identify File Type</a:t>
            </a:r>
          </a:p>
        </p:txBody>
      </p:sp>
      <p:sp>
        <p:nvSpPr>
          <p:cNvPr id="36878" name="Rectangle 17"/>
          <p:cNvSpPr>
            <a:spLocks noChangeArrowheads="1"/>
          </p:cNvSpPr>
          <p:nvPr/>
        </p:nvSpPr>
        <p:spPr bwMode="auto">
          <a:xfrm>
            <a:off x="2770188" y="4575175"/>
            <a:ext cx="433387" cy="4683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Rectangle 18"/>
          <p:cNvSpPr>
            <a:spLocks noChangeArrowheads="1"/>
          </p:cNvSpPr>
          <p:nvPr/>
        </p:nvSpPr>
        <p:spPr bwMode="auto">
          <a:xfrm>
            <a:off x="3282950" y="4575175"/>
            <a:ext cx="433388" cy="4683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Rectangle 19"/>
          <p:cNvSpPr>
            <a:spLocks noChangeArrowheads="1"/>
          </p:cNvSpPr>
          <p:nvPr/>
        </p:nvSpPr>
        <p:spPr bwMode="auto">
          <a:xfrm>
            <a:off x="3795713" y="4575175"/>
            <a:ext cx="433387" cy="4683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Rectangle 20"/>
          <p:cNvSpPr>
            <a:spLocks noChangeArrowheads="1"/>
          </p:cNvSpPr>
          <p:nvPr/>
        </p:nvSpPr>
        <p:spPr bwMode="auto">
          <a:xfrm>
            <a:off x="4308475" y="4575175"/>
            <a:ext cx="433388" cy="4683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Rectangle 21"/>
          <p:cNvSpPr>
            <a:spLocks noChangeArrowheads="1"/>
          </p:cNvSpPr>
          <p:nvPr/>
        </p:nvSpPr>
        <p:spPr bwMode="auto">
          <a:xfrm>
            <a:off x="4822825" y="4575175"/>
            <a:ext cx="433388" cy="4683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Rectangle 22"/>
          <p:cNvSpPr>
            <a:spLocks noChangeArrowheads="1"/>
          </p:cNvSpPr>
          <p:nvPr/>
        </p:nvSpPr>
        <p:spPr bwMode="auto">
          <a:xfrm>
            <a:off x="5335588" y="4575175"/>
            <a:ext cx="433387" cy="4683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Rectangle 23"/>
          <p:cNvSpPr>
            <a:spLocks noChangeArrowheads="1"/>
          </p:cNvSpPr>
          <p:nvPr/>
        </p:nvSpPr>
        <p:spPr bwMode="auto">
          <a:xfrm>
            <a:off x="5848350" y="4575175"/>
            <a:ext cx="433388" cy="4683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Rectangle 24"/>
          <p:cNvSpPr>
            <a:spLocks noChangeArrowheads="1"/>
          </p:cNvSpPr>
          <p:nvPr/>
        </p:nvSpPr>
        <p:spPr bwMode="auto">
          <a:xfrm>
            <a:off x="6362700" y="4575175"/>
            <a:ext cx="433388" cy="4683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5"/>
          <p:cNvSpPr>
            <a:spLocks noChangeArrowheads="1"/>
          </p:cNvSpPr>
          <p:nvPr/>
        </p:nvSpPr>
        <p:spPr bwMode="auto">
          <a:xfrm>
            <a:off x="2765425" y="4560888"/>
            <a:ext cx="4054475" cy="481012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Rectangle 26"/>
          <p:cNvSpPr>
            <a:spLocks noChangeArrowheads="1"/>
          </p:cNvSpPr>
          <p:nvPr/>
        </p:nvSpPr>
        <p:spPr bwMode="auto">
          <a:xfrm>
            <a:off x="3227388" y="4673600"/>
            <a:ext cx="31083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/>
              <a:t>Parse and Extract Element Meta</a:t>
            </a:r>
          </a:p>
        </p:txBody>
      </p:sp>
      <p:sp>
        <p:nvSpPr>
          <p:cNvPr id="36888" name="Rectangle 27"/>
          <p:cNvSpPr>
            <a:spLocks noChangeArrowheads="1"/>
          </p:cNvSpPr>
          <p:nvPr/>
        </p:nvSpPr>
        <p:spPr bwMode="auto">
          <a:xfrm>
            <a:off x="2770188" y="5113338"/>
            <a:ext cx="433387" cy="4683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8"/>
          <p:cNvSpPr>
            <a:spLocks noChangeArrowheads="1"/>
          </p:cNvSpPr>
          <p:nvPr/>
        </p:nvSpPr>
        <p:spPr bwMode="auto">
          <a:xfrm>
            <a:off x="3282950" y="5113338"/>
            <a:ext cx="433388" cy="4683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Rectangle 29"/>
          <p:cNvSpPr>
            <a:spLocks noChangeArrowheads="1"/>
          </p:cNvSpPr>
          <p:nvPr/>
        </p:nvSpPr>
        <p:spPr bwMode="auto">
          <a:xfrm>
            <a:off x="3795713" y="5113338"/>
            <a:ext cx="433387" cy="4683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Rectangle 30"/>
          <p:cNvSpPr>
            <a:spLocks noChangeArrowheads="1"/>
          </p:cNvSpPr>
          <p:nvPr/>
        </p:nvSpPr>
        <p:spPr bwMode="auto">
          <a:xfrm>
            <a:off x="4308475" y="5113338"/>
            <a:ext cx="433388" cy="4683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31"/>
          <p:cNvSpPr>
            <a:spLocks noChangeArrowheads="1"/>
          </p:cNvSpPr>
          <p:nvPr/>
        </p:nvSpPr>
        <p:spPr bwMode="auto">
          <a:xfrm>
            <a:off x="4822825" y="5113338"/>
            <a:ext cx="433388" cy="4683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Rectangle 32"/>
          <p:cNvSpPr>
            <a:spLocks noChangeArrowheads="1"/>
          </p:cNvSpPr>
          <p:nvPr/>
        </p:nvSpPr>
        <p:spPr bwMode="auto">
          <a:xfrm>
            <a:off x="5335588" y="5113338"/>
            <a:ext cx="433387" cy="4683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Rectangle 33"/>
          <p:cNvSpPr>
            <a:spLocks noChangeArrowheads="1"/>
          </p:cNvSpPr>
          <p:nvPr/>
        </p:nvSpPr>
        <p:spPr bwMode="auto">
          <a:xfrm>
            <a:off x="5848350" y="5113338"/>
            <a:ext cx="433388" cy="4683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4"/>
          <p:cNvSpPr>
            <a:spLocks noChangeArrowheads="1"/>
          </p:cNvSpPr>
          <p:nvPr/>
        </p:nvSpPr>
        <p:spPr bwMode="auto">
          <a:xfrm>
            <a:off x="6362700" y="5113338"/>
            <a:ext cx="433388" cy="4683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Rectangle 35"/>
          <p:cNvSpPr>
            <a:spLocks noChangeArrowheads="1"/>
          </p:cNvSpPr>
          <p:nvPr/>
        </p:nvSpPr>
        <p:spPr bwMode="auto">
          <a:xfrm>
            <a:off x="2765425" y="5099050"/>
            <a:ext cx="4054475" cy="481013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Rectangle 36"/>
          <p:cNvSpPr>
            <a:spLocks noChangeArrowheads="1"/>
          </p:cNvSpPr>
          <p:nvPr/>
        </p:nvSpPr>
        <p:spPr bwMode="auto">
          <a:xfrm>
            <a:off x="4005263" y="5211763"/>
            <a:ext cx="156051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/>
              <a:t>Store Elements</a:t>
            </a:r>
          </a:p>
        </p:txBody>
      </p:sp>
      <p:sp>
        <p:nvSpPr>
          <p:cNvPr id="36898" name="Rectangle 37"/>
          <p:cNvSpPr>
            <a:spLocks noChangeArrowheads="1"/>
          </p:cNvSpPr>
          <p:nvPr/>
        </p:nvSpPr>
        <p:spPr bwMode="auto">
          <a:xfrm>
            <a:off x="2770188" y="5653088"/>
            <a:ext cx="4030662" cy="4683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Rectangle 38"/>
          <p:cNvSpPr>
            <a:spLocks noChangeArrowheads="1"/>
          </p:cNvSpPr>
          <p:nvPr/>
        </p:nvSpPr>
        <p:spPr bwMode="auto">
          <a:xfrm>
            <a:off x="3495675" y="5727700"/>
            <a:ext cx="25733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/>
              <a:t>Create and Describe Entry</a:t>
            </a:r>
          </a:p>
        </p:txBody>
      </p:sp>
      <p:sp>
        <p:nvSpPr>
          <p:cNvPr id="36900" name="Line 39"/>
          <p:cNvSpPr>
            <a:spLocks noChangeShapeType="1"/>
          </p:cNvSpPr>
          <p:nvPr/>
        </p:nvSpPr>
        <p:spPr bwMode="auto">
          <a:xfrm>
            <a:off x="4797425" y="3649663"/>
            <a:ext cx="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605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Collaborate</a:t>
            </a:r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954088" y="2930525"/>
            <a:ext cx="696277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800"/>
              <a:t>Initially, the files are hidden from view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800"/>
              <a:t>Can add members to the “Entry” to collaborate on files before publishing to wider group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800"/>
              <a:t>Members can be anywhere on network (e.g. different countries)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605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Publish</a:t>
            </a: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954088" y="2930525"/>
            <a:ext cx="763587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Tags the “entry” and adds a “commit” comment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News item automatically generated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Added to the general news feed for users</a:t>
            </a: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75" y="4452938"/>
            <a:ext cx="65293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605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Search for Information</a:t>
            </a:r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954088" y="2930525"/>
            <a:ext cx="696277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800"/>
              <a:t>Apache Lucene search engine behind the scenes: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Simple search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Advanced search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Google-Syntax search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Filtering of Results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Suggestions and Spelling-Matching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605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Search for Information</a:t>
            </a:r>
          </a:p>
        </p:txBody>
      </p:sp>
      <p:pic>
        <p:nvPicPr>
          <p:cNvPr id="40962" name="Picture 4" descr="searchFil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3" y="2547938"/>
            <a:ext cx="2695575" cy="1924050"/>
          </a:xfrm>
          <a:prstGeom prst="rect">
            <a:avLst/>
          </a:prstGeom>
          <a:noFill/>
          <a:ln w="9525">
            <a:solidFill>
              <a:srgbClr val="F2F2F2"/>
            </a:solidFill>
            <a:miter lim="800000"/>
            <a:headEnd/>
            <a:tailEnd/>
          </a:ln>
        </p:spPr>
      </p:pic>
      <p:pic>
        <p:nvPicPr>
          <p:cNvPr id="40963" name="Picture 5" descr="searchResul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566988"/>
            <a:ext cx="4460875" cy="1993900"/>
          </a:xfrm>
          <a:prstGeom prst="rect">
            <a:avLst/>
          </a:prstGeom>
          <a:noFill/>
          <a:ln w="9525">
            <a:solidFill>
              <a:srgbClr val="E6E6E6"/>
            </a:solidFill>
            <a:miter lim="800000"/>
            <a:headEnd/>
            <a:tailEnd/>
          </a:ln>
        </p:spPr>
      </p:pic>
      <p:pic>
        <p:nvPicPr>
          <p:cNvPr id="40964" name="Picture 6" descr="dy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2538" y="4749800"/>
            <a:ext cx="2057400" cy="1419225"/>
          </a:xfrm>
          <a:prstGeom prst="rect">
            <a:avLst/>
          </a:prstGeom>
          <a:noFill/>
          <a:ln w="9525">
            <a:solidFill>
              <a:srgbClr val="F2F2F2"/>
            </a:solidFill>
            <a:miter lim="800000"/>
            <a:headEnd/>
            <a:tailEnd/>
          </a:ln>
        </p:spPr>
      </p:pic>
      <p:pic>
        <p:nvPicPr>
          <p:cNvPr id="40965" name="Picture 7" descr="suggestSear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9713" y="4768850"/>
            <a:ext cx="3314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605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Standardised View of Information</a:t>
            </a:r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954088" y="2930525"/>
            <a:ext cx="74295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Each Entry has the same initial “view” to allow easy analysis of applicability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Each element has type-specific views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Single page Meta Description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Syntax-Highlighted File Preview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 History view of Versioning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605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Standardised View of Information</a:t>
            </a:r>
          </a:p>
        </p:txBody>
      </p:sp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2465388"/>
            <a:ext cx="6727825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Mango Solutions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605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Download Information</a:t>
            </a: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954088" y="2930525"/>
            <a:ext cx="4602162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Download single “Elements” or entire “Entry”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Extract as Zip or work directly with version control repo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Entry is “Bookmarked” and “Feedback” event triggered</a:t>
            </a:r>
          </a:p>
        </p:txBody>
      </p:sp>
      <p:pic>
        <p:nvPicPr>
          <p:cNvPr id="44035" name="Picture 9" descr="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0" y="2551113"/>
            <a:ext cx="30591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0" descr="readyForDown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0" y="5194300"/>
            <a:ext cx="305911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bookmar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8613" y="3690938"/>
            <a:ext cx="3095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605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Provide Feedback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954088" y="2930525"/>
            <a:ext cx="414337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Feedback allows users to rate/comment on entries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Provides feedback mechanism for bug fixes 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Feedback Information available for Management Reports</a:t>
            </a:r>
          </a:p>
        </p:txBody>
      </p:sp>
      <p:pic>
        <p:nvPicPr>
          <p:cNvPr id="46084" name="Picture 5" descr="feedb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938" y="222250"/>
            <a:ext cx="4056062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8337550" y="0"/>
            <a:ext cx="806450" cy="6207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Create Communities</a:t>
            </a:r>
          </a:p>
        </p:txBody>
      </p:sp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954088" y="2930525"/>
            <a:ext cx="3373437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Create “Groups”, a collection of bookmarks within a specific category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Has it’s own membership list and metadata</a:t>
            </a:r>
          </a:p>
        </p:txBody>
      </p:sp>
      <p:pic>
        <p:nvPicPr>
          <p:cNvPr id="47107" name="Picture 6" descr="grou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6888" y="2992438"/>
            <a:ext cx="4608512" cy="2838450"/>
          </a:xfrm>
          <a:prstGeom prst="rect">
            <a:avLst/>
          </a:prstGeom>
          <a:noFill/>
          <a:ln w="9525">
            <a:solidFill>
              <a:srgbClr val="F2F2F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Produce Management Reports</a:t>
            </a:r>
          </a:p>
        </p:txBody>
      </p:sp>
      <p:pic>
        <p:nvPicPr>
          <p:cNvPr id="48130" name="Picture 4" descr="dash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9413" y="2782888"/>
            <a:ext cx="4362450" cy="3105150"/>
          </a:xfrm>
          <a:prstGeom prst="rect">
            <a:avLst/>
          </a:prstGeom>
          <a:noFill/>
          <a:ln w="9525">
            <a:solidFill>
              <a:srgbClr val="F2F2F2"/>
            </a:solidFill>
            <a:miter lim="800000"/>
            <a:headEnd/>
            <a:tailEnd/>
          </a:ln>
        </p:spPr>
      </p:pic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954088" y="2930525"/>
            <a:ext cx="414337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Run Reports on Stored Meta Information and Feedback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Create Standard Dashboards to assess value of Stored Information by User, Department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ModSpace </a:t>
            </a:r>
            <a:br>
              <a:rPr lang="en-GB" smtClean="0"/>
            </a:br>
            <a:r>
              <a:rPr lang="en-GB" sz="3200" smtClean="0"/>
              <a:t>The Technical Details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732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Technical Details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954088" y="2930525"/>
            <a:ext cx="74295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Web-based Java application 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Apache Lucene Search Engine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Hibernate Data Layer so Database Agnostic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Interfaces with LDAP, PAM etc for security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Easy to Administer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endParaRPr lang="en-GB" sz="200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5213350"/>
            <a:ext cx="6026150" cy="88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ModSpace </a:t>
            </a:r>
            <a:br>
              <a:rPr lang="en-GB" smtClean="0"/>
            </a:br>
            <a:r>
              <a:rPr lang="en-GB" sz="3200" smtClean="0"/>
              <a:t>Wider Applicability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Wider Application of Software</a:t>
            </a:r>
          </a:p>
        </p:txBody>
      </p:sp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954088" y="3627438"/>
            <a:ext cx="782478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The “Recognised” elements can be extended and modified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Version Control is enforced without user Knowledge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Coding Standards can be encouraged OR enforced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Feedback can be informal OR formal (i.e. peer review)</a:t>
            </a:r>
          </a:p>
        </p:txBody>
      </p:sp>
      <p:pic>
        <p:nvPicPr>
          <p:cNvPr id="50179" name="Picture 5" descr="nonmemct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9788" y="2757488"/>
            <a:ext cx="4889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 descr="Word 2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275748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 descr="Excel 2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6750" y="275748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8" descr="PowerPoint 2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3525" y="275748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9" descr="Adobe_PDF_I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913" y="275748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10" descr="R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70138" y="2757488"/>
            <a:ext cx="7127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1" descr="icon-matla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10138" y="275748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19975" y="2757488"/>
            <a:ext cx="4841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02613" y="2757488"/>
            <a:ext cx="5207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65600" y="2757488"/>
            <a:ext cx="4476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Wider Application of Software</a:t>
            </a:r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954088" y="2928938"/>
            <a:ext cx="782478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600"/>
              <a:t>ModSpace customers and prospects include: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The Bank of England for model management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An Insurance company for building communities for open source softwares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A pharma company who wants to create a “SAS Code Repository and Community”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ModSpace </a:t>
            </a:r>
            <a:br>
              <a:rPr lang="en-GB" smtClean="0"/>
            </a:br>
            <a:r>
              <a:rPr lang="en-GB" sz="3200" smtClean="0"/>
              <a:t>The Alternatives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Mango Solutions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9A533"/>
              </a:buClr>
              <a:buFontTx/>
              <a:buChar char="•"/>
            </a:pPr>
            <a:r>
              <a:rPr lang="en-GB" sz="2600" smtClean="0"/>
              <a:t>Private Company founded in 2002</a:t>
            </a:r>
          </a:p>
          <a:p>
            <a:pPr>
              <a:buClr>
                <a:srgbClr val="F9A533"/>
              </a:buClr>
              <a:buFontTx/>
              <a:buChar char="•"/>
            </a:pPr>
            <a:r>
              <a:rPr lang="en-GB" sz="2600" smtClean="0"/>
              <a:t>Headquartered in the UK</a:t>
            </a:r>
          </a:p>
          <a:p>
            <a:pPr>
              <a:buClr>
                <a:srgbClr val="F9A533"/>
              </a:buClr>
              <a:buFontTx/>
              <a:buChar char="•"/>
            </a:pPr>
            <a:r>
              <a:rPr lang="en-GB" sz="2600" smtClean="0"/>
              <a:t>Offices in Switzerland, USA and China</a:t>
            </a:r>
          </a:p>
          <a:p>
            <a:pPr>
              <a:buClr>
                <a:srgbClr val="F9A533"/>
              </a:buClr>
              <a:buFontTx/>
              <a:buChar char="•"/>
            </a:pPr>
            <a:r>
              <a:rPr lang="en-GB" sz="2600" smtClean="0"/>
              <a:t>Global Team of 38</a:t>
            </a:r>
          </a:p>
          <a:p>
            <a:pPr>
              <a:buClr>
                <a:srgbClr val="F9A533"/>
              </a:buClr>
              <a:buFontTx/>
              <a:buChar char="•"/>
            </a:pPr>
            <a:r>
              <a:rPr lang="en-GB" sz="2600" smtClean="0"/>
              <a:t>Strong year-on-year growth since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Put your files on a Central Server</a:t>
            </a:r>
            <a:br>
              <a:rPr lang="en-GB" smtClean="0"/>
            </a:br>
            <a:endParaRPr lang="en-GB" smtClean="0"/>
          </a:p>
        </p:txBody>
      </p:sp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954088" y="2928938"/>
            <a:ext cx="782478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Limited search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No way to describe a “set of files” as a single “thing”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No versioning and file management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No intuitive interface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No encouragement of standards and best practices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Use Sharepoint</a:t>
            </a:r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954088" y="2928938"/>
            <a:ext cx="782478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Limited search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Doesn’t distinguish between “a script” and “a document”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No way to describe a “set of files” as a single “thing”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No encouragement of standards and best practices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Use a Version Control System</a:t>
            </a: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954088" y="2928938"/>
            <a:ext cx="782478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Limited search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No way to describe a “set of files” as a single “thing”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No intuitive interface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No encouragement of standards and best practices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ModSpace </a:t>
            </a:r>
            <a:br>
              <a:rPr lang="en-GB" smtClean="0"/>
            </a:br>
            <a:r>
              <a:rPr lang="en-GB" sz="3200" smtClean="0"/>
              <a:t>The Development Path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Formal Entry Structure</a:t>
            </a:r>
          </a:p>
        </p:txBody>
      </p:sp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954088" y="2928938"/>
            <a:ext cx="782478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Enforcement of Project (File/Directory) Structure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Validates Project Structure to Enforce Best Practices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 Directory Structure and Naming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 Existence of Files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Additional Meta can be associated that Extends standard set of meta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 Project Identification Number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 Project Manager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Discussion Groups</a:t>
            </a: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954088" y="2928938"/>
            <a:ext cx="461168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What happens if you don’t find what you’re looking for?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000"/>
              <a:t> Search online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000"/>
              <a:t> Send an email to “all@”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Adding Q&amp;A feature so the question and answer are stored and searchable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6725" y="3771900"/>
            <a:ext cx="33702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Storage Types</a:t>
            </a:r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954088" y="2928938"/>
            <a:ext cx="723423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Currently, elements are stored in Version Control OR on file system based on type (data vs script)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Can be extended so (for example):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 Documents Stored in SharePoint or Documentum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 Data Stored in Database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Synchronisation with Version Control</a:t>
            </a:r>
          </a:p>
        </p:txBody>
      </p:sp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954088" y="2928938"/>
            <a:ext cx="723423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Can now: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000"/>
              <a:t> Create an Entry in ModSpace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000"/>
              <a:t> Connect to it via IDE (e.g. Eclipse)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000"/>
              <a:t> Edit Files within Eclipse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000"/>
              <a:t> See “needs synchronisation” message in ModSpace</a:t>
            </a:r>
          </a:p>
          <a:p>
            <a:pPr marL="654050" lvl="3" indent="-206375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000"/>
              <a:t> Sync the Files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Allows for programming Users and “Web” Users to work on same project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Storage in Tech-Agnostic Format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954088" y="2928938"/>
            <a:ext cx="723423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Part of the “ddmore” Initiative (part of “IMI”)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Proposed Workflow</a:t>
            </a:r>
          </a:p>
          <a:p>
            <a:pPr marL="742950" lvl="1" indent="-28575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Analyst A codes model in Language A</a:t>
            </a:r>
          </a:p>
          <a:p>
            <a:pPr marL="742950" lvl="1" indent="-28575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Code checked into ModSpace</a:t>
            </a:r>
          </a:p>
          <a:p>
            <a:pPr marL="742950" lvl="1" indent="-28575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Code stored as an “Implementation” of the Model, which is also stored in a general format</a:t>
            </a:r>
          </a:p>
          <a:p>
            <a:pPr marL="742950" lvl="1" indent="-28575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Analyst B downloads the Model in Language B, adapts the Model and checks in code</a:t>
            </a:r>
          </a:p>
          <a:p>
            <a:pPr marL="742950" lvl="1" indent="-28575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Analyst A sees changes reflected in Language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Mango Solutions</a:t>
            </a:r>
          </a:p>
        </p:txBody>
      </p:sp>
      <p:sp>
        <p:nvSpPr>
          <p:cNvPr id="20482" name="AutoShape 93"/>
          <p:cNvSpPr>
            <a:spLocks noChangeArrowheads="1"/>
          </p:cNvSpPr>
          <p:nvPr/>
        </p:nvSpPr>
        <p:spPr bwMode="auto">
          <a:xfrm>
            <a:off x="303213" y="2657475"/>
            <a:ext cx="8521700" cy="3516313"/>
          </a:xfrm>
          <a:prstGeom prst="roundRect">
            <a:avLst>
              <a:gd name="adj" fmla="val 9111"/>
            </a:avLst>
          </a:prstGeom>
          <a:solidFill>
            <a:schemeClr val="accent1">
              <a:alpha val="0"/>
            </a:schemeClr>
          </a:solidFill>
          <a:ln w="9525">
            <a:solidFill>
              <a:srgbClr val="000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  <a:p>
            <a:pPr algn="ctr"/>
            <a:endParaRPr lang="en-GB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641350" y="2954338"/>
            <a:ext cx="1285875" cy="423862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F9A5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People</a:t>
            </a: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0484" name="Elbow Connector 11"/>
          <p:cNvCxnSpPr>
            <a:cxnSpLocks noChangeShapeType="1"/>
          </p:cNvCxnSpPr>
          <p:nvPr/>
        </p:nvCxnSpPr>
        <p:spPr bwMode="auto">
          <a:xfrm>
            <a:off x="784225" y="3654425"/>
            <a:ext cx="142875" cy="1588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485" name="Elbow Connector 14"/>
          <p:cNvCxnSpPr>
            <a:cxnSpLocks noChangeShapeType="1"/>
          </p:cNvCxnSpPr>
          <p:nvPr/>
        </p:nvCxnSpPr>
        <p:spPr bwMode="auto">
          <a:xfrm>
            <a:off x="784225" y="4014788"/>
            <a:ext cx="142875" cy="1587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486" name="Elbow Connector 16"/>
          <p:cNvCxnSpPr>
            <a:cxnSpLocks noChangeShapeType="1"/>
          </p:cNvCxnSpPr>
          <p:nvPr/>
        </p:nvCxnSpPr>
        <p:spPr bwMode="auto">
          <a:xfrm>
            <a:off x="784225" y="4381500"/>
            <a:ext cx="142875" cy="1588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487" name="Elbow Connector 18"/>
          <p:cNvCxnSpPr>
            <a:cxnSpLocks noChangeShapeType="1"/>
          </p:cNvCxnSpPr>
          <p:nvPr/>
        </p:nvCxnSpPr>
        <p:spPr bwMode="auto">
          <a:xfrm>
            <a:off x="784225" y="4745038"/>
            <a:ext cx="142875" cy="1587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488" name="Elbow Connector 20"/>
          <p:cNvCxnSpPr>
            <a:cxnSpLocks noChangeShapeType="1"/>
          </p:cNvCxnSpPr>
          <p:nvPr/>
        </p:nvCxnSpPr>
        <p:spPr bwMode="auto">
          <a:xfrm>
            <a:off x="784225" y="5113338"/>
            <a:ext cx="142875" cy="1587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489" name="Elbow Connector 22"/>
          <p:cNvCxnSpPr>
            <a:cxnSpLocks noChangeShapeType="1"/>
          </p:cNvCxnSpPr>
          <p:nvPr/>
        </p:nvCxnSpPr>
        <p:spPr bwMode="auto">
          <a:xfrm>
            <a:off x="784225" y="5480050"/>
            <a:ext cx="142875" cy="1588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490" name="Elbow Connector 24"/>
          <p:cNvCxnSpPr>
            <a:cxnSpLocks noChangeShapeType="1"/>
          </p:cNvCxnSpPr>
          <p:nvPr/>
        </p:nvCxnSpPr>
        <p:spPr bwMode="auto">
          <a:xfrm>
            <a:off x="784225" y="5826125"/>
            <a:ext cx="142875" cy="1588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sp>
        <p:nvSpPr>
          <p:cNvPr id="20491" name="TextBox 25"/>
          <p:cNvSpPr txBox="1">
            <a:spLocks noChangeArrowheads="1"/>
          </p:cNvSpPr>
          <p:nvPr/>
        </p:nvSpPr>
        <p:spPr bwMode="auto">
          <a:xfrm>
            <a:off x="928688" y="3502025"/>
            <a:ext cx="198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Analytical Expertise</a:t>
            </a:r>
            <a:endParaRPr lang="en-US" sz="1400"/>
          </a:p>
        </p:txBody>
      </p:sp>
      <p:sp>
        <p:nvSpPr>
          <p:cNvPr id="20492" name="TextBox 26"/>
          <p:cNvSpPr txBox="1">
            <a:spLocks noChangeArrowheads="1"/>
          </p:cNvSpPr>
          <p:nvPr/>
        </p:nvSpPr>
        <p:spPr bwMode="auto">
          <a:xfrm>
            <a:off x="928688" y="4229100"/>
            <a:ext cx="157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Business Analysis</a:t>
            </a:r>
            <a:endParaRPr lang="en-US" sz="1400"/>
          </a:p>
        </p:txBody>
      </p:sp>
      <p:sp>
        <p:nvSpPr>
          <p:cNvPr id="20493" name="TextBox 27"/>
          <p:cNvSpPr txBox="1">
            <a:spLocks noChangeArrowheads="1"/>
          </p:cNvSpPr>
          <p:nvPr/>
        </p:nvSpPr>
        <p:spPr bwMode="auto">
          <a:xfrm>
            <a:off x="928688" y="4594225"/>
            <a:ext cx="1857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Technical Architects</a:t>
            </a:r>
            <a:endParaRPr lang="en-US" sz="1400"/>
          </a:p>
        </p:txBody>
      </p:sp>
      <p:sp>
        <p:nvSpPr>
          <p:cNvPr id="20494" name="TextBox 29"/>
          <p:cNvSpPr txBox="1">
            <a:spLocks noChangeArrowheads="1"/>
          </p:cNvSpPr>
          <p:nvPr/>
        </p:nvSpPr>
        <p:spPr bwMode="auto">
          <a:xfrm>
            <a:off x="928688" y="5673725"/>
            <a:ext cx="1785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Quality Manager</a:t>
            </a:r>
            <a:endParaRPr lang="en-US" sz="1400"/>
          </a:p>
        </p:txBody>
      </p:sp>
      <p:sp>
        <p:nvSpPr>
          <p:cNvPr id="20495" name="TextBox 30"/>
          <p:cNvSpPr txBox="1">
            <a:spLocks noChangeArrowheads="1"/>
          </p:cNvSpPr>
          <p:nvPr/>
        </p:nvSpPr>
        <p:spPr bwMode="auto">
          <a:xfrm>
            <a:off x="928688" y="4960938"/>
            <a:ext cx="1643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Developers</a:t>
            </a:r>
            <a:endParaRPr lang="en-US" sz="1400"/>
          </a:p>
        </p:txBody>
      </p:sp>
      <p:sp>
        <p:nvSpPr>
          <p:cNvPr id="20496" name="TextBox 31"/>
          <p:cNvSpPr txBox="1">
            <a:spLocks noChangeArrowheads="1"/>
          </p:cNvSpPr>
          <p:nvPr/>
        </p:nvSpPr>
        <p:spPr bwMode="auto">
          <a:xfrm>
            <a:off x="928688" y="3863975"/>
            <a:ext cx="1643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Project Managers</a:t>
            </a:r>
            <a:endParaRPr lang="en-US" sz="1400"/>
          </a:p>
        </p:txBody>
      </p:sp>
      <p:sp>
        <p:nvSpPr>
          <p:cNvPr id="20497" name="TextBox 32"/>
          <p:cNvSpPr txBox="1">
            <a:spLocks noChangeArrowheads="1"/>
          </p:cNvSpPr>
          <p:nvPr/>
        </p:nvSpPr>
        <p:spPr bwMode="auto">
          <a:xfrm>
            <a:off x="2730500" y="2954338"/>
            <a:ext cx="1285875" cy="423862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F9A5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Skills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498" name="TextBox 47"/>
          <p:cNvSpPr txBox="1">
            <a:spLocks noChangeArrowheads="1"/>
          </p:cNvSpPr>
          <p:nvPr/>
        </p:nvSpPr>
        <p:spPr bwMode="auto">
          <a:xfrm>
            <a:off x="2998788" y="3502025"/>
            <a:ext cx="128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‘R’/S+</a:t>
            </a:r>
            <a:endParaRPr lang="en-US" sz="1400"/>
          </a:p>
        </p:txBody>
      </p:sp>
      <p:sp>
        <p:nvSpPr>
          <p:cNvPr id="20499" name="TextBox 48"/>
          <p:cNvSpPr txBox="1">
            <a:spLocks noChangeArrowheads="1"/>
          </p:cNvSpPr>
          <p:nvPr/>
        </p:nvSpPr>
        <p:spPr bwMode="auto">
          <a:xfrm>
            <a:off x="2998788" y="4594225"/>
            <a:ext cx="157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Java/C++</a:t>
            </a:r>
            <a:endParaRPr lang="en-US" sz="1400"/>
          </a:p>
        </p:txBody>
      </p:sp>
      <p:sp>
        <p:nvSpPr>
          <p:cNvPr id="20500" name="TextBox 49"/>
          <p:cNvSpPr txBox="1">
            <a:spLocks noChangeArrowheads="1"/>
          </p:cNvSpPr>
          <p:nvPr/>
        </p:nvSpPr>
        <p:spPr bwMode="auto">
          <a:xfrm>
            <a:off x="2998788" y="4962525"/>
            <a:ext cx="1857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Oracle</a:t>
            </a:r>
            <a:endParaRPr lang="en-US" sz="1400"/>
          </a:p>
        </p:txBody>
      </p:sp>
      <p:sp>
        <p:nvSpPr>
          <p:cNvPr id="20501" name="TextBox 50"/>
          <p:cNvSpPr txBox="1">
            <a:spLocks noChangeArrowheads="1"/>
          </p:cNvSpPr>
          <p:nvPr/>
        </p:nvSpPr>
        <p:spPr bwMode="auto">
          <a:xfrm>
            <a:off x="2998788" y="5327650"/>
            <a:ext cx="1928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Web Reporting</a:t>
            </a:r>
            <a:endParaRPr lang="en-US" sz="1400"/>
          </a:p>
        </p:txBody>
      </p:sp>
      <p:sp>
        <p:nvSpPr>
          <p:cNvPr id="20502" name="TextBox 52"/>
          <p:cNvSpPr txBox="1">
            <a:spLocks noChangeArrowheads="1"/>
          </p:cNvSpPr>
          <p:nvPr/>
        </p:nvSpPr>
        <p:spPr bwMode="auto">
          <a:xfrm>
            <a:off x="2998788" y="4229100"/>
            <a:ext cx="1643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SAS</a:t>
            </a:r>
            <a:endParaRPr lang="en-US" sz="1400"/>
          </a:p>
        </p:txBody>
      </p:sp>
      <p:sp>
        <p:nvSpPr>
          <p:cNvPr id="20503" name="TextBox 53"/>
          <p:cNvSpPr txBox="1">
            <a:spLocks noChangeArrowheads="1"/>
          </p:cNvSpPr>
          <p:nvPr/>
        </p:nvSpPr>
        <p:spPr bwMode="auto">
          <a:xfrm>
            <a:off x="2998788" y="3862388"/>
            <a:ext cx="1643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Matlab, Python</a:t>
            </a:r>
            <a:endParaRPr lang="en-US" sz="1400"/>
          </a:p>
        </p:txBody>
      </p:sp>
      <p:sp>
        <p:nvSpPr>
          <p:cNvPr id="20504" name="TextBox 59"/>
          <p:cNvSpPr txBox="1">
            <a:spLocks noChangeArrowheads="1"/>
          </p:cNvSpPr>
          <p:nvPr/>
        </p:nvSpPr>
        <p:spPr bwMode="auto">
          <a:xfrm>
            <a:off x="4814888" y="2954338"/>
            <a:ext cx="1285875" cy="423862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F9A5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Services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505" name="TextBox 74"/>
          <p:cNvSpPr txBox="1">
            <a:spLocks noChangeArrowheads="1"/>
          </p:cNvSpPr>
          <p:nvPr/>
        </p:nvSpPr>
        <p:spPr bwMode="auto">
          <a:xfrm>
            <a:off x="5100638" y="3502025"/>
            <a:ext cx="155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Training</a:t>
            </a:r>
            <a:endParaRPr lang="en-US" sz="1400"/>
          </a:p>
        </p:txBody>
      </p:sp>
      <p:sp>
        <p:nvSpPr>
          <p:cNvPr id="20506" name="TextBox 76"/>
          <p:cNvSpPr txBox="1">
            <a:spLocks noChangeArrowheads="1"/>
          </p:cNvSpPr>
          <p:nvPr/>
        </p:nvSpPr>
        <p:spPr bwMode="auto">
          <a:xfrm>
            <a:off x="5100638" y="4594225"/>
            <a:ext cx="1951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Business Consulting</a:t>
            </a:r>
          </a:p>
        </p:txBody>
      </p:sp>
      <p:sp>
        <p:nvSpPr>
          <p:cNvPr id="20507" name="TextBox 77"/>
          <p:cNvSpPr txBox="1">
            <a:spLocks noChangeArrowheads="1"/>
          </p:cNvSpPr>
          <p:nvPr/>
        </p:nvSpPr>
        <p:spPr bwMode="auto">
          <a:xfrm>
            <a:off x="5100638" y="4960938"/>
            <a:ext cx="2011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Software Development</a:t>
            </a:r>
            <a:endParaRPr lang="en-US" sz="1400"/>
          </a:p>
        </p:txBody>
      </p:sp>
      <p:sp>
        <p:nvSpPr>
          <p:cNvPr id="20508" name="TextBox 79"/>
          <p:cNvSpPr txBox="1">
            <a:spLocks noChangeArrowheads="1"/>
          </p:cNvSpPr>
          <p:nvPr/>
        </p:nvSpPr>
        <p:spPr bwMode="auto">
          <a:xfrm>
            <a:off x="5100638" y="42291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Technical Consulting</a:t>
            </a:r>
            <a:endParaRPr lang="en-US" sz="1400"/>
          </a:p>
        </p:txBody>
      </p:sp>
      <p:sp>
        <p:nvSpPr>
          <p:cNvPr id="20509" name="TextBox 80"/>
          <p:cNvSpPr txBox="1">
            <a:spLocks noChangeArrowheads="1"/>
          </p:cNvSpPr>
          <p:nvPr/>
        </p:nvSpPr>
        <p:spPr bwMode="auto">
          <a:xfrm>
            <a:off x="5100638" y="3862388"/>
            <a:ext cx="180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Commercial Support</a:t>
            </a:r>
            <a:endParaRPr lang="en-US" sz="1400"/>
          </a:p>
        </p:txBody>
      </p:sp>
      <p:sp>
        <p:nvSpPr>
          <p:cNvPr id="20510" name="TextBox 81"/>
          <p:cNvSpPr txBox="1">
            <a:spLocks noChangeArrowheads="1"/>
          </p:cNvSpPr>
          <p:nvPr/>
        </p:nvSpPr>
        <p:spPr bwMode="auto">
          <a:xfrm>
            <a:off x="7088188" y="2954338"/>
            <a:ext cx="1285875" cy="423862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F9A5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Products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511" name="TextBox 96"/>
          <p:cNvSpPr txBox="1">
            <a:spLocks noChangeArrowheads="1"/>
          </p:cNvSpPr>
          <p:nvPr/>
        </p:nvSpPr>
        <p:spPr bwMode="auto">
          <a:xfrm>
            <a:off x="7304088" y="3502025"/>
            <a:ext cx="1357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ModSpace</a:t>
            </a:r>
            <a:endParaRPr lang="en-US" sz="1400"/>
          </a:p>
        </p:txBody>
      </p:sp>
      <p:sp>
        <p:nvSpPr>
          <p:cNvPr id="20512" name="TextBox 97"/>
          <p:cNvSpPr txBox="1">
            <a:spLocks noChangeArrowheads="1"/>
          </p:cNvSpPr>
          <p:nvPr/>
        </p:nvSpPr>
        <p:spPr bwMode="auto">
          <a:xfrm>
            <a:off x="7304088" y="4594225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iNCAS</a:t>
            </a:r>
            <a:endParaRPr lang="en-US" sz="1400"/>
          </a:p>
        </p:txBody>
      </p:sp>
      <p:sp>
        <p:nvSpPr>
          <p:cNvPr id="20513" name="TextBox 100"/>
          <p:cNvSpPr txBox="1">
            <a:spLocks noChangeArrowheads="1"/>
          </p:cNvSpPr>
          <p:nvPr/>
        </p:nvSpPr>
        <p:spPr bwMode="auto">
          <a:xfrm>
            <a:off x="7304088" y="4229100"/>
            <a:ext cx="1643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Push2Doc</a:t>
            </a:r>
            <a:endParaRPr lang="en-US" sz="1400"/>
          </a:p>
        </p:txBody>
      </p:sp>
      <p:sp>
        <p:nvSpPr>
          <p:cNvPr id="20514" name="TextBox 101"/>
          <p:cNvSpPr txBox="1">
            <a:spLocks noChangeArrowheads="1"/>
          </p:cNvSpPr>
          <p:nvPr/>
        </p:nvSpPr>
        <p:spPr bwMode="auto">
          <a:xfrm>
            <a:off x="7304088" y="3862388"/>
            <a:ext cx="1643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Navigator</a:t>
            </a:r>
            <a:endParaRPr lang="en-US" sz="1400"/>
          </a:p>
        </p:txBody>
      </p:sp>
      <p:sp>
        <p:nvSpPr>
          <p:cNvPr id="20515" name="TextBox 103"/>
          <p:cNvSpPr txBox="1">
            <a:spLocks noChangeArrowheads="1"/>
          </p:cNvSpPr>
          <p:nvPr/>
        </p:nvSpPr>
        <p:spPr bwMode="auto">
          <a:xfrm>
            <a:off x="7304088" y="4960938"/>
            <a:ext cx="1500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ValidR</a:t>
            </a:r>
            <a:endParaRPr lang="en-US" sz="1400"/>
          </a:p>
        </p:txBody>
      </p:sp>
      <p:pic>
        <p:nvPicPr>
          <p:cNvPr id="20516" name="Picture 95" descr="ANd9GcRzdYnDzjGj4p5IT95s58iLhNJrpkcGTghsg6yi8EdDt28bH7Vs4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1350" y="2335213"/>
            <a:ext cx="8636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7" name="TextBox 30"/>
          <p:cNvSpPr txBox="1">
            <a:spLocks noChangeArrowheads="1"/>
          </p:cNvSpPr>
          <p:nvPr/>
        </p:nvSpPr>
        <p:spPr bwMode="auto">
          <a:xfrm>
            <a:off x="928688" y="5327650"/>
            <a:ext cx="1643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Dedicated Testers</a:t>
            </a:r>
            <a:endParaRPr lang="en-US" sz="1400"/>
          </a:p>
        </p:txBody>
      </p:sp>
      <p:sp>
        <p:nvSpPr>
          <p:cNvPr id="20518" name="TextBox 77"/>
          <p:cNvSpPr txBox="1">
            <a:spLocks noChangeArrowheads="1"/>
          </p:cNvSpPr>
          <p:nvPr/>
        </p:nvSpPr>
        <p:spPr bwMode="auto">
          <a:xfrm>
            <a:off x="5100638" y="5329238"/>
            <a:ext cx="2011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Software Development</a:t>
            </a:r>
            <a:endParaRPr lang="en-US" sz="1400"/>
          </a:p>
        </p:txBody>
      </p:sp>
      <p:sp>
        <p:nvSpPr>
          <p:cNvPr id="20519" name="Line 93"/>
          <p:cNvSpPr>
            <a:spLocks noChangeShapeType="1"/>
          </p:cNvSpPr>
          <p:nvPr/>
        </p:nvSpPr>
        <p:spPr bwMode="auto">
          <a:xfrm flipH="1">
            <a:off x="774700" y="3365500"/>
            <a:ext cx="0" cy="2465388"/>
          </a:xfrm>
          <a:prstGeom prst="line">
            <a:avLst/>
          </a:prstGeom>
          <a:noFill/>
          <a:ln w="31750">
            <a:solidFill>
              <a:srgbClr val="F9A5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Line 94"/>
          <p:cNvSpPr>
            <a:spLocks noChangeShapeType="1"/>
          </p:cNvSpPr>
          <p:nvPr/>
        </p:nvSpPr>
        <p:spPr bwMode="auto">
          <a:xfrm flipH="1">
            <a:off x="2879725" y="3352800"/>
            <a:ext cx="0" cy="2128838"/>
          </a:xfrm>
          <a:prstGeom prst="line">
            <a:avLst/>
          </a:prstGeom>
          <a:noFill/>
          <a:ln w="31750">
            <a:solidFill>
              <a:srgbClr val="F9A5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Line 95"/>
          <p:cNvSpPr>
            <a:spLocks noChangeShapeType="1"/>
          </p:cNvSpPr>
          <p:nvPr/>
        </p:nvSpPr>
        <p:spPr bwMode="auto">
          <a:xfrm>
            <a:off x="4937125" y="3351213"/>
            <a:ext cx="0" cy="2154237"/>
          </a:xfrm>
          <a:prstGeom prst="line">
            <a:avLst/>
          </a:prstGeom>
          <a:noFill/>
          <a:ln w="31750">
            <a:solidFill>
              <a:srgbClr val="F9A5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Line 96"/>
          <p:cNvSpPr>
            <a:spLocks noChangeShapeType="1"/>
          </p:cNvSpPr>
          <p:nvPr/>
        </p:nvSpPr>
        <p:spPr bwMode="auto">
          <a:xfrm flipH="1">
            <a:off x="7186613" y="3351213"/>
            <a:ext cx="0" cy="1781175"/>
          </a:xfrm>
          <a:prstGeom prst="line">
            <a:avLst/>
          </a:prstGeom>
          <a:noFill/>
          <a:ln w="31750">
            <a:solidFill>
              <a:srgbClr val="F9A5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0523" name="Elbow Connector 11"/>
          <p:cNvCxnSpPr>
            <a:cxnSpLocks noChangeShapeType="1"/>
          </p:cNvCxnSpPr>
          <p:nvPr/>
        </p:nvCxnSpPr>
        <p:spPr bwMode="auto">
          <a:xfrm>
            <a:off x="2876550" y="3654425"/>
            <a:ext cx="142875" cy="1588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524" name="Elbow Connector 14"/>
          <p:cNvCxnSpPr>
            <a:cxnSpLocks noChangeShapeType="1"/>
          </p:cNvCxnSpPr>
          <p:nvPr/>
        </p:nvCxnSpPr>
        <p:spPr bwMode="auto">
          <a:xfrm>
            <a:off x="2876550" y="4014788"/>
            <a:ext cx="142875" cy="1587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525" name="Elbow Connector 16"/>
          <p:cNvCxnSpPr>
            <a:cxnSpLocks noChangeShapeType="1"/>
          </p:cNvCxnSpPr>
          <p:nvPr/>
        </p:nvCxnSpPr>
        <p:spPr bwMode="auto">
          <a:xfrm>
            <a:off x="2876550" y="4381500"/>
            <a:ext cx="142875" cy="1588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526" name="Elbow Connector 18"/>
          <p:cNvCxnSpPr>
            <a:cxnSpLocks noChangeShapeType="1"/>
          </p:cNvCxnSpPr>
          <p:nvPr/>
        </p:nvCxnSpPr>
        <p:spPr bwMode="auto">
          <a:xfrm>
            <a:off x="2876550" y="4745038"/>
            <a:ext cx="142875" cy="1587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527" name="Elbow Connector 20"/>
          <p:cNvCxnSpPr>
            <a:cxnSpLocks noChangeShapeType="1"/>
          </p:cNvCxnSpPr>
          <p:nvPr/>
        </p:nvCxnSpPr>
        <p:spPr bwMode="auto">
          <a:xfrm>
            <a:off x="2876550" y="5113338"/>
            <a:ext cx="142875" cy="1587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528" name="Elbow Connector 22"/>
          <p:cNvCxnSpPr>
            <a:cxnSpLocks noChangeShapeType="1"/>
          </p:cNvCxnSpPr>
          <p:nvPr/>
        </p:nvCxnSpPr>
        <p:spPr bwMode="auto">
          <a:xfrm>
            <a:off x="2876550" y="5480050"/>
            <a:ext cx="142875" cy="1588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529" name="Elbow Connector 11"/>
          <p:cNvCxnSpPr>
            <a:cxnSpLocks noChangeShapeType="1"/>
          </p:cNvCxnSpPr>
          <p:nvPr/>
        </p:nvCxnSpPr>
        <p:spPr bwMode="auto">
          <a:xfrm>
            <a:off x="4948238" y="3654425"/>
            <a:ext cx="142875" cy="1588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530" name="Elbow Connector 14"/>
          <p:cNvCxnSpPr>
            <a:cxnSpLocks noChangeShapeType="1"/>
          </p:cNvCxnSpPr>
          <p:nvPr/>
        </p:nvCxnSpPr>
        <p:spPr bwMode="auto">
          <a:xfrm>
            <a:off x="4948238" y="4014788"/>
            <a:ext cx="142875" cy="1587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531" name="Elbow Connector 16"/>
          <p:cNvCxnSpPr>
            <a:cxnSpLocks noChangeShapeType="1"/>
          </p:cNvCxnSpPr>
          <p:nvPr/>
        </p:nvCxnSpPr>
        <p:spPr bwMode="auto">
          <a:xfrm>
            <a:off x="4948238" y="4381500"/>
            <a:ext cx="142875" cy="1588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532" name="Elbow Connector 18"/>
          <p:cNvCxnSpPr>
            <a:cxnSpLocks noChangeShapeType="1"/>
          </p:cNvCxnSpPr>
          <p:nvPr/>
        </p:nvCxnSpPr>
        <p:spPr bwMode="auto">
          <a:xfrm>
            <a:off x="4948238" y="4746625"/>
            <a:ext cx="142875" cy="1588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533" name="Elbow Connector 20"/>
          <p:cNvCxnSpPr>
            <a:cxnSpLocks noChangeShapeType="1"/>
          </p:cNvCxnSpPr>
          <p:nvPr/>
        </p:nvCxnSpPr>
        <p:spPr bwMode="auto">
          <a:xfrm>
            <a:off x="4948238" y="5113338"/>
            <a:ext cx="142875" cy="1587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534" name="Elbow Connector 22"/>
          <p:cNvCxnSpPr>
            <a:cxnSpLocks noChangeShapeType="1"/>
          </p:cNvCxnSpPr>
          <p:nvPr/>
        </p:nvCxnSpPr>
        <p:spPr bwMode="auto">
          <a:xfrm>
            <a:off x="4948238" y="5480050"/>
            <a:ext cx="142875" cy="1588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535" name="Elbow Connector 11"/>
          <p:cNvCxnSpPr>
            <a:cxnSpLocks noChangeShapeType="1"/>
          </p:cNvCxnSpPr>
          <p:nvPr/>
        </p:nvCxnSpPr>
        <p:spPr bwMode="auto">
          <a:xfrm>
            <a:off x="7197725" y="3652838"/>
            <a:ext cx="142875" cy="1587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536" name="Elbow Connector 14"/>
          <p:cNvCxnSpPr>
            <a:cxnSpLocks noChangeShapeType="1"/>
          </p:cNvCxnSpPr>
          <p:nvPr/>
        </p:nvCxnSpPr>
        <p:spPr bwMode="auto">
          <a:xfrm>
            <a:off x="7197725" y="4014788"/>
            <a:ext cx="142875" cy="1587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537" name="Elbow Connector 16"/>
          <p:cNvCxnSpPr>
            <a:cxnSpLocks noChangeShapeType="1"/>
          </p:cNvCxnSpPr>
          <p:nvPr/>
        </p:nvCxnSpPr>
        <p:spPr bwMode="auto">
          <a:xfrm>
            <a:off x="7197725" y="4379913"/>
            <a:ext cx="142875" cy="1587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538" name="Elbow Connector 18"/>
          <p:cNvCxnSpPr>
            <a:cxnSpLocks noChangeShapeType="1"/>
          </p:cNvCxnSpPr>
          <p:nvPr/>
        </p:nvCxnSpPr>
        <p:spPr bwMode="auto">
          <a:xfrm>
            <a:off x="7197725" y="4745038"/>
            <a:ext cx="142875" cy="1587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  <p:cxnSp>
        <p:nvCxnSpPr>
          <p:cNvPr id="20539" name="Elbow Connector 20"/>
          <p:cNvCxnSpPr>
            <a:cxnSpLocks noChangeShapeType="1"/>
          </p:cNvCxnSpPr>
          <p:nvPr/>
        </p:nvCxnSpPr>
        <p:spPr bwMode="auto">
          <a:xfrm>
            <a:off x="7197725" y="5113338"/>
            <a:ext cx="142875" cy="1587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F8A22D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</a:p>
        </p:txBody>
      </p:sp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954088" y="2928938"/>
            <a:ext cx="723423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Analytical Knowledge is typically split across files which need to be stored and described together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The ModSpace Project was a bespoke software development project with Novartis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400"/>
              <a:t>ModSpace provides a general platform for analytical knowledge management</a:t>
            </a:r>
            <a:endParaRPr lang="en-GB" sz="22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Demo Modspace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Mango in M&amp;S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2930525"/>
            <a:ext cx="4252912" cy="3224213"/>
          </a:xfrm>
        </p:spPr>
        <p:txBody>
          <a:bodyPr/>
          <a:lstStyle/>
          <a:p>
            <a:pPr>
              <a:buClr>
                <a:srgbClr val="F9A533"/>
              </a:buClr>
              <a:buFontTx/>
              <a:buChar char="•"/>
            </a:pPr>
            <a:r>
              <a:rPr lang="en-GB" smtClean="0"/>
              <a:t>Work with M&amp;S Groups from most top 20 pharma companies</a:t>
            </a:r>
          </a:p>
          <a:p>
            <a:pPr>
              <a:buClr>
                <a:srgbClr val="F9A533"/>
              </a:buClr>
              <a:buFontTx/>
              <a:buChar char="•"/>
            </a:pPr>
            <a:r>
              <a:rPr lang="en-GB" smtClean="0"/>
              <a:t>Provide training, consulting, support and application development services</a:t>
            </a:r>
          </a:p>
          <a:p>
            <a:pPr>
              <a:buClr>
                <a:srgbClr val="F9A533"/>
              </a:buClr>
              <a:buFontTx/>
              <a:buChar char="•"/>
            </a:pPr>
            <a:r>
              <a:rPr lang="en-GB" smtClean="0"/>
              <a:t>Also participate in cross-company projects such as IMI initiative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6888" y="4462463"/>
            <a:ext cx="11969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eli_lilly_and_company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6888" y="5003800"/>
            <a:ext cx="647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Merck &amp; Co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7275" y="3898900"/>
            <a:ext cx="12239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6525" y="5613400"/>
            <a:ext cx="723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83213" y="2825750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83500" y="2781300"/>
            <a:ext cx="6492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Roche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70825" y="4986338"/>
            <a:ext cx="7207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1" descr="108_GSK%20logo%204%20colou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07050" y="3360738"/>
            <a:ext cx="12207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75525" y="4462463"/>
            <a:ext cx="1368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3" descr="Daiichi Sankyo logo.pn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35763" y="5549900"/>
            <a:ext cx="5683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4" descr="Genentech.sv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54650" y="3975100"/>
            <a:ext cx="14398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5" descr="Eisai logo.sv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564188" y="5613400"/>
            <a:ext cx="7191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83350" y="4945063"/>
            <a:ext cx="11271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AutoShape 17"/>
          <p:cNvSpPr>
            <a:spLocks noChangeArrowheads="1"/>
          </p:cNvSpPr>
          <p:nvPr/>
        </p:nvSpPr>
        <p:spPr bwMode="auto">
          <a:xfrm>
            <a:off x="5157788" y="2559050"/>
            <a:ext cx="3735387" cy="3678238"/>
          </a:xfrm>
          <a:prstGeom prst="roundRect">
            <a:avLst>
              <a:gd name="adj" fmla="val 989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21" name="Picture 18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085013" y="3403600"/>
            <a:ext cx="169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Analytical Knowledge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1111250" y="1773238"/>
            <a:ext cx="8032750" cy="1065212"/>
          </a:xfrm>
        </p:spPr>
        <p:txBody>
          <a:bodyPr/>
          <a:lstStyle/>
          <a:p>
            <a:pPr eaLnBrk="1" hangingPunct="1"/>
            <a:r>
              <a:rPr lang="en-GB" smtClean="0"/>
              <a:t>Analysis</a:t>
            </a: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954088" y="2930525"/>
            <a:ext cx="74295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Analysis is the practice of producing a model (or “rule of thumb”) to describe a set of data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We need to understand</a:t>
            </a:r>
          </a:p>
          <a:p>
            <a:pPr marL="446088" lvl="2" indent="-215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 How well a model “fits” the data?</a:t>
            </a:r>
          </a:p>
          <a:p>
            <a:pPr marL="446088" lvl="2" indent="-215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 How accurately a model performs?</a:t>
            </a:r>
          </a:p>
          <a:p>
            <a:pPr marL="446088" lvl="2" indent="-215900" eaLnBrk="0" hangingPunct="0">
              <a:lnSpc>
                <a:spcPct val="110000"/>
              </a:lnSpc>
              <a:buClr>
                <a:srgbClr val="F9A533"/>
              </a:buClr>
              <a:buFontTx/>
              <a:buChar char="•"/>
            </a:pPr>
            <a:r>
              <a:rPr lang="en-GB" sz="2200"/>
              <a:t> What variability we can expect in our answers?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0388" y="1255713"/>
            <a:ext cx="5119687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788988" y="2535238"/>
            <a:ext cx="60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Data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687388" y="4932363"/>
            <a:ext cx="804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Models</a:t>
            </a:r>
          </a:p>
        </p:txBody>
      </p:sp>
      <p:grpSp>
        <p:nvGrpSpPr>
          <p:cNvPr id="24580" name="Group 24"/>
          <p:cNvGrpSpPr>
            <a:grpSpLocks/>
          </p:cNvGrpSpPr>
          <p:nvPr/>
        </p:nvGrpSpPr>
        <p:grpSpPr bwMode="auto">
          <a:xfrm>
            <a:off x="327025" y="4227513"/>
            <a:ext cx="1527175" cy="617537"/>
            <a:chOff x="206" y="2663"/>
            <a:chExt cx="962" cy="389"/>
          </a:xfrm>
        </p:grpSpPr>
        <p:grpSp>
          <p:nvGrpSpPr>
            <p:cNvPr id="24619" name="Group 15"/>
            <p:cNvGrpSpPr>
              <a:grpSpLocks/>
            </p:cNvGrpSpPr>
            <p:nvPr/>
          </p:nvGrpSpPr>
          <p:grpSpPr bwMode="auto">
            <a:xfrm>
              <a:off x="206" y="2663"/>
              <a:ext cx="424" cy="388"/>
              <a:chOff x="357" y="2977"/>
              <a:chExt cx="424" cy="388"/>
            </a:xfrm>
          </p:grpSpPr>
          <p:sp>
            <p:nvSpPr>
              <p:cNvPr id="24628" name="AutoShape 8"/>
              <p:cNvSpPr>
                <a:spLocks noChangeArrowheads="1"/>
              </p:cNvSpPr>
              <p:nvPr/>
            </p:nvSpPr>
            <p:spPr bwMode="auto">
              <a:xfrm flipV="1">
                <a:off x="357" y="2977"/>
                <a:ext cx="424" cy="388"/>
              </a:xfrm>
              <a:prstGeom prst="foldedCorner">
                <a:avLst>
                  <a:gd name="adj" fmla="val 32079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Line 9"/>
              <p:cNvSpPr>
                <a:spLocks noChangeShapeType="1"/>
              </p:cNvSpPr>
              <p:nvPr/>
            </p:nvSpPr>
            <p:spPr bwMode="auto">
              <a:xfrm>
                <a:off x="403" y="3024"/>
                <a:ext cx="20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0" name="Line 10"/>
              <p:cNvSpPr>
                <a:spLocks noChangeShapeType="1"/>
              </p:cNvSpPr>
              <p:nvPr/>
            </p:nvSpPr>
            <p:spPr bwMode="auto">
              <a:xfrm>
                <a:off x="403" y="3081"/>
                <a:ext cx="20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Line 11"/>
              <p:cNvSpPr>
                <a:spLocks noChangeShapeType="1"/>
              </p:cNvSpPr>
              <p:nvPr/>
            </p:nvSpPr>
            <p:spPr bwMode="auto">
              <a:xfrm>
                <a:off x="403" y="3139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2" name="Line 12"/>
              <p:cNvSpPr>
                <a:spLocks noChangeShapeType="1"/>
              </p:cNvSpPr>
              <p:nvPr/>
            </p:nvSpPr>
            <p:spPr bwMode="auto">
              <a:xfrm>
                <a:off x="403" y="3255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3" name="Line 13"/>
              <p:cNvSpPr>
                <a:spLocks noChangeShapeType="1"/>
              </p:cNvSpPr>
              <p:nvPr/>
            </p:nvSpPr>
            <p:spPr bwMode="auto">
              <a:xfrm>
                <a:off x="403" y="3313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4" name="Line 14"/>
              <p:cNvSpPr>
                <a:spLocks noChangeShapeType="1"/>
              </p:cNvSpPr>
              <p:nvPr/>
            </p:nvSpPr>
            <p:spPr bwMode="auto">
              <a:xfrm>
                <a:off x="403" y="3197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20" name="Group 16"/>
            <p:cNvGrpSpPr>
              <a:grpSpLocks/>
            </p:cNvGrpSpPr>
            <p:nvPr/>
          </p:nvGrpSpPr>
          <p:grpSpPr bwMode="auto">
            <a:xfrm>
              <a:off x="744" y="2664"/>
              <a:ext cx="424" cy="388"/>
              <a:chOff x="357" y="2977"/>
              <a:chExt cx="424" cy="388"/>
            </a:xfrm>
          </p:grpSpPr>
          <p:sp>
            <p:nvSpPr>
              <p:cNvPr id="24621" name="AutoShape 17"/>
              <p:cNvSpPr>
                <a:spLocks noChangeArrowheads="1"/>
              </p:cNvSpPr>
              <p:nvPr/>
            </p:nvSpPr>
            <p:spPr bwMode="auto">
              <a:xfrm flipV="1">
                <a:off x="357" y="2977"/>
                <a:ext cx="424" cy="388"/>
              </a:xfrm>
              <a:prstGeom prst="foldedCorner">
                <a:avLst>
                  <a:gd name="adj" fmla="val 32079"/>
                </a:avLst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2" name="Line 18"/>
              <p:cNvSpPr>
                <a:spLocks noChangeShapeType="1"/>
              </p:cNvSpPr>
              <p:nvPr/>
            </p:nvSpPr>
            <p:spPr bwMode="auto">
              <a:xfrm>
                <a:off x="403" y="3024"/>
                <a:ext cx="204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3" name="Line 19"/>
              <p:cNvSpPr>
                <a:spLocks noChangeShapeType="1"/>
              </p:cNvSpPr>
              <p:nvPr/>
            </p:nvSpPr>
            <p:spPr bwMode="auto">
              <a:xfrm>
                <a:off x="403" y="3081"/>
                <a:ext cx="204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4" name="Line 20"/>
              <p:cNvSpPr>
                <a:spLocks noChangeShapeType="1"/>
              </p:cNvSpPr>
              <p:nvPr/>
            </p:nvSpPr>
            <p:spPr bwMode="auto">
              <a:xfrm>
                <a:off x="403" y="3139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5" name="Line 21"/>
              <p:cNvSpPr>
                <a:spLocks noChangeShapeType="1"/>
              </p:cNvSpPr>
              <p:nvPr/>
            </p:nvSpPr>
            <p:spPr bwMode="auto">
              <a:xfrm>
                <a:off x="403" y="3255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6" name="Line 22"/>
              <p:cNvSpPr>
                <a:spLocks noChangeShapeType="1"/>
              </p:cNvSpPr>
              <p:nvPr/>
            </p:nvSpPr>
            <p:spPr bwMode="auto">
              <a:xfrm>
                <a:off x="403" y="3313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7" name="Line 23"/>
              <p:cNvSpPr>
                <a:spLocks noChangeShapeType="1"/>
              </p:cNvSpPr>
              <p:nvPr/>
            </p:nvSpPr>
            <p:spPr bwMode="auto">
              <a:xfrm>
                <a:off x="403" y="3197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581" name="Group 57"/>
          <p:cNvGrpSpPr>
            <a:grpSpLocks/>
          </p:cNvGrpSpPr>
          <p:nvPr/>
        </p:nvGrpSpPr>
        <p:grpSpPr bwMode="auto">
          <a:xfrm>
            <a:off x="774700" y="1792288"/>
            <a:ext cx="630238" cy="630237"/>
            <a:chOff x="387" y="1129"/>
            <a:chExt cx="397" cy="397"/>
          </a:xfrm>
        </p:grpSpPr>
        <p:sp>
          <p:nvSpPr>
            <p:cNvPr id="24605" name="Rectangle 42"/>
            <p:cNvSpPr>
              <a:spLocks noChangeArrowheads="1"/>
            </p:cNvSpPr>
            <p:nvPr/>
          </p:nvSpPr>
          <p:spPr bwMode="auto">
            <a:xfrm>
              <a:off x="387" y="1129"/>
              <a:ext cx="397" cy="397"/>
            </a:xfrm>
            <a:prstGeom prst="rect">
              <a:avLst/>
            </a:prstGeom>
            <a:noFill/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Line 43"/>
            <p:cNvSpPr>
              <a:spLocks noChangeShapeType="1"/>
            </p:cNvSpPr>
            <p:nvPr/>
          </p:nvSpPr>
          <p:spPr bwMode="auto">
            <a:xfrm>
              <a:off x="396" y="1190"/>
              <a:ext cx="379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44"/>
            <p:cNvSpPr>
              <a:spLocks noChangeShapeType="1"/>
            </p:cNvSpPr>
            <p:nvPr/>
          </p:nvSpPr>
          <p:spPr bwMode="auto">
            <a:xfrm>
              <a:off x="396" y="1301"/>
              <a:ext cx="379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Line 45"/>
            <p:cNvSpPr>
              <a:spLocks noChangeShapeType="1"/>
            </p:cNvSpPr>
            <p:nvPr/>
          </p:nvSpPr>
          <p:spPr bwMode="auto">
            <a:xfrm>
              <a:off x="396" y="1357"/>
              <a:ext cx="379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Line 47"/>
            <p:cNvSpPr>
              <a:spLocks noChangeShapeType="1"/>
            </p:cNvSpPr>
            <p:nvPr/>
          </p:nvSpPr>
          <p:spPr bwMode="auto">
            <a:xfrm>
              <a:off x="396" y="1413"/>
              <a:ext cx="379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Line 48"/>
            <p:cNvSpPr>
              <a:spLocks noChangeShapeType="1"/>
            </p:cNvSpPr>
            <p:nvPr/>
          </p:nvSpPr>
          <p:spPr bwMode="auto">
            <a:xfrm>
              <a:off x="396" y="1245"/>
              <a:ext cx="379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Line 49"/>
            <p:cNvSpPr>
              <a:spLocks noChangeShapeType="1"/>
            </p:cNvSpPr>
            <p:nvPr/>
          </p:nvSpPr>
          <p:spPr bwMode="auto">
            <a:xfrm>
              <a:off x="396" y="1469"/>
              <a:ext cx="379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12" name="Group 56"/>
            <p:cNvGrpSpPr>
              <a:grpSpLocks/>
            </p:cNvGrpSpPr>
            <p:nvPr/>
          </p:nvGrpSpPr>
          <p:grpSpPr bwMode="auto">
            <a:xfrm rot="-5400000">
              <a:off x="396" y="1189"/>
              <a:ext cx="379" cy="279"/>
              <a:chOff x="615" y="341"/>
              <a:chExt cx="379" cy="279"/>
            </a:xfrm>
          </p:grpSpPr>
          <p:sp>
            <p:nvSpPr>
              <p:cNvPr id="24613" name="Line 50"/>
              <p:cNvSpPr>
                <a:spLocks noChangeShapeType="1"/>
              </p:cNvSpPr>
              <p:nvPr/>
            </p:nvSpPr>
            <p:spPr bwMode="auto">
              <a:xfrm>
                <a:off x="615" y="341"/>
                <a:ext cx="379" cy="0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4" name="Line 51"/>
              <p:cNvSpPr>
                <a:spLocks noChangeShapeType="1"/>
              </p:cNvSpPr>
              <p:nvPr/>
            </p:nvSpPr>
            <p:spPr bwMode="auto">
              <a:xfrm>
                <a:off x="615" y="452"/>
                <a:ext cx="379" cy="0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5" name="Line 52"/>
              <p:cNvSpPr>
                <a:spLocks noChangeShapeType="1"/>
              </p:cNvSpPr>
              <p:nvPr/>
            </p:nvSpPr>
            <p:spPr bwMode="auto">
              <a:xfrm>
                <a:off x="615" y="508"/>
                <a:ext cx="379" cy="0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6" name="Line 53"/>
              <p:cNvSpPr>
                <a:spLocks noChangeShapeType="1"/>
              </p:cNvSpPr>
              <p:nvPr/>
            </p:nvSpPr>
            <p:spPr bwMode="auto">
              <a:xfrm>
                <a:off x="615" y="564"/>
                <a:ext cx="379" cy="0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7" name="Line 54"/>
              <p:cNvSpPr>
                <a:spLocks noChangeShapeType="1"/>
              </p:cNvSpPr>
              <p:nvPr/>
            </p:nvSpPr>
            <p:spPr bwMode="auto">
              <a:xfrm>
                <a:off x="615" y="396"/>
                <a:ext cx="379" cy="0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8" name="Line 55"/>
              <p:cNvSpPr>
                <a:spLocks noChangeShapeType="1"/>
              </p:cNvSpPr>
              <p:nvPr/>
            </p:nvSpPr>
            <p:spPr bwMode="auto">
              <a:xfrm>
                <a:off x="615" y="620"/>
                <a:ext cx="379" cy="0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585" name="Text Box 64"/>
          <p:cNvSpPr txBox="1">
            <a:spLocks noChangeArrowheads="1"/>
          </p:cNvSpPr>
          <p:nvPr/>
        </p:nvSpPr>
        <p:spPr bwMode="auto">
          <a:xfrm>
            <a:off x="7197725" y="3800475"/>
            <a:ext cx="1500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Model Outputs</a:t>
            </a:r>
          </a:p>
        </p:txBody>
      </p:sp>
      <p:grpSp>
        <p:nvGrpSpPr>
          <p:cNvPr id="24586" name="Group 65"/>
          <p:cNvGrpSpPr>
            <a:grpSpLocks/>
          </p:cNvGrpSpPr>
          <p:nvPr/>
        </p:nvGrpSpPr>
        <p:grpSpPr bwMode="auto">
          <a:xfrm>
            <a:off x="7192963" y="3095625"/>
            <a:ext cx="1527175" cy="617538"/>
            <a:chOff x="206" y="2663"/>
            <a:chExt cx="962" cy="389"/>
          </a:xfrm>
        </p:grpSpPr>
        <p:grpSp>
          <p:nvGrpSpPr>
            <p:cNvPr id="24587" name="Group 66"/>
            <p:cNvGrpSpPr>
              <a:grpSpLocks/>
            </p:cNvGrpSpPr>
            <p:nvPr/>
          </p:nvGrpSpPr>
          <p:grpSpPr bwMode="auto">
            <a:xfrm>
              <a:off x="206" y="2663"/>
              <a:ext cx="424" cy="388"/>
              <a:chOff x="357" y="2977"/>
              <a:chExt cx="424" cy="388"/>
            </a:xfrm>
          </p:grpSpPr>
          <p:sp>
            <p:nvSpPr>
              <p:cNvPr id="24596" name="AutoShape 67"/>
              <p:cNvSpPr>
                <a:spLocks noChangeArrowheads="1"/>
              </p:cNvSpPr>
              <p:nvPr/>
            </p:nvSpPr>
            <p:spPr bwMode="auto">
              <a:xfrm flipV="1">
                <a:off x="357" y="2977"/>
                <a:ext cx="424" cy="388"/>
              </a:xfrm>
              <a:prstGeom prst="foldedCorner">
                <a:avLst>
                  <a:gd name="adj" fmla="val 32079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Line 68"/>
              <p:cNvSpPr>
                <a:spLocks noChangeShapeType="1"/>
              </p:cNvSpPr>
              <p:nvPr/>
            </p:nvSpPr>
            <p:spPr bwMode="auto">
              <a:xfrm>
                <a:off x="403" y="3024"/>
                <a:ext cx="20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69"/>
              <p:cNvSpPr>
                <a:spLocks noChangeShapeType="1"/>
              </p:cNvSpPr>
              <p:nvPr/>
            </p:nvSpPr>
            <p:spPr bwMode="auto">
              <a:xfrm>
                <a:off x="403" y="3081"/>
                <a:ext cx="20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70"/>
              <p:cNvSpPr>
                <a:spLocks noChangeShapeType="1"/>
              </p:cNvSpPr>
              <p:nvPr/>
            </p:nvSpPr>
            <p:spPr bwMode="auto">
              <a:xfrm>
                <a:off x="403" y="3139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71"/>
              <p:cNvSpPr>
                <a:spLocks noChangeShapeType="1"/>
              </p:cNvSpPr>
              <p:nvPr/>
            </p:nvSpPr>
            <p:spPr bwMode="auto">
              <a:xfrm>
                <a:off x="403" y="3255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72"/>
              <p:cNvSpPr>
                <a:spLocks noChangeShapeType="1"/>
              </p:cNvSpPr>
              <p:nvPr/>
            </p:nvSpPr>
            <p:spPr bwMode="auto">
              <a:xfrm>
                <a:off x="403" y="3313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73"/>
              <p:cNvSpPr>
                <a:spLocks noChangeShapeType="1"/>
              </p:cNvSpPr>
              <p:nvPr/>
            </p:nvSpPr>
            <p:spPr bwMode="auto">
              <a:xfrm>
                <a:off x="403" y="3197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8" name="Group 74"/>
            <p:cNvGrpSpPr>
              <a:grpSpLocks/>
            </p:cNvGrpSpPr>
            <p:nvPr/>
          </p:nvGrpSpPr>
          <p:grpSpPr bwMode="auto">
            <a:xfrm>
              <a:off x="744" y="2664"/>
              <a:ext cx="424" cy="388"/>
              <a:chOff x="357" y="2977"/>
              <a:chExt cx="424" cy="388"/>
            </a:xfrm>
          </p:grpSpPr>
          <p:sp>
            <p:nvSpPr>
              <p:cNvPr id="24589" name="AutoShape 75"/>
              <p:cNvSpPr>
                <a:spLocks noChangeArrowheads="1"/>
              </p:cNvSpPr>
              <p:nvPr/>
            </p:nvSpPr>
            <p:spPr bwMode="auto">
              <a:xfrm flipV="1">
                <a:off x="357" y="2977"/>
                <a:ext cx="424" cy="388"/>
              </a:xfrm>
              <a:prstGeom prst="foldedCorner">
                <a:avLst>
                  <a:gd name="adj" fmla="val 32079"/>
                </a:avLst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Line 76"/>
              <p:cNvSpPr>
                <a:spLocks noChangeShapeType="1"/>
              </p:cNvSpPr>
              <p:nvPr/>
            </p:nvSpPr>
            <p:spPr bwMode="auto">
              <a:xfrm>
                <a:off x="403" y="3024"/>
                <a:ext cx="204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Line 77"/>
              <p:cNvSpPr>
                <a:spLocks noChangeShapeType="1"/>
              </p:cNvSpPr>
              <p:nvPr/>
            </p:nvSpPr>
            <p:spPr bwMode="auto">
              <a:xfrm>
                <a:off x="403" y="3081"/>
                <a:ext cx="204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2" name="Line 78"/>
              <p:cNvSpPr>
                <a:spLocks noChangeShapeType="1"/>
              </p:cNvSpPr>
              <p:nvPr/>
            </p:nvSpPr>
            <p:spPr bwMode="auto">
              <a:xfrm>
                <a:off x="403" y="3139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3" name="Line 79"/>
              <p:cNvSpPr>
                <a:spLocks noChangeShapeType="1"/>
              </p:cNvSpPr>
              <p:nvPr/>
            </p:nvSpPr>
            <p:spPr bwMode="auto">
              <a:xfrm>
                <a:off x="403" y="3255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4" name="Line 80"/>
              <p:cNvSpPr>
                <a:spLocks noChangeShapeType="1"/>
              </p:cNvSpPr>
              <p:nvPr/>
            </p:nvSpPr>
            <p:spPr bwMode="auto">
              <a:xfrm>
                <a:off x="403" y="3313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81"/>
              <p:cNvSpPr>
                <a:spLocks noChangeShapeType="1"/>
              </p:cNvSpPr>
              <p:nvPr/>
            </p:nvSpPr>
            <p:spPr bwMode="auto">
              <a:xfrm>
                <a:off x="403" y="3197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638" name="Group 62"/>
          <p:cNvGrpSpPr>
            <a:grpSpLocks/>
          </p:cNvGrpSpPr>
          <p:nvPr/>
        </p:nvGrpSpPr>
        <p:grpSpPr bwMode="auto">
          <a:xfrm>
            <a:off x="144463" y="241300"/>
            <a:ext cx="6858000" cy="6088063"/>
            <a:chOff x="91" y="152"/>
            <a:chExt cx="4320" cy="3835"/>
          </a:xfrm>
        </p:grpSpPr>
        <p:sp>
          <p:nvSpPr>
            <p:cNvPr id="24636" name="Rectangle 60"/>
            <p:cNvSpPr>
              <a:spLocks noChangeArrowheads="1"/>
            </p:cNvSpPr>
            <p:nvPr/>
          </p:nvSpPr>
          <p:spPr bwMode="auto">
            <a:xfrm>
              <a:off x="1220" y="743"/>
              <a:ext cx="3191" cy="324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7" name="Rectangle 61"/>
            <p:cNvSpPr>
              <a:spLocks noChangeArrowheads="1"/>
            </p:cNvSpPr>
            <p:nvPr/>
          </p:nvSpPr>
          <p:spPr bwMode="auto">
            <a:xfrm>
              <a:off x="91" y="152"/>
              <a:ext cx="1099" cy="1880"/>
            </a:xfrm>
            <a:prstGeom prst="rect">
              <a:avLst/>
            </a:prstGeom>
            <a:solidFill>
              <a:schemeClr val="bg1">
                <a:alpha val="50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2" name="Group 61"/>
          <p:cNvGrpSpPr>
            <a:grpSpLocks/>
          </p:cNvGrpSpPr>
          <p:nvPr/>
        </p:nvGrpSpPr>
        <p:grpSpPr bwMode="auto">
          <a:xfrm>
            <a:off x="2874963" y="2911475"/>
            <a:ext cx="3632200" cy="2562225"/>
            <a:chOff x="1811" y="1834"/>
            <a:chExt cx="2288" cy="1614"/>
          </a:xfrm>
        </p:grpSpPr>
        <p:sp>
          <p:nvSpPr>
            <p:cNvPr id="24603" name="Arc 59"/>
            <p:cNvSpPr>
              <a:spLocks/>
            </p:cNvSpPr>
            <p:nvPr/>
          </p:nvSpPr>
          <p:spPr bwMode="auto">
            <a:xfrm rot="-10388992">
              <a:off x="1873" y="1834"/>
              <a:ext cx="2226" cy="1341"/>
            </a:xfrm>
            <a:custGeom>
              <a:avLst/>
              <a:gdLst>
                <a:gd name="T0" fmla="*/ 0 w 21048"/>
                <a:gd name="T1" fmla="*/ 0 h 21600"/>
                <a:gd name="T2" fmla="*/ 2226 w 21048"/>
                <a:gd name="T3" fmla="*/ 1040 h 21600"/>
                <a:gd name="T4" fmla="*/ 0 w 21048"/>
                <a:gd name="T5" fmla="*/ 1341 h 21600"/>
                <a:gd name="T6" fmla="*/ 0 60000 65536"/>
                <a:gd name="T7" fmla="*/ 0 60000 65536"/>
                <a:gd name="T8" fmla="*/ 0 60000 65536"/>
                <a:gd name="T9" fmla="*/ 0 w 21048"/>
                <a:gd name="T10" fmla="*/ 0 h 21600"/>
                <a:gd name="T11" fmla="*/ 21048 w 210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48" h="21600" fill="none" extrusionOk="0">
                  <a:moveTo>
                    <a:pt x="-1" y="0"/>
                  </a:moveTo>
                  <a:cubicBezTo>
                    <a:pt x="10059" y="0"/>
                    <a:pt x="18787" y="6944"/>
                    <a:pt x="21047" y="16747"/>
                  </a:cubicBezTo>
                </a:path>
                <a:path w="21048" h="21600" stroke="0" extrusionOk="0">
                  <a:moveTo>
                    <a:pt x="-1" y="0"/>
                  </a:moveTo>
                  <a:cubicBezTo>
                    <a:pt x="10059" y="0"/>
                    <a:pt x="18787" y="6944"/>
                    <a:pt x="21047" y="1674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Line 60"/>
            <p:cNvSpPr>
              <a:spLocks noChangeShapeType="1"/>
            </p:cNvSpPr>
            <p:nvPr/>
          </p:nvSpPr>
          <p:spPr bwMode="auto">
            <a:xfrm flipH="1">
              <a:off x="1811" y="1993"/>
              <a:ext cx="106" cy="145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3" name="Arc 62"/>
          <p:cNvSpPr>
            <a:spLocks/>
          </p:cNvSpPr>
          <p:nvPr/>
        </p:nvSpPr>
        <p:spPr bwMode="auto">
          <a:xfrm rot="-9233599">
            <a:off x="2795588" y="3209925"/>
            <a:ext cx="3783012" cy="1231900"/>
          </a:xfrm>
          <a:custGeom>
            <a:avLst/>
            <a:gdLst>
              <a:gd name="T0" fmla="*/ 0 w 19480"/>
              <a:gd name="T1" fmla="*/ 0 h 21600"/>
              <a:gd name="T2" fmla="*/ 3783012 w 19480"/>
              <a:gd name="T3" fmla="*/ 699617 h 21600"/>
              <a:gd name="T4" fmla="*/ 0 w 19480"/>
              <a:gd name="T5" fmla="*/ 1231900 h 21600"/>
              <a:gd name="T6" fmla="*/ 0 60000 65536"/>
              <a:gd name="T7" fmla="*/ 0 60000 65536"/>
              <a:gd name="T8" fmla="*/ 0 60000 65536"/>
              <a:gd name="T9" fmla="*/ 0 w 19480"/>
              <a:gd name="T10" fmla="*/ 0 h 21600"/>
              <a:gd name="T11" fmla="*/ 19480 w 194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80" h="21600" fill="none" extrusionOk="0">
                <a:moveTo>
                  <a:pt x="-1" y="0"/>
                </a:moveTo>
                <a:cubicBezTo>
                  <a:pt x="8312" y="0"/>
                  <a:pt x="15887" y="4770"/>
                  <a:pt x="19479" y="12267"/>
                </a:cubicBezTo>
              </a:path>
              <a:path w="19480" h="21600" stroke="0" extrusionOk="0">
                <a:moveTo>
                  <a:pt x="-1" y="0"/>
                </a:moveTo>
                <a:cubicBezTo>
                  <a:pt x="8312" y="0"/>
                  <a:pt x="15887" y="4770"/>
                  <a:pt x="19479" y="12267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9A5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63"/>
          <p:cNvSpPr>
            <a:spLocks noChangeShapeType="1"/>
          </p:cNvSpPr>
          <p:nvPr/>
        </p:nvSpPr>
        <p:spPr bwMode="auto">
          <a:xfrm flipH="1">
            <a:off x="2851150" y="2911475"/>
            <a:ext cx="180975" cy="2527300"/>
          </a:xfrm>
          <a:prstGeom prst="line">
            <a:avLst/>
          </a:prstGeom>
          <a:noFill/>
          <a:ln w="25400">
            <a:solidFill>
              <a:srgbClr val="F9A5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ngoSolutions_Presentation">
  <a:themeElements>
    <a:clrScheme name="Default Design 1">
      <a:dk1>
        <a:srgbClr val="000000"/>
      </a:dk1>
      <a:lt1>
        <a:srgbClr val="FFFFFF"/>
      </a:lt1>
      <a:dk2>
        <a:srgbClr val="F9A533"/>
      </a:dk2>
      <a:lt2>
        <a:srgbClr val="DDDDDD"/>
      </a:lt2>
      <a:accent1>
        <a:srgbClr val="F9A533"/>
      </a:accent1>
      <a:accent2>
        <a:srgbClr val="969696"/>
      </a:accent2>
      <a:accent3>
        <a:srgbClr val="FFFFFF"/>
      </a:accent3>
      <a:accent4>
        <a:srgbClr val="000000"/>
      </a:accent4>
      <a:accent5>
        <a:srgbClr val="FBCFAD"/>
      </a:accent5>
      <a:accent6>
        <a:srgbClr val="878787"/>
      </a:accent6>
      <a:hlink>
        <a:srgbClr val="F9A533"/>
      </a:hlink>
      <a:folHlink>
        <a:srgbClr val="969696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9A533"/>
        </a:dk2>
        <a:lt2>
          <a:srgbClr val="DDDDDD"/>
        </a:lt2>
        <a:accent1>
          <a:srgbClr val="F9A533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CFAD"/>
        </a:accent5>
        <a:accent6>
          <a:srgbClr val="878787"/>
        </a:accent6>
        <a:hlink>
          <a:srgbClr val="F9A5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MangoSolutions_Presentation</Template>
  <TotalTime>5349</TotalTime>
  <Words>1254</Words>
  <Application>Microsoft Office PowerPoint</Application>
  <PresentationFormat>On-screen Show (4:3)</PresentationFormat>
  <Paragraphs>252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Trebuchet MS</vt:lpstr>
      <vt:lpstr>Arial</vt:lpstr>
      <vt:lpstr>Calibri</vt:lpstr>
      <vt:lpstr>Wingdings</vt:lpstr>
      <vt:lpstr>MangoSolutions_Presentation</vt:lpstr>
      <vt:lpstr>MangoSolutions_Presentation</vt:lpstr>
      <vt:lpstr>ModSpace: Analytical Knowledge Management </vt:lpstr>
      <vt:lpstr>Agenda</vt:lpstr>
      <vt:lpstr>Mango Solutions</vt:lpstr>
      <vt:lpstr>Mango Solutions</vt:lpstr>
      <vt:lpstr>Mango Solutions</vt:lpstr>
      <vt:lpstr>Mango in M&amp;S</vt:lpstr>
      <vt:lpstr>Analytical Knowledge</vt:lpstr>
      <vt:lpstr>Analysis</vt:lpstr>
      <vt:lpstr>Slide 9</vt:lpstr>
      <vt:lpstr>Analytical Knowledge</vt:lpstr>
      <vt:lpstr>Why Store Analytical Knowledge</vt:lpstr>
      <vt:lpstr>Challenges for AKM</vt:lpstr>
      <vt:lpstr>ModSpace  The Project</vt:lpstr>
      <vt:lpstr>ModSpace Project</vt:lpstr>
      <vt:lpstr>ModSpace Project</vt:lpstr>
      <vt:lpstr>ModSpace Project</vt:lpstr>
      <vt:lpstr>Design Concepts</vt:lpstr>
      <vt:lpstr>Project Outcomes</vt:lpstr>
      <vt:lpstr>ModSpace  The Application</vt:lpstr>
      <vt:lpstr>Some Terminology</vt:lpstr>
      <vt:lpstr>Application Workflow</vt:lpstr>
      <vt:lpstr>Add Information</vt:lpstr>
      <vt:lpstr>Add Information</vt:lpstr>
      <vt:lpstr>Collaborate</vt:lpstr>
      <vt:lpstr>Publish</vt:lpstr>
      <vt:lpstr>Search for Information</vt:lpstr>
      <vt:lpstr>Search for Information</vt:lpstr>
      <vt:lpstr>Standardised View of Information</vt:lpstr>
      <vt:lpstr>Standardised View of Information</vt:lpstr>
      <vt:lpstr>Download Information</vt:lpstr>
      <vt:lpstr>Provide Feedback</vt:lpstr>
      <vt:lpstr>Create Communities</vt:lpstr>
      <vt:lpstr>Produce Management Reports</vt:lpstr>
      <vt:lpstr>ModSpace  The Technical Details</vt:lpstr>
      <vt:lpstr>Technical Details</vt:lpstr>
      <vt:lpstr>ModSpace  Wider Applicability</vt:lpstr>
      <vt:lpstr>Wider Application of Software</vt:lpstr>
      <vt:lpstr>Wider Application of Software</vt:lpstr>
      <vt:lpstr>ModSpace  The Alternatives</vt:lpstr>
      <vt:lpstr>Put your files on a Central Server </vt:lpstr>
      <vt:lpstr>Use Sharepoint</vt:lpstr>
      <vt:lpstr>Use a Version Control System</vt:lpstr>
      <vt:lpstr>ModSpace  The Development Path</vt:lpstr>
      <vt:lpstr>Formal Entry Structure</vt:lpstr>
      <vt:lpstr>Discussion Groups</vt:lpstr>
      <vt:lpstr>Storage Types</vt:lpstr>
      <vt:lpstr>Synchronisation with Version Control</vt:lpstr>
      <vt:lpstr>Storage in Tech-Agnostic Format</vt:lpstr>
      <vt:lpstr>Summary</vt:lpstr>
      <vt:lpstr>Summary</vt:lpstr>
      <vt:lpstr>Demo Modspace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Liz Matthews</dc:creator>
  <dc:description>Developed by Julea Hardy 06/2010.</dc:description>
  <cp:lastModifiedBy>rpugh</cp:lastModifiedBy>
  <cp:revision>507</cp:revision>
  <dcterms:created xsi:type="dcterms:W3CDTF">2010-06-04T12:11:37Z</dcterms:created>
  <dcterms:modified xsi:type="dcterms:W3CDTF">2011-05-04T09:15:01Z</dcterms:modified>
</cp:coreProperties>
</file>