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7" r:id="rId3"/>
    <p:sldMasterId id="2147483701" r:id="rId4"/>
  </p:sldMasterIdLst>
  <p:notesMasterIdLst>
    <p:notesMasterId r:id="rId38"/>
  </p:notesMasterIdLst>
  <p:handoutMasterIdLst>
    <p:handoutMasterId r:id="rId39"/>
  </p:handoutMasterIdLst>
  <p:sldIdLst>
    <p:sldId id="362" r:id="rId5"/>
    <p:sldId id="256" r:id="rId6"/>
    <p:sldId id="349" r:id="rId7"/>
    <p:sldId id="383" r:id="rId8"/>
    <p:sldId id="392" r:id="rId9"/>
    <p:sldId id="391" r:id="rId10"/>
    <p:sldId id="423" r:id="rId11"/>
    <p:sldId id="387" r:id="rId12"/>
    <p:sldId id="407" r:id="rId13"/>
    <p:sldId id="414" r:id="rId14"/>
    <p:sldId id="334" r:id="rId15"/>
    <p:sldId id="408" r:id="rId16"/>
    <p:sldId id="422" r:id="rId17"/>
    <p:sldId id="421" r:id="rId18"/>
    <p:sldId id="410" r:id="rId19"/>
    <p:sldId id="415" r:id="rId20"/>
    <p:sldId id="417" r:id="rId21"/>
    <p:sldId id="418" r:id="rId22"/>
    <p:sldId id="419" r:id="rId23"/>
    <p:sldId id="420" r:id="rId24"/>
    <p:sldId id="413" r:id="rId25"/>
    <p:sldId id="356" r:id="rId26"/>
    <p:sldId id="368" r:id="rId27"/>
    <p:sldId id="369" r:id="rId28"/>
    <p:sldId id="370" r:id="rId29"/>
    <p:sldId id="371" r:id="rId30"/>
    <p:sldId id="377" r:id="rId31"/>
    <p:sldId id="378" r:id="rId32"/>
    <p:sldId id="379" r:id="rId33"/>
    <p:sldId id="381" r:id="rId34"/>
    <p:sldId id="382" r:id="rId35"/>
    <p:sldId id="348" r:id="rId36"/>
    <p:sldId id="36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8" autoAdjust="0"/>
    <p:restoredTop sz="99231" autoAdjust="0"/>
  </p:normalViewPr>
  <p:slideViewPr>
    <p:cSldViewPr>
      <p:cViewPr>
        <p:scale>
          <a:sx n="100" d="100"/>
          <a:sy n="100" d="100"/>
        </p:scale>
        <p:origin x="-205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94B3A-0135-E94F-A60D-4871803F3C0E}" type="doc">
      <dgm:prSet loTypeId="urn:microsoft.com/office/officeart/2005/8/layout/hList7#1" loCatId="" qsTypeId="urn:microsoft.com/office/officeart/2005/8/quickstyle/simple4" qsCatId="simple" csTypeId="urn:microsoft.com/office/officeart/2005/8/colors/accent1_2" csCatId="accent1" phldr="1"/>
      <dgm:spPr/>
    </dgm:pt>
    <dgm:pt modelId="{9E1C2DCF-9CC3-CB47-AFBB-9E220C2807BE}">
      <dgm:prSet phldrT="[Text]"/>
      <dgm:spPr/>
      <dgm:t>
        <a:bodyPr/>
        <a:lstStyle/>
        <a:p>
          <a:r>
            <a:rPr lang="en-US" dirty="0" smtClean="0"/>
            <a:t>Build open platforms</a:t>
          </a:r>
          <a:endParaRPr lang="en-US" dirty="0"/>
        </a:p>
      </dgm:t>
    </dgm:pt>
    <dgm:pt modelId="{B3BAFD23-3666-BE48-95FB-40DE70B71FD6}" type="parTrans" cxnId="{01F87DBB-5086-A84D-8031-76C500797F34}">
      <dgm:prSet/>
      <dgm:spPr/>
      <dgm:t>
        <a:bodyPr/>
        <a:lstStyle/>
        <a:p>
          <a:endParaRPr lang="en-US"/>
        </a:p>
      </dgm:t>
    </dgm:pt>
    <dgm:pt modelId="{B0AF75B9-B840-2D43-947E-EBE934483EE3}" type="sibTrans" cxnId="{01F87DBB-5086-A84D-8031-76C500797F34}">
      <dgm:prSet/>
      <dgm:spPr/>
      <dgm:t>
        <a:bodyPr/>
        <a:lstStyle/>
        <a:p>
          <a:endParaRPr lang="en-US"/>
        </a:p>
      </dgm:t>
    </dgm:pt>
    <dgm:pt modelId="{AAFBD6FD-6AA7-B04D-9F24-D0E32941939E}">
      <dgm:prSet phldrT="[Text]"/>
      <dgm:spPr/>
      <dgm:t>
        <a:bodyPr/>
        <a:lstStyle/>
        <a:p>
          <a:r>
            <a:rPr lang="en-US" dirty="0" smtClean="0"/>
            <a:t>Liberate</a:t>
          </a:r>
          <a:r>
            <a:rPr lang="en-US" baseline="0" dirty="0" smtClean="0"/>
            <a:t> data and insights with open connectivity</a:t>
          </a:r>
        </a:p>
      </dgm:t>
    </dgm:pt>
    <dgm:pt modelId="{B8A5DFB9-41E3-144B-9ADA-B862578573A6}" type="parTrans" cxnId="{9907B625-CE2C-7B46-91C3-C7432556B69B}">
      <dgm:prSet/>
      <dgm:spPr/>
      <dgm:t>
        <a:bodyPr/>
        <a:lstStyle/>
        <a:p>
          <a:endParaRPr lang="en-US"/>
        </a:p>
      </dgm:t>
    </dgm:pt>
    <dgm:pt modelId="{FBB249E8-4FE9-644A-9BFB-043669A432F7}" type="sibTrans" cxnId="{9907B625-CE2C-7B46-91C3-C7432556B69B}">
      <dgm:prSet/>
      <dgm:spPr/>
      <dgm:t>
        <a:bodyPr/>
        <a:lstStyle/>
        <a:p>
          <a:endParaRPr lang="en-US"/>
        </a:p>
      </dgm:t>
    </dgm:pt>
    <dgm:pt modelId="{020880B9-A50D-654D-86B5-BEB722FCB48A}">
      <dgm:prSet phldrT="[Text]"/>
      <dgm:spPr/>
      <dgm:t>
        <a:bodyPr/>
        <a:lstStyle/>
        <a:p>
          <a:r>
            <a:rPr lang="en-US" dirty="0" smtClean="0"/>
            <a:t>Build on </a:t>
          </a:r>
          <a:r>
            <a:rPr lang="en-US" b="1" dirty="0" smtClean="0"/>
            <a:t>today’s</a:t>
          </a:r>
          <a:r>
            <a:rPr lang="en-US" dirty="0" smtClean="0"/>
            <a:t> IT paradigms</a:t>
          </a:r>
          <a:endParaRPr lang="en-US" dirty="0"/>
        </a:p>
      </dgm:t>
    </dgm:pt>
    <dgm:pt modelId="{B3979546-0D6B-5A41-9ED1-022AE102E184}" type="parTrans" cxnId="{31626B99-E4C0-B147-B22C-1B77ECFBC516}">
      <dgm:prSet/>
      <dgm:spPr/>
      <dgm:t>
        <a:bodyPr/>
        <a:lstStyle/>
        <a:p>
          <a:endParaRPr lang="en-US"/>
        </a:p>
      </dgm:t>
    </dgm:pt>
    <dgm:pt modelId="{60AF00C6-FDA9-0848-A170-0430E85A292D}" type="sibTrans" cxnId="{31626B99-E4C0-B147-B22C-1B77ECFBC516}">
      <dgm:prSet/>
      <dgm:spPr/>
      <dgm:t>
        <a:bodyPr/>
        <a:lstStyle/>
        <a:p>
          <a:endParaRPr lang="en-US"/>
        </a:p>
      </dgm:t>
    </dgm:pt>
    <dgm:pt modelId="{A32E2138-FC76-044D-9858-E5EAA09F4C7A}" type="pres">
      <dgm:prSet presAssocID="{B0A94B3A-0135-E94F-A60D-4871803F3C0E}" presName="Name0" presStyleCnt="0">
        <dgm:presLayoutVars>
          <dgm:dir/>
          <dgm:resizeHandles val="exact"/>
        </dgm:presLayoutVars>
      </dgm:prSet>
      <dgm:spPr/>
    </dgm:pt>
    <dgm:pt modelId="{B724B28B-C3C7-F046-A33E-F2E4112690F7}" type="pres">
      <dgm:prSet presAssocID="{B0A94B3A-0135-E94F-A60D-4871803F3C0E}" presName="fgShape" presStyleLbl="fgShp" presStyleIdx="0" presStyleCnt="1" custScaleX="106383" custScaleY="171949"/>
      <dgm:spPr>
        <a:prstGeom prst="rightArrow">
          <a:avLst/>
        </a:prstGeom>
      </dgm:spPr>
    </dgm:pt>
    <dgm:pt modelId="{3836C4A1-192E-B242-B308-09ADDB5B096C}" type="pres">
      <dgm:prSet presAssocID="{B0A94B3A-0135-E94F-A60D-4871803F3C0E}" presName="linComp" presStyleCnt="0"/>
      <dgm:spPr/>
    </dgm:pt>
    <dgm:pt modelId="{DD4911B2-DFE9-BC45-B3CB-4DA557E5AAC8}" type="pres">
      <dgm:prSet presAssocID="{9E1C2DCF-9CC3-CB47-AFBB-9E220C2807BE}" presName="compNode" presStyleCnt="0"/>
      <dgm:spPr/>
    </dgm:pt>
    <dgm:pt modelId="{F4611D7F-985E-A54D-BE1C-F1B1AD86142B}" type="pres">
      <dgm:prSet presAssocID="{9E1C2DCF-9CC3-CB47-AFBB-9E220C2807BE}" presName="bkgdShape" presStyleLbl="node1" presStyleIdx="0" presStyleCnt="3"/>
      <dgm:spPr/>
      <dgm:t>
        <a:bodyPr/>
        <a:lstStyle/>
        <a:p>
          <a:endParaRPr lang="en-US"/>
        </a:p>
      </dgm:t>
    </dgm:pt>
    <dgm:pt modelId="{56773230-D1D6-494E-9631-B07E6BFC3DF2}" type="pres">
      <dgm:prSet presAssocID="{9E1C2DCF-9CC3-CB47-AFBB-9E220C2807B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0EA76-2486-5349-98C1-7816743DC9BD}" type="pres">
      <dgm:prSet presAssocID="{9E1C2DCF-9CC3-CB47-AFBB-9E220C2807BE}" presName="invisiNode" presStyleLbl="node1" presStyleIdx="0" presStyleCnt="3"/>
      <dgm:spPr/>
    </dgm:pt>
    <dgm:pt modelId="{874D1954-36DF-D646-8020-966A7A55D14A}" type="pres">
      <dgm:prSet presAssocID="{9E1C2DCF-9CC3-CB47-AFBB-9E220C2807BE}" presName="imagNode" presStyleLbl="fgImgPlace1" presStyleIdx="0" presStyleCnt="3" custFlipVert="1" custFlipHor="1" custScaleX="3378" custScaleY="49700"/>
      <dgm:spPr/>
    </dgm:pt>
    <dgm:pt modelId="{B9052034-17E3-164C-B7C3-3767F382DF51}" type="pres">
      <dgm:prSet presAssocID="{B0AF75B9-B840-2D43-947E-EBE934483E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5F7F088-E9DC-7C42-94A7-8C4A9088BFD6}" type="pres">
      <dgm:prSet presAssocID="{AAFBD6FD-6AA7-B04D-9F24-D0E32941939E}" presName="compNode" presStyleCnt="0"/>
      <dgm:spPr/>
    </dgm:pt>
    <dgm:pt modelId="{AFEC86E6-0216-814A-AFA1-A471CD9574F5}" type="pres">
      <dgm:prSet presAssocID="{AAFBD6FD-6AA7-B04D-9F24-D0E32941939E}" presName="bkgdShape" presStyleLbl="node1" presStyleIdx="1" presStyleCnt="3"/>
      <dgm:spPr/>
      <dgm:t>
        <a:bodyPr/>
        <a:lstStyle/>
        <a:p>
          <a:endParaRPr lang="en-US"/>
        </a:p>
      </dgm:t>
    </dgm:pt>
    <dgm:pt modelId="{B6EE36BE-4DA4-A64E-85ED-5A72E7918A21}" type="pres">
      <dgm:prSet presAssocID="{AAFBD6FD-6AA7-B04D-9F24-D0E32941939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DAC41-2253-8A45-9D8B-B51974743314}" type="pres">
      <dgm:prSet presAssocID="{AAFBD6FD-6AA7-B04D-9F24-D0E32941939E}" presName="invisiNode" presStyleLbl="node1" presStyleIdx="1" presStyleCnt="3"/>
      <dgm:spPr/>
    </dgm:pt>
    <dgm:pt modelId="{42FA24F6-820C-BC47-B390-33360CA5C405}" type="pres">
      <dgm:prSet presAssocID="{AAFBD6FD-6AA7-B04D-9F24-D0E32941939E}" presName="imagNode" presStyleLbl="fgImgPlace1" presStyleIdx="1" presStyleCnt="3" custFlipVert="1" custFlipHor="1" custScaleX="18768" custScaleY="27177" custLinFactNeighborX="-5631" custLinFactNeighborY="-36912"/>
      <dgm:spPr/>
    </dgm:pt>
    <dgm:pt modelId="{4CAAB99E-3023-FA4D-ACC6-6CFB9D31AAE9}" type="pres">
      <dgm:prSet presAssocID="{FBB249E8-4FE9-644A-9BFB-043669A432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97FE11-9516-5140-970F-1F76F1182AF3}" type="pres">
      <dgm:prSet presAssocID="{020880B9-A50D-654D-86B5-BEB722FCB48A}" presName="compNode" presStyleCnt="0"/>
      <dgm:spPr/>
    </dgm:pt>
    <dgm:pt modelId="{993458CD-5FEF-8C42-940A-ECE254C6723F}" type="pres">
      <dgm:prSet presAssocID="{020880B9-A50D-654D-86B5-BEB722FCB48A}" presName="bkgdShape" presStyleLbl="node1" presStyleIdx="2" presStyleCnt="3"/>
      <dgm:spPr/>
      <dgm:t>
        <a:bodyPr/>
        <a:lstStyle/>
        <a:p>
          <a:endParaRPr lang="en-US"/>
        </a:p>
      </dgm:t>
    </dgm:pt>
    <dgm:pt modelId="{9F6C306A-3FBE-4845-B795-90A56A6B6D37}" type="pres">
      <dgm:prSet presAssocID="{020880B9-A50D-654D-86B5-BEB722FCB48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48813-D810-B941-972B-10FD359B8490}" type="pres">
      <dgm:prSet presAssocID="{020880B9-A50D-654D-86B5-BEB722FCB48A}" presName="invisiNode" presStyleLbl="node1" presStyleIdx="2" presStyleCnt="3"/>
      <dgm:spPr/>
    </dgm:pt>
    <dgm:pt modelId="{58663088-F2EF-B041-9DFE-C6E41B38DD56}" type="pres">
      <dgm:prSet presAssocID="{020880B9-A50D-654D-86B5-BEB722FCB48A}" presName="imagNode" presStyleLbl="fgImgPlace1" presStyleIdx="2" presStyleCnt="3" custFlipVert="0" custFlipHor="0" custScaleX="3733" custScaleY="15916" custLinFactNeighborX="-1273" custLinFactNeighborY="-40040"/>
      <dgm:spPr/>
    </dgm:pt>
  </dgm:ptLst>
  <dgm:cxnLst>
    <dgm:cxn modelId="{9907B625-CE2C-7B46-91C3-C7432556B69B}" srcId="{B0A94B3A-0135-E94F-A60D-4871803F3C0E}" destId="{AAFBD6FD-6AA7-B04D-9F24-D0E32941939E}" srcOrd="1" destOrd="0" parTransId="{B8A5DFB9-41E3-144B-9ADA-B862578573A6}" sibTransId="{FBB249E8-4FE9-644A-9BFB-043669A432F7}"/>
    <dgm:cxn modelId="{289F49F0-26EF-8640-8A8C-CFE788FB7793}" type="presOf" srcId="{020880B9-A50D-654D-86B5-BEB722FCB48A}" destId="{993458CD-5FEF-8C42-940A-ECE254C6723F}" srcOrd="0" destOrd="0" presId="urn:microsoft.com/office/officeart/2005/8/layout/hList7#1"/>
    <dgm:cxn modelId="{F30072E9-9B19-634B-87C9-2280F0C946F0}" type="presOf" srcId="{020880B9-A50D-654D-86B5-BEB722FCB48A}" destId="{9F6C306A-3FBE-4845-B795-90A56A6B6D37}" srcOrd="1" destOrd="0" presId="urn:microsoft.com/office/officeart/2005/8/layout/hList7#1"/>
    <dgm:cxn modelId="{01F87DBB-5086-A84D-8031-76C500797F34}" srcId="{B0A94B3A-0135-E94F-A60D-4871803F3C0E}" destId="{9E1C2DCF-9CC3-CB47-AFBB-9E220C2807BE}" srcOrd="0" destOrd="0" parTransId="{B3BAFD23-3666-BE48-95FB-40DE70B71FD6}" sibTransId="{B0AF75B9-B840-2D43-947E-EBE934483EE3}"/>
    <dgm:cxn modelId="{EFC4AD28-331A-F54E-AC8C-7E787B79274E}" type="presOf" srcId="{9E1C2DCF-9CC3-CB47-AFBB-9E220C2807BE}" destId="{F4611D7F-985E-A54D-BE1C-F1B1AD86142B}" srcOrd="0" destOrd="0" presId="urn:microsoft.com/office/officeart/2005/8/layout/hList7#1"/>
    <dgm:cxn modelId="{0E3E2387-6295-0F4F-9CB1-E73312D8E6C5}" type="presOf" srcId="{B0AF75B9-B840-2D43-947E-EBE934483EE3}" destId="{B9052034-17E3-164C-B7C3-3767F382DF51}" srcOrd="0" destOrd="0" presId="urn:microsoft.com/office/officeart/2005/8/layout/hList7#1"/>
    <dgm:cxn modelId="{BC5F587A-D8C6-E44F-9611-EBA15E32C617}" type="presOf" srcId="{AAFBD6FD-6AA7-B04D-9F24-D0E32941939E}" destId="{AFEC86E6-0216-814A-AFA1-A471CD9574F5}" srcOrd="0" destOrd="0" presId="urn:microsoft.com/office/officeart/2005/8/layout/hList7#1"/>
    <dgm:cxn modelId="{B771F54A-AA4E-B646-8FE0-2A9F6C077717}" type="presOf" srcId="{AAFBD6FD-6AA7-B04D-9F24-D0E32941939E}" destId="{B6EE36BE-4DA4-A64E-85ED-5A72E7918A21}" srcOrd="1" destOrd="0" presId="urn:microsoft.com/office/officeart/2005/8/layout/hList7#1"/>
    <dgm:cxn modelId="{0F958D03-D448-2E45-872D-2F4485A962F8}" type="presOf" srcId="{9E1C2DCF-9CC3-CB47-AFBB-9E220C2807BE}" destId="{56773230-D1D6-494E-9631-B07E6BFC3DF2}" srcOrd="1" destOrd="0" presId="urn:microsoft.com/office/officeart/2005/8/layout/hList7#1"/>
    <dgm:cxn modelId="{F4675A8B-9994-E944-93FA-338F5A157586}" type="presOf" srcId="{FBB249E8-4FE9-644A-9BFB-043669A432F7}" destId="{4CAAB99E-3023-FA4D-ACC6-6CFB9D31AAE9}" srcOrd="0" destOrd="0" presId="urn:microsoft.com/office/officeart/2005/8/layout/hList7#1"/>
    <dgm:cxn modelId="{D202EE26-4D35-CF4A-8474-7D44D74E89C8}" type="presOf" srcId="{B0A94B3A-0135-E94F-A60D-4871803F3C0E}" destId="{A32E2138-FC76-044D-9858-E5EAA09F4C7A}" srcOrd="0" destOrd="0" presId="urn:microsoft.com/office/officeart/2005/8/layout/hList7#1"/>
    <dgm:cxn modelId="{31626B99-E4C0-B147-B22C-1B77ECFBC516}" srcId="{B0A94B3A-0135-E94F-A60D-4871803F3C0E}" destId="{020880B9-A50D-654D-86B5-BEB722FCB48A}" srcOrd="2" destOrd="0" parTransId="{B3979546-0D6B-5A41-9ED1-022AE102E184}" sibTransId="{60AF00C6-FDA9-0848-A170-0430E85A292D}"/>
    <dgm:cxn modelId="{311D5A68-339E-5A44-B72F-38B88D2B68F7}" type="presParOf" srcId="{A32E2138-FC76-044D-9858-E5EAA09F4C7A}" destId="{B724B28B-C3C7-F046-A33E-F2E4112690F7}" srcOrd="0" destOrd="0" presId="urn:microsoft.com/office/officeart/2005/8/layout/hList7#1"/>
    <dgm:cxn modelId="{99A46526-F7B1-744F-AB4B-AC7EA5A015D3}" type="presParOf" srcId="{A32E2138-FC76-044D-9858-E5EAA09F4C7A}" destId="{3836C4A1-192E-B242-B308-09ADDB5B096C}" srcOrd="1" destOrd="0" presId="urn:microsoft.com/office/officeart/2005/8/layout/hList7#1"/>
    <dgm:cxn modelId="{FFC1C617-BAF0-4146-902D-98DEB143CF3D}" type="presParOf" srcId="{3836C4A1-192E-B242-B308-09ADDB5B096C}" destId="{DD4911B2-DFE9-BC45-B3CB-4DA557E5AAC8}" srcOrd="0" destOrd="0" presId="urn:microsoft.com/office/officeart/2005/8/layout/hList7#1"/>
    <dgm:cxn modelId="{8D478905-1041-2A4B-8FEA-0B0A7416F38F}" type="presParOf" srcId="{DD4911B2-DFE9-BC45-B3CB-4DA557E5AAC8}" destId="{F4611D7F-985E-A54D-BE1C-F1B1AD86142B}" srcOrd="0" destOrd="0" presId="urn:microsoft.com/office/officeart/2005/8/layout/hList7#1"/>
    <dgm:cxn modelId="{6F8A6070-F1CB-C34B-9017-A9910504A75F}" type="presParOf" srcId="{DD4911B2-DFE9-BC45-B3CB-4DA557E5AAC8}" destId="{56773230-D1D6-494E-9631-B07E6BFC3DF2}" srcOrd="1" destOrd="0" presId="urn:microsoft.com/office/officeart/2005/8/layout/hList7#1"/>
    <dgm:cxn modelId="{4074AF59-7878-764A-AB02-AEB4110DB2D2}" type="presParOf" srcId="{DD4911B2-DFE9-BC45-B3CB-4DA557E5AAC8}" destId="{7020EA76-2486-5349-98C1-7816743DC9BD}" srcOrd="2" destOrd="0" presId="urn:microsoft.com/office/officeart/2005/8/layout/hList7#1"/>
    <dgm:cxn modelId="{B64A091C-5FD9-FB42-9CE1-FD8EEFD797FB}" type="presParOf" srcId="{DD4911B2-DFE9-BC45-B3CB-4DA557E5AAC8}" destId="{874D1954-36DF-D646-8020-966A7A55D14A}" srcOrd="3" destOrd="0" presId="urn:microsoft.com/office/officeart/2005/8/layout/hList7#1"/>
    <dgm:cxn modelId="{E646FD75-2AC9-9243-BE19-61DEAE812D2C}" type="presParOf" srcId="{3836C4A1-192E-B242-B308-09ADDB5B096C}" destId="{B9052034-17E3-164C-B7C3-3767F382DF51}" srcOrd="1" destOrd="0" presId="urn:microsoft.com/office/officeart/2005/8/layout/hList7#1"/>
    <dgm:cxn modelId="{3B3F2FA1-4538-954B-BA69-6BD2BBA2A3BD}" type="presParOf" srcId="{3836C4A1-192E-B242-B308-09ADDB5B096C}" destId="{55F7F088-E9DC-7C42-94A7-8C4A9088BFD6}" srcOrd="2" destOrd="0" presId="urn:microsoft.com/office/officeart/2005/8/layout/hList7#1"/>
    <dgm:cxn modelId="{A35D29CD-A234-D843-B4AE-4C8906920A62}" type="presParOf" srcId="{55F7F088-E9DC-7C42-94A7-8C4A9088BFD6}" destId="{AFEC86E6-0216-814A-AFA1-A471CD9574F5}" srcOrd="0" destOrd="0" presId="urn:microsoft.com/office/officeart/2005/8/layout/hList7#1"/>
    <dgm:cxn modelId="{743731FA-CF28-E145-8CDE-09523F791803}" type="presParOf" srcId="{55F7F088-E9DC-7C42-94A7-8C4A9088BFD6}" destId="{B6EE36BE-4DA4-A64E-85ED-5A72E7918A21}" srcOrd="1" destOrd="0" presId="urn:microsoft.com/office/officeart/2005/8/layout/hList7#1"/>
    <dgm:cxn modelId="{07F60508-BC1B-4344-8D28-C516B4F70C3F}" type="presParOf" srcId="{55F7F088-E9DC-7C42-94A7-8C4A9088BFD6}" destId="{37ADAC41-2253-8A45-9D8B-B51974743314}" srcOrd="2" destOrd="0" presId="urn:microsoft.com/office/officeart/2005/8/layout/hList7#1"/>
    <dgm:cxn modelId="{6EC9BF5A-21AC-2E44-A235-1053C2D13145}" type="presParOf" srcId="{55F7F088-E9DC-7C42-94A7-8C4A9088BFD6}" destId="{42FA24F6-820C-BC47-B390-33360CA5C405}" srcOrd="3" destOrd="0" presId="urn:microsoft.com/office/officeart/2005/8/layout/hList7#1"/>
    <dgm:cxn modelId="{C09AA5C8-59ED-F848-A1A8-8EBBC4F68967}" type="presParOf" srcId="{3836C4A1-192E-B242-B308-09ADDB5B096C}" destId="{4CAAB99E-3023-FA4D-ACC6-6CFB9D31AAE9}" srcOrd="3" destOrd="0" presId="urn:microsoft.com/office/officeart/2005/8/layout/hList7#1"/>
    <dgm:cxn modelId="{A81B468A-2F8A-124E-BA11-9C2916672885}" type="presParOf" srcId="{3836C4A1-192E-B242-B308-09ADDB5B096C}" destId="{DE97FE11-9516-5140-970F-1F76F1182AF3}" srcOrd="4" destOrd="0" presId="urn:microsoft.com/office/officeart/2005/8/layout/hList7#1"/>
    <dgm:cxn modelId="{0AEEFD3F-DEE9-D248-80C2-6CE906B6C1FD}" type="presParOf" srcId="{DE97FE11-9516-5140-970F-1F76F1182AF3}" destId="{993458CD-5FEF-8C42-940A-ECE254C6723F}" srcOrd="0" destOrd="0" presId="urn:microsoft.com/office/officeart/2005/8/layout/hList7#1"/>
    <dgm:cxn modelId="{03C80FC3-2D6F-E04D-AA28-AB587024A3AE}" type="presParOf" srcId="{DE97FE11-9516-5140-970F-1F76F1182AF3}" destId="{9F6C306A-3FBE-4845-B795-90A56A6B6D37}" srcOrd="1" destOrd="0" presId="urn:microsoft.com/office/officeart/2005/8/layout/hList7#1"/>
    <dgm:cxn modelId="{8BF6CC2D-A869-5B45-8FA5-041A1EEB0D73}" type="presParOf" srcId="{DE97FE11-9516-5140-970F-1F76F1182AF3}" destId="{D6A48813-D810-B941-972B-10FD359B8490}" srcOrd="2" destOrd="0" presId="urn:microsoft.com/office/officeart/2005/8/layout/hList7#1"/>
    <dgm:cxn modelId="{0771C689-8976-EB4E-9B49-68ED83AB22DC}" type="presParOf" srcId="{DE97FE11-9516-5140-970F-1F76F1182AF3}" destId="{58663088-F2EF-B041-9DFE-C6E41B38DD5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611D7F-985E-A54D-BE1C-F1B1AD86142B}">
      <dsp:nvSpPr>
        <dsp:cNvPr id="0" name=""/>
        <dsp:cNvSpPr/>
      </dsp:nvSpPr>
      <dsp:spPr>
        <a:xfrm>
          <a:off x="1503" y="-9207"/>
          <a:ext cx="2339801" cy="464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Build open platforms</a:t>
          </a:r>
          <a:endParaRPr lang="en-US" sz="2600" kern="1200" dirty="0"/>
        </a:p>
      </dsp:txBody>
      <dsp:txXfrm>
        <a:off x="1503" y="1850072"/>
        <a:ext cx="2339801" cy="1859280"/>
      </dsp:txXfrm>
    </dsp:sp>
    <dsp:sp modelId="{874D1954-36DF-D646-8020-966A7A55D14A}">
      <dsp:nvSpPr>
        <dsp:cNvPr id="0" name=""/>
        <dsp:cNvSpPr/>
      </dsp:nvSpPr>
      <dsp:spPr>
        <a:xfrm flipH="1" flipV="1">
          <a:off x="1145261" y="658968"/>
          <a:ext cx="52286" cy="7692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C86E6-0216-814A-AFA1-A471CD9574F5}">
      <dsp:nvSpPr>
        <dsp:cNvPr id="0" name=""/>
        <dsp:cNvSpPr/>
      </dsp:nvSpPr>
      <dsp:spPr>
        <a:xfrm>
          <a:off x="2411499" y="-9207"/>
          <a:ext cx="2339801" cy="464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Liberate</a:t>
          </a:r>
          <a:r>
            <a:rPr lang="en-US" sz="2600" kern="1200" baseline="0" dirty="0" smtClean="0"/>
            <a:t> data and insights with open connectivity</a:t>
          </a:r>
        </a:p>
      </dsp:txBody>
      <dsp:txXfrm>
        <a:off x="2411499" y="1850072"/>
        <a:ext cx="2339801" cy="1859280"/>
      </dsp:txXfrm>
    </dsp:sp>
    <dsp:sp modelId="{42FA24F6-820C-BC47-B390-33360CA5C405}">
      <dsp:nvSpPr>
        <dsp:cNvPr id="0" name=""/>
        <dsp:cNvSpPr/>
      </dsp:nvSpPr>
      <dsp:spPr>
        <a:xfrm flipH="1" flipV="1">
          <a:off x="3348990" y="261937"/>
          <a:ext cx="290500" cy="4206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3458CD-5FEF-8C42-940A-ECE254C6723F}">
      <dsp:nvSpPr>
        <dsp:cNvPr id="0" name=""/>
        <dsp:cNvSpPr/>
      </dsp:nvSpPr>
      <dsp:spPr>
        <a:xfrm>
          <a:off x="4821494" y="-9207"/>
          <a:ext cx="2339801" cy="464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Build on </a:t>
          </a:r>
          <a:r>
            <a:rPr lang="en-US" sz="2600" b="1" kern="1200" dirty="0" smtClean="0"/>
            <a:t>today’s</a:t>
          </a:r>
          <a:r>
            <a:rPr lang="en-US" sz="2600" kern="1200" dirty="0" smtClean="0"/>
            <a:t> IT paradigms</a:t>
          </a:r>
          <a:endParaRPr lang="en-US" sz="2600" kern="1200" dirty="0"/>
        </a:p>
      </dsp:txBody>
      <dsp:txXfrm>
        <a:off x="4821494" y="1850072"/>
        <a:ext cx="2339801" cy="1859280"/>
      </dsp:txXfrm>
    </dsp:sp>
    <dsp:sp modelId="{58663088-F2EF-B041-9DFE-C6E41B38DD56}">
      <dsp:nvSpPr>
        <dsp:cNvPr id="0" name=""/>
        <dsp:cNvSpPr/>
      </dsp:nvSpPr>
      <dsp:spPr>
        <a:xfrm>
          <a:off x="5942800" y="300672"/>
          <a:ext cx="57781" cy="2463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4B28B-C3C7-F046-A33E-F2E4112690F7}">
      <dsp:nvSpPr>
        <dsp:cNvPr id="0" name=""/>
        <dsp:cNvSpPr/>
      </dsp:nvSpPr>
      <dsp:spPr>
        <a:xfrm>
          <a:off x="76199" y="3458527"/>
          <a:ext cx="7010401" cy="1198880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D5A8B-AC9F-EB42-93AD-1C2D63C9E7F2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E497D-95B5-1D4E-84CE-C64A6623D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819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47BA79F-A895-D340-9227-DDB951F95BDD}" type="datetimeFigureOut">
              <a:rPr lang="en-US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06C5160-C848-3940-ADED-229F9DC43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703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76A0A31-2167-E040-9ACF-0E3D41312027}" type="slidenum">
              <a:rPr lang="en-US">
                <a:latin typeface="Times" charset="0"/>
                <a:ea typeface="ヒラギノ角ゴ Pro W3" charset="0"/>
                <a:cs typeface="ヒラギノ角ゴ Pro W3" charset="0"/>
              </a:rPr>
              <a:pPr/>
              <a:t>1</a:t>
            </a:fld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7237" cy="34274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615" tIns="44807" rIns="89615" bIns="448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2CD922D9-8E52-A64A-A271-2F0F6601B9F8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4F81BD"/>
                </a:buClr>
              </a:pPr>
              <a:t>24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Target customers if appropriate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615" tIns="44807" rIns="89615" bIns="448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3ED059CC-CF13-8D4D-B4BF-DC84D6836ADB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4F81BD"/>
                </a:buClr>
              </a:pPr>
              <a:t>25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Target customers if appropriate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615" tIns="44807" rIns="89615" bIns="448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123036D1-EA34-9543-A39B-C6CD7C9C9F10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4F81BD"/>
                </a:buClr>
              </a:pPr>
              <a:t>26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Target customers if appropriate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Targeted therapy in action. Physical sympton (lump) detected. Ideal world you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d have got to them before they detected it themselves. You can treat asymptomatically. Give them a therapy, that you know will work that is targeted for that specific gene.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This assumes you have:</a:t>
            </a:r>
          </a:p>
          <a:p>
            <a:pPr>
              <a:buFontTx/>
              <a:buAutoNum type="arabicPeriod"/>
            </a:pPr>
            <a:r>
              <a:rPr lang="en-US">
                <a:latin typeface="Calibri" charset="0"/>
              </a:rPr>
              <a:t>Biomarkers – must come up with these tools that get applied </a:t>
            </a:r>
          </a:p>
          <a:p>
            <a:pPr marL="685800" lvl="1" indent="-228600">
              <a:buFontTx/>
              <a:buAutoNum type="arabicPeriod"/>
            </a:pPr>
            <a:r>
              <a:rPr lang="en-US">
                <a:latin typeface="Calibri" charset="0"/>
              </a:rPr>
              <a:t>Done cancer tissue versus normal tissue</a:t>
            </a:r>
          </a:p>
          <a:p>
            <a:pPr marL="685800" lvl="1" indent="-228600">
              <a:buFontTx/>
              <a:buAutoNum type="arabicPeriod"/>
            </a:pPr>
            <a:r>
              <a:rPr lang="en-US">
                <a:latin typeface="Calibri" charset="0"/>
              </a:rPr>
              <a:t>Test and validate that these genes are important in predicting elements of the disease</a:t>
            </a:r>
          </a:p>
          <a:p>
            <a:pPr marL="685800" lvl="1" indent="-228600">
              <a:buFontTx/>
              <a:buAutoNum type="arabicPeriod"/>
            </a:pPr>
            <a:r>
              <a:rPr lang="en-US">
                <a:latin typeface="Calibri" charset="0"/>
              </a:rPr>
              <a:t>These biomarkers may also be drug targets </a:t>
            </a:r>
          </a:p>
          <a:p>
            <a:pPr marL="1143000" lvl="2" indent="-228600">
              <a:buFontTx/>
              <a:buAutoNum type="arabicPeriod"/>
            </a:pPr>
            <a:r>
              <a:rPr lang="en-US">
                <a:latin typeface="Calibri" charset="0"/>
              </a:rPr>
              <a:t>Run a drug discovery program </a:t>
            </a:r>
          </a:p>
          <a:p>
            <a:pPr marL="1143000" lvl="2" indent="-228600">
              <a:buFontTx/>
              <a:buAutoNum type="arabicPeriod"/>
            </a:pPr>
            <a:r>
              <a:rPr lang="en-US">
                <a:latin typeface="Calibri" charset="0"/>
              </a:rPr>
              <a:t>EMR and omic data both inform the discovery – </a:t>
            </a:r>
          </a:p>
          <a:p>
            <a:pPr>
              <a:buFontTx/>
              <a:buAutoNum type="arabicPeriod"/>
            </a:pPr>
            <a:r>
              <a:rPr lang="en-US">
                <a:latin typeface="Calibri" charset="0"/>
              </a:rPr>
              <a:t>Social element – comes during biomarker discovery</a:t>
            </a:r>
          </a:p>
          <a:p>
            <a:pPr marL="685800" lvl="1" indent="-228600">
              <a:buFontTx/>
              <a:buAutoNum type="arabicPeriod"/>
            </a:pPr>
            <a:r>
              <a:rPr lang="en-US">
                <a:latin typeface="Calibri" charset="0"/>
              </a:rPr>
              <a:t>Whole community needs to validate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0DA2E0-8D7C-5A40-A84C-9DB9205C05D7}" type="slidenum">
              <a:rPr lang="en-US">
                <a:latin typeface="Calibri" charset="0"/>
              </a:rPr>
              <a:pPr eaLnBrk="1" hangingPunct="1"/>
              <a:t>32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B93AD93-3AE8-6F44-910D-764C7E722C82}" type="slidenum">
              <a:rPr lang="en-US">
                <a:latin typeface="Times" charset="0"/>
                <a:ea typeface="ヒラギノ角ゴ Pro W3" charset="0"/>
                <a:cs typeface="ヒラギノ角ゴ Pro W3" charset="0"/>
              </a:rPr>
              <a:pPr/>
              <a:t>33</a:t>
            </a:fld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7237" cy="34274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691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9F5D3047-F20A-C747-ABCD-76275E935231}" type="slidenum">
              <a:rPr lang="en-US" sz="1200">
                <a:latin typeface="Times" charset="0"/>
              </a:rPr>
              <a:pPr algn="r"/>
              <a:t>3</a:t>
            </a:fld>
            <a:endParaRPr lang="en-US" sz="1200"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7388"/>
            <a:ext cx="4575175" cy="34321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2676" tIns="47936" rIns="92676" bIns="47936" numCol="1" anchor="t" anchorCtr="0" compatLnSpc="1">
            <a:prstTxWarp prst="textNoShape">
              <a:avLst/>
            </a:prstTxWarp>
          </a:bodyPr>
          <a:lstStyle/>
          <a:p>
            <a:pPr defTabSz="955675" eaLnBrk="1" hangingPunct="1"/>
            <a:endParaRPr lang="nl-NL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Virtualization in </a:t>
            </a:r>
            <a:r>
              <a:rPr lang="en-US" sz="1800" dirty="0" err="1" smtClean="0"/>
              <a:t>Pharma</a:t>
            </a:r>
            <a:r>
              <a:rPr lang="en-US" sz="1800" baseline="0" dirty="0" smtClean="0"/>
              <a:t> R&amp;D</a:t>
            </a:r>
          </a:p>
          <a:p>
            <a:r>
              <a:rPr lang="en-US" sz="1800" baseline="0" dirty="0" smtClean="0"/>
              <a:t>Managing Risk: Embracing the New Paradigm in Global </a:t>
            </a:r>
            <a:r>
              <a:rPr lang="en-US" sz="1800" baseline="0" dirty="0" err="1" smtClean="0"/>
              <a:t>Pharmacovigilance</a:t>
            </a:r>
            <a:endParaRPr lang="en-US" sz="1800" baseline="0" dirty="0" smtClean="0"/>
          </a:p>
          <a:p>
            <a:r>
              <a:rPr lang="en-US" sz="1800" baseline="0" dirty="0" smtClean="0"/>
              <a:t>Forward Thinking: Harnessing the Power of CTMS</a:t>
            </a:r>
          </a:p>
          <a:p>
            <a:r>
              <a:rPr lang="en-US" sz="1800" baseline="0" dirty="0" smtClean="0"/>
              <a:t>Late Phase Development: Maximizing the Value of Real-World Data</a:t>
            </a:r>
          </a:p>
          <a:p>
            <a:r>
              <a:rPr lang="en-US" sz="1800" baseline="0" dirty="0" err="1" smtClean="0"/>
              <a:t>eHealthcare</a:t>
            </a:r>
            <a:r>
              <a:rPr lang="en-US" sz="1800" baseline="0" dirty="0" smtClean="0"/>
              <a:t>: Patient Management Without Walls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C5160-C848-3940-ADED-229F9DC43D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91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">
                <a:latin typeface="Arial" charset="0"/>
              </a:rPr>
              <a:t>Evolution of industry business model where parties move from separate &amp; isolated entities to towards a </a:t>
            </a:r>
            <a:r>
              <a:rPr lang="ja-JP" altLang="en-US" sz="900">
                <a:latin typeface="Arial" charset="0"/>
              </a:rPr>
              <a:t>“</a:t>
            </a:r>
            <a:r>
              <a:rPr lang="en-US" sz="900">
                <a:latin typeface="Arial" charset="0"/>
              </a:rPr>
              <a:t>2020 network model</a:t>
            </a:r>
            <a:r>
              <a:rPr lang="ja-JP" altLang="en-US" sz="900">
                <a:latin typeface="Arial" charset="0"/>
              </a:rPr>
              <a:t>”</a:t>
            </a:r>
            <a:r>
              <a:rPr lang="en-US" sz="900">
                <a:latin typeface="Arial" charset="0"/>
              </a:rPr>
              <a:t>, where Sponsor is focused on core activities and IP. </a:t>
            </a:r>
          </a:p>
          <a:p>
            <a:r>
              <a:rPr lang="en-US" sz="90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9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Objective: Clarify the end-to-end coverage of the Oracle Health Sciences platform. </a:t>
            </a:r>
          </a:p>
          <a:p>
            <a:r>
              <a:rPr lang="en-US">
                <a:latin typeface="Calibri" charset="0"/>
              </a:rPr>
              <a:t>1. Everything you need to create a learning platform to enable Personalized Healthcare.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https://</a:t>
            </a:r>
            <a:r>
              <a:rPr lang="en-US" dirty="0" err="1">
                <a:latin typeface="Calibri" charset="0"/>
              </a:rPr>
              <a:t>www.mckinseyquarterly.com</a:t>
            </a:r>
            <a:r>
              <a:rPr lang="en-US" dirty="0">
                <a:latin typeface="Calibri" charset="0"/>
              </a:rPr>
              <a:t>/Strategy/Innovation/Are_you_ready_for_the_era_of_big_data_2864#sidebar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foot view. It is the kind of data that encourages the practice of</a:t>
            </a:r>
          </a:p>
          <a:p>
            <a:pPr>
              <a:spcBef>
                <a:spcPct val="0"/>
              </a:spcBef>
            </a:pPr>
            <a:r>
              <a:rPr lang="en-US" dirty="0" err="1">
                <a:latin typeface="Calibri" charset="0"/>
              </a:rPr>
              <a:t>apophenia</a:t>
            </a:r>
            <a:r>
              <a:rPr lang="en-US" dirty="0">
                <a:latin typeface="Calibri" charset="0"/>
              </a:rPr>
              <a:t>: seeing patterns where none actually exist, simply because massive quantities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of data can offer connections that radiate in all directions. Due to this, it is crucial to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begin asking questions about the analytic assumptions, methodological frameworks, and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underlying biases embedded in the Big Data phenomenon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–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Six Provocations for Big Data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MSFT and University of New South Wales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EDF814-A85E-AE4B-9B31-3F93DA506EC4}" type="slidenum">
              <a:rPr lang="en-US">
                <a:latin typeface="Calibri" charset="0"/>
              </a:rPr>
              <a:pPr/>
              <a:t>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https://</a:t>
            </a:r>
            <a:r>
              <a:rPr lang="en-US" dirty="0" err="1">
                <a:latin typeface="Calibri" charset="0"/>
              </a:rPr>
              <a:t>www.mckinseyquarterly.com</a:t>
            </a:r>
            <a:r>
              <a:rPr lang="en-US" dirty="0">
                <a:latin typeface="Calibri" charset="0"/>
              </a:rPr>
              <a:t>/Strategy/Innovation/Are_you_ready_for_the_era_of_big_data_2864#sidebar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foot view. It is the kind of data that encourages the practice of</a:t>
            </a:r>
          </a:p>
          <a:p>
            <a:pPr>
              <a:spcBef>
                <a:spcPct val="0"/>
              </a:spcBef>
            </a:pPr>
            <a:r>
              <a:rPr lang="en-US" dirty="0" err="1">
                <a:latin typeface="Calibri" charset="0"/>
              </a:rPr>
              <a:t>apophenia</a:t>
            </a:r>
            <a:r>
              <a:rPr lang="en-US" dirty="0">
                <a:latin typeface="Calibri" charset="0"/>
              </a:rPr>
              <a:t>: seeing patterns where none actually exist, simply because massive quantities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of data can offer connections that radiate in all directions. Due to this, it is crucial to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begin asking questions about the analytic assumptions, methodological frameworks, and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underlying biases embedded in the Big Data phenomenon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–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Six Provocations for Big Data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MSFT and University of New South Wales</a:t>
            </a: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EDF814-A85E-AE4B-9B31-3F93DA506EC4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89615" tIns="44807" rIns="89615" bIns="4480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4F81BD"/>
              </a:buClr>
            </a:pPr>
            <a:fld id="{4ACDD857-01DA-A34E-B531-9418A89B2DB4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>
                <a:buClr>
                  <a:srgbClr val="4F81BD"/>
                </a:buClr>
              </a:pPr>
              <a:t>23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Target customers if appropriate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914400" y="914400"/>
            <a:ext cx="2824163" cy="2824163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5" descr="Wide 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37643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3697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04800"/>
            <a:ext cx="194627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86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4752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537450" cy="4343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90029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8786813" y="6494463"/>
            <a:ext cx="357187" cy="363537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fld id="{F5E05493-F9D7-D44C-85DA-25149341505E}" type="slidenum">
              <a:rPr lang="en-US" sz="1000" b="1"/>
              <a:pPr algn="ctr" eaLnBrk="1" hangingPunct="1"/>
              <a:t>‹#›</a:t>
            </a:fld>
            <a:endParaRPr lang="en-US" sz="1000" b="1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05829" y="761999"/>
            <a:ext cx="3967242" cy="5660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4" y="761999"/>
            <a:ext cx="3910239" cy="5660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5829" y="274638"/>
            <a:ext cx="8176384" cy="352240"/>
          </a:xfr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81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4163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buFont typeface="Webdings" pitchFamily="18" charset="2"/>
              <a:buNone/>
              <a:defRPr/>
            </a:pPr>
            <a:r>
              <a:rPr lang="en-US" sz="1400" b="1" dirty="0">
                <a:solidFill>
                  <a:srgbClr val="000000"/>
                </a:solidFill>
                <a:ea typeface="+mn-ea"/>
                <a:cs typeface="Arial"/>
              </a:rPr>
              <a:t>&lt;Insert Picture Here&gt;</a:t>
            </a:r>
          </a:p>
        </p:txBody>
      </p:sp>
      <p:pic>
        <p:nvPicPr>
          <p:cNvPr id="5" name="Picture 3" descr="Tall R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ide Re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Documents and Settings\jredding\My Documents\Oracle\Health Sciences GBU\Corporate branding\Health Sciences logo now black bar, also notes from Suemi Lam\O_Healthsciences_clr_BLACK BA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838" y="5857875"/>
            <a:ext cx="1516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95280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EBD29-0CD2-C048-B81F-CFD999243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33832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0621E-23D5-3A4A-B6FC-D12BF1F9E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86190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C417B-2F9C-B847-82A2-BBD84040D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1096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0119C-8F5B-E34C-904D-C7F3D8278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42971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24094-E4AD-BB4B-88C2-292C391A78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83031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56055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6EFF9-F0C7-924B-9A12-C9B17BA05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47048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7961F-5C4D-9D4C-A61E-09A270109B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36659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7CCFC-207E-7648-B1E9-0263166DD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49014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20EB7-94D0-AC47-A442-3A7784A9D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02226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04800"/>
            <a:ext cx="194627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86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6F196-F77F-C745-A690-A174389F8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90908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537450" cy="4343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CE25D-6495-9941-A116-D7ABA1E1A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12409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4163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/>
              </a:rPr>
              <a:t>&lt;Insert Picture Here&gt;</a:t>
            </a:r>
          </a:p>
        </p:txBody>
      </p:sp>
      <p:pic>
        <p:nvPicPr>
          <p:cNvPr id="5" name="Picture 3" descr="Tall R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ide Re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Documents and Settings\jredding\My Documents\Oracle\Health Sciences GBU\Corporate branding\Health Sciences logo now black bar, also notes from Suemi Lam\O_Healthsciences_clr_BLACK BA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838" y="5857875"/>
            <a:ext cx="1516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00627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745A4-C3D6-F945-9264-35EF3D150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876127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4A591-DB57-694B-BD9F-77865B7E1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4976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33424-3552-A546-BC84-DF4707F3C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60632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593890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EDA09-9ECB-6740-AF32-2B27D83DF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76950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2EC04B-108A-664C-9AF9-E3C7B0557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37251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29335E-921C-DF4A-9E16-1A82F0EDB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591544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2982E-EDCF-1944-A862-176E928DB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069591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FF8EB-498A-AA48-939B-F0ED9BA7A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98977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4D3C02-5AE2-8945-963C-28227938E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22365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04800"/>
            <a:ext cx="194627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86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01624D-2EB7-2440-8A18-3FBAFD9F76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071685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537450" cy="4343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652C0-88FB-5C4A-A0BC-9B362EAAA0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564698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fld id="{1320669D-2718-6E45-B20F-9416CF4E3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28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4163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eaLnBrk="0" hangingPunct="0">
              <a:buFont typeface="Webdings" pitchFamily="18" charset="2"/>
              <a:buNone/>
              <a:defRPr/>
            </a:pPr>
            <a:r>
              <a:rPr lang="en-US" sz="1400" b="1" dirty="0">
                <a:solidFill>
                  <a:srgbClr val="000000"/>
                </a:solidFill>
                <a:ea typeface="+mn-ea"/>
                <a:cs typeface="Arial"/>
              </a:rPr>
              <a:t>&lt;Insert Picture Here&gt;</a:t>
            </a:r>
          </a:p>
        </p:txBody>
      </p:sp>
      <p:pic>
        <p:nvPicPr>
          <p:cNvPr id="5" name="Picture 3" descr="Tall R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ide Re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Documents and Settings\jredding\My Documents\Oracle\Health Sciences GBU\Corporate branding\Health Sciences logo now black bar, also notes from Suemi Lam\O_Healthsciences_clr_BLACK BA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838" y="5857875"/>
            <a:ext cx="15160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6914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102781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7430A-3884-0247-8ACE-742F5818A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781391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02D6D-7722-DF43-B177-DA6C3C766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288197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87062-F55C-B046-A268-B236AF353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8781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299E6-559E-BE45-8C68-18A9E2A45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36969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25685-243D-CA42-ABE6-97E55B3C7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53008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EA97B-6225-F542-BA9D-B58963417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91418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65CD5-96C1-964E-ABE5-04676C006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860485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AC56-16FE-B348-854D-1AC37A001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310835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6B43-6555-154C-A255-DE78F9C55A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906180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04800"/>
            <a:ext cx="194627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86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9AE8E-09FB-CE4C-B5AE-3C4B5C5C8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20472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62937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7581900" cy="941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537450" cy="4343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A26C7-1662-0F45-B249-8C15E2FA29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5116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29318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5767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50563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3625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Red Ba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4" descr="Small Red Squar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4103" name="Picture 20" descr="Oracle WHIT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fontAlgn="auto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 sz="9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EA83-DFF1-C641-85CB-CDB7B1AAE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52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d Ba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mall Red Squar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 typeface="Webdings" pitchFamily="18" charset="2"/>
              <a:buNone/>
              <a:defRPr/>
            </a:pPr>
            <a:endParaRPr lang="en-US" sz="1000" b="1" dirty="0">
              <a:solidFill>
                <a:srgbClr val="777777"/>
              </a:solidFill>
              <a:ea typeface="+mn-ea"/>
              <a:cs typeface="Arial"/>
            </a:endParaRPr>
          </a:p>
        </p:txBody>
      </p:sp>
      <p:pic>
        <p:nvPicPr>
          <p:cNvPr id="5127" name="Picture 7" descr="Oracle WHIT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Webdings" charset="0"/>
              <a:buNone/>
              <a:defRPr sz="900">
                <a:solidFill>
                  <a:srgbClr val="777777"/>
                </a:solidFill>
              </a:defRPr>
            </a:lvl1pPr>
          </a:lstStyle>
          <a:p>
            <a:endParaRPr lang="en-US"/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1913" y="64230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buFont typeface="Webdings" charset="0"/>
              <a:buNone/>
              <a:defRPr sz="1000">
                <a:solidFill>
                  <a:srgbClr val="777777"/>
                </a:solidFill>
              </a:defRPr>
            </a:lvl1pPr>
          </a:lstStyle>
          <a:p>
            <a:fld id="{6B8CF17F-C26F-3148-8F4E-E9689B4434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d Ba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mall Red Squar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/>
            </a:endParaRPr>
          </a:p>
        </p:txBody>
      </p:sp>
      <p:pic>
        <p:nvPicPr>
          <p:cNvPr id="6151" name="Picture 7" descr="Oracle WHIT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endParaRPr lang="en-US"/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1913" y="64230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fld id="{3EF5455B-E9E6-6B4A-B971-479A77B680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36" r:id="rId2"/>
    <p:sldLayoutId id="2147484137" r:id="rId3"/>
    <p:sldLayoutId id="2147484138" r:id="rId4"/>
    <p:sldLayoutId id="2147484139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Small Red Squar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537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buClr>
                <a:srgbClr val="000000"/>
              </a:buClr>
              <a:buFont typeface="Webdings" pitchFamily="18" charset="2"/>
              <a:buNone/>
              <a:defRPr/>
            </a:pPr>
            <a:endParaRPr lang="en-US" sz="1000" b="1" dirty="0">
              <a:solidFill>
                <a:srgbClr val="777777"/>
              </a:solidFill>
              <a:ea typeface="+mn-ea"/>
              <a:cs typeface="Arial"/>
            </a:endParaRPr>
          </a:p>
        </p:txBody>
      </p:sp>
      <p:pic>
        <p:nvPicPr>
          <p:cNvPr id="7175" name="Picture 7" descr="Oracle WHIT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883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Font typeface="Webdings" charset="0"/>
              <a:buNone/>
              <a:defRPr sz="900">
                <a:solidFill>
                  <a:srgbClr val="777777"/>
                </a:solidFill>
              </a:defRPr>
            </a:lvl1pPr>
          </a:lstStyle>
          <a:p>
            <a:endParaRPr lang="en-US"/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1913" y="64230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buFont typeface="Webdings" charset="0"/>
              <a:buNone/>
              <a:defRPr sz="1000">
                <a:solidFill>
                  <a:srgbClr val="777777"/>
                </a:solidFill>
              </a:defRPr>
            </a:lvl1pPr>
          </a:lstStyle>
          <a:p>
            <a:fld id="{D2CBFF06-57E4-C04E-9077-628E2ECAF8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0589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5161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9733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4305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8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hyperlink" Target="https://www.mckinseyquarterly.com/The_Internet_of_Things_2538" TargetMode="External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1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5.png"/><Relationship Id="rId7" Type="http://schemas.openxmlformats.org/officeDocument/2006/relationships/image" Target="../media/image6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gif"/><Relationship Id="rId5" Type="http://schemas.openxmlformats.org/officeDocument/2006/relationships/image" Target="../media/image48.png"/><Relationship Id="rId10" Type="http://schemas.openxmlformats.org/officeDocument/2006/relationships/image" Target="../media/image64.jpeg"/><Relationship Id="rId4" Type="http://schemas.openxmlformats.org/officeDocument/2006/relationships/image" Target="../media/image61.png"/><Relationship Id="rId9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../RPPs/assortment_management_EVENT_v3.0/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endParaRPr lang="en-US"/>
          </a:p>
        </p:txBody>
      </p:sp>
      <p:pic>
        <p:nvPicPr>
          <p:cNvPr id="21507" name="Picture 1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041650"/>
            <a:ext cx="62801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62" descr="cloud_and_Bkgd_dkout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4162"/>
            <a:ext cx="879475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Title 1"/>
          <p:cNvSpPr txBox="1">
            <a:spLocks/>
          </p:cNvSpPr>
          <p:nvPr/>
        </p:nvSpPr>
        <p:spPr bwMode="auto">
          <a:xfrm>
            <a:off x="3683000" y="7156450"/>
            <a:ext cx="7581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3000">
              <a:solidFill>
                <a:schemeClr val="bg2"/>
              </a:solidFill>
            </a:endParaRPr>
          </a:p>
        </p:txBody>
      </p:sp>
      <p:sp>
        <p:nvSpPr>
          <p:cNvPr id="12186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Public c</a:t>
            </a:r>
            <a:r>
              <a:rPr lang="en-US" sz="2400" dirty="0" smtClean="0">
                <a:latin typeface="Arial" charset="0"/>
                <a:ea typeface="MS PGothic" charset="0"/>
                <a:cs typeface="MS PGothic" charset="0"/>
              </a:rPr>
              <a:t>louds enable </a:t>
            </a:r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p</a:t>
            </a:r>
            <a:r>
              <a:rPr lang="en-US" sz="2400" dirty="0" smtClean="0">
                <a:latin typeface="Arial" charset="0"/>
                <a:ea typeface="MS PGothic" charset="0"/>
                <a:cs typeface="MS PGothic" charset="0"/>
              </a:rPr>
              <a:t>eople, applications, and </a:t>
            </a:r>
            <a:br>
              <a:rPr lang="en-US" sz="2400" dirty="0" smtClean="0">
                <a:latin typeface="Arial" charset="0"/>
                <a:ea typeface="MS PGothic" charset="0"/>
                <a:cs typeface="MS PGothic" charset="0"/>
              </a:rPr>
            </a:br>
            <a:r>
              <a:rPr lang="en-US" sz="2400" dirty="0" smtClean="0">
                <a:latin typeface="Arial" charset="0"/>
                <a:ea typeface="MS PGothic" charset="0"/>
                <a:cs typeface="MS PGothic" charset="0"/>
              </a:rPr>
              <a:t>data </a:t>
            </a:r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to </a:t>
            </a:r>
            <a:r>
              <a:rPr lang="en-US" sz="2400" dirty="0" smtClean="0">
                <a:latin typeface="Arial" charset="0"/>
                <a:ea typeface="MS PGothic" charset="0"/>
                <a:cs typeface="MS PGothic" charset="0"/>
              </a:rPr>
              <a:t>collaborate and develop insights</a:t>
            </a:r>
            <a:endParaRPr lang="en-US" sz="2400" dirty="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121861" name="Group 7"/>
          <p:cNvGrpSpPr>
            <a:grpSpLocks/>
          </p:cNvGrpSpPr>
          <p:nvPr/>
        </p:nvGrpSpPr>
        <p:grpSpPr bwMode="auto">
          <a:xfrm>
            <a:off x="1727200" y="3809997"/>
            <a:ext cx="5645150" cy="1687512"/>
            <a:chOff x="1310830" y="2639465"/>
            <a:chExt cx="6385370" cy="1430953"/>
          </a:xfrm>
        </p:grpSpPr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1310830" y="2652926"/>
              <a:ext cx="1477829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BioPharma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2952064" y="2652927"/>
              <a:ext cx="1477829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Diagnostics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Rounded Rectangle 28"/>
            <p:cNvSpPr>
              <a:spLocks noChangeArrowheads="1"/>
            </p:cNvSpPr>
            <p:nvPr/>
          </p:nvSpPr>
          <p:spPr bwMode="auto">
            <a:xfrm>
              <a:off x="4587912" y="2652927"/>
              <a:ext cx="1477828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Medical Devices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6218372" y="2639465"/>
              <a:ext cx="1477828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Healthcare Payers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Rounded Rectangle 31"/>
            <p:cNvSpPr>
              <a:spLocks noChangeArrowheads="1"/>
            </p:cNvSpPr>
            <p:nvPr/>
          </p:nvSpPr>
          <p:spPr bwMode="auto">
            <a:xfrm>
              <a:off x="1310830" y="3430999"/>
              <a:ext cx="1477829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Healthcare Providers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2952064" y="3430999"/>
              <a:ext cx="1477829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Government Payers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Rounded Rectangle 33"/>
            <p:cNvSpPr>
              <a:spLocks noChangeArrowheads="1"/>
            </p:cNvSpPr>
            <p:nvPr/>
          </p:nvSpPr>
          <p:spPr bwMode="auto">
            <a:xfrm>
              <a:off x="4587912" y="3430999"/>
              <a:ext cx="1477828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Regulatory Agencies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>
              <a:spLocks noChangeArrowheads="1"/>
            </p:cNvSpPr>
            <p:nvPr/>
          </p:nvSpPr>
          <p:spPr bwMode="auto">
            <a:xfrm>
              <a:off x="6218372" y="3417537"/>
              <a:ext cx="1477828" cy="6394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70000">
                  <a:srgbClr val="FFFFFF"/>
                </a:gs>
                <a:gs pos="100000">
                  <a:srgbClr val="DAE7FA"/>
                </a:gs>
              </a:gsLst>
              <a:lin ang="5400000"/>
            </a:gradFill>
            <a:ln w="19050">
              <a:solidFill>
                <a:schemeClr val="tx2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Patients &amp; Families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1195387"/>
            <a:ext cx="8534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Provision </a:t>
            </a:r>
            <a:r>
              <a:rPr lang="en-US" sz="1400" b="1" dirty="0"/>
              <a:t>Your </a:t>
            </a:r>
            <a:r>
              <a:rPr lang="en-US" sz="1400" b="1" dirty="0" smtClean="0"/>
              <a:t>Service.  </a:t>
            </a:r>
            <a:r>
              <a:rPr lang="en-US" sz="1400" dirty="0" smtClean="0"/>
              <a:t>Set </a:t>
            </a:r>
            <a:r>
              <a:rPr lang="en-US" sz="1400" dirty="0"/>
              <a:t>up a profile, get an Oracle SSO account, and configure service </a:t>
            </a:r>
            <a:r>
              <a:rPr lang="en-US" sz="1400" dirty="0" smtClean="0"/>
              <a:t>details.</a:t>
            </a:r>
          </a:p>
          <a:p>
            <a:endParaRPr lang="en-US" sz="1400" b="1" dirty="0"/>
          </a:p>
          <a:p>
            <a:r>
              <a:rPr lang="en-US" sz="1400" b="1" dirty="0" smtClean="0"/>
              <a:t>Get </a:t>
            </a:r>
            <a:r>
              <a:rPr lang="en-US" sz="1400" b="1" dirty="0"/>
              <a:t>a </a:t>
            </a:r>
            <a:r>
              <a:rPr lang="en-US" sz="1400" b="1" dirty="0" smtClean="0"/>
              <a:t>Subscription.  </a:t>
            </a:r>
            <a:r>
              <a:rPr lang="en-US" sz="1400" dirty="0" smtClean="0"/>
              <a:t>Predictable </a:t>
            </a:r>
            <a:r>
              <a:rPr lang="en-US" sz="1400" dirty="0"/>
              <a:t>pricing, fixed monthly rates, no term obligation, and no hidden fees.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Add Users.  </a:t>
            </a:r>
            <a:r>
              <a:rPr lang="en-US" sz="1400" dirty="0" smtClean="0"/>
              <a:t>Add </a:t>
            </a:r>
            <a:r>
              <a:rPr lang="en-US" sz="1400" dirty="0"/>
              <a:t>administrators, developers, and end users.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Enrich </a:t>
            </a:r>
            <a:r>
              <a:rPr lang="en-US" sz="1400" b="1" dirty="0"/>
              <a:t>with Content and Packaged </a:t>
            </a:r>
            <a:r>
              <a:rPr lang="en-US" sz="1400" b="1" dirty="0" smtClean="0"/>
              <a:t>Tools.  </a:t>
            </a:r>
            <a:r>
              <a:rPr lang="en-US" sz="1400" dirty="0" smtClean="0"/>
              <a:t>Add </a:t>
            </a:r>
            <a:r>
              <a:rPr lang="en-US" sz="1400" dirty="0"/>
              <a:t>third </a:t>
            </a:r>
            <a:r>
              <a:rPr lang="en-US" sz="1400" dirty="0" smtClean="0"/>
              <a:t>party </a:t>
            </a:r>
            <a:r>
              <a:rPr lang="en-US" sz="1400" dirty="0"/>
              <a:t>content and packaged productivity apps.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Operate.  </a:t>
            </a:r>
            <a:r>
              <a:rPr lang="en-US" sz="1400" dirty="0" smtClean="0"/>
              <a:t>Scale</a:t>
            </a:r>
            <a:r>
              <a:rPr lang="en-US" sz="1400" dirty="0"/>
              <a:t>, monitor, configure, upgrade, or diagnose. Use our tools or your own.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Flex</a:t>
            </a:r>
            <a:r>
              <a:rPr lang="en-US" sz="1400" b="1" dirty="0"/>
              <a:t>-</a:t>
            </a:r>
            <a:r>
              <a:rPr lang="en-US" sz="1400" b="1" dirty="0" smtClean="0"/>
              <a:t>Deploy.  </a:t>
            </a:r>
            <a:r>
              <a:rPr lang="en-US" sz="1400" dirty="0" smtClean="0"/>
              <a:t>Use </a:t>
            </a:r>
            <a:r>
              <a:rPr lang="en-US" sz="1400" dirty="0"/>
              <a:t>a hybrid lifecycle. Y</a:t>
            </a:r>
            <a:r>
              <a:rPr lang="en-US" sz="1400" dirty="0" smtClean="0"/>
              <a:t>our </a:t>
            </a:r>
            <a:r>
              <a:rPr lang="en-US" sz="1400" dirty="0"/>
              <a:t>end users and code </a:t>
            </a:r>
            <a:r>
              <a:rPr lang="en-US" sz="1400" dirty="0" smtClean="0"/>
              <a:t>can </a:t>
            </a:r>
            <a:r>
              <a:rPr lang="en-US" sz="1400" dirty="0"/>
              <a:t>deploy on premise or in </a:t>
            </a:r>
            <a:r>
              <a:rPr lang="en-US" sz="1400" dirty="0" smtClean="0"/>
              <a:t>our cloud</a:t>
            </a:r>
            <a:r>
              <a:rPr lang="en-US" sz="1400" dirty="0"/>
              <a:t>.</a:t>
            </a: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10</a:t>
            </a:fld>
            <a:endParaRPr lang="en-US" b="1" dirty="0"/>
          </a:p>
        </p:txBody>
      </p:sp>
      <p:pic>
        <p:nvPicPr>
          <p:cNvPr id="16" name="Picture 62" descr="cloud_and_Bkgd_dkout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9600"/>
            <a:ext cx="1066800" cy="6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477000"/>
            <a:ext cx="4859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</a:t>
            </a:r>
            <a:r>
              <a:rPr lang="en-US" sz="1200" dirty="0" err="1" smtClean="0"/>
              <a:t>cloud.oracle.com</a:t>
            </a:r>
            <a:r>
              <a:rPr lang="en-US" sz="1200" dirty="0" smtClean="0"/>
              <a:t>/</a:t>
            </a:r>
            <a:r>
              <a:rPr lang="en-US" sz="1200" dirty="0" err="1" smtClean="0"/>
              <a:t>mycloud</a:t>
            </a:r>
            <a:r>
              <a:rPr lang="en-US" sz="1200" dirty="0" smtClean="0"/>
              <a:t>/</a:t>
            </a:r>
            <a:r>
              <a:rPr lang="en-US" sz="1200" dirty="0" err="1" smtClean="0"/>
              <a:t>f?p</a:t>
            </a:r>
            <a:r>
              <a:rPr lang="en-US" sz="1200" dirty="0" smtClean="0"/>
              <a:t>=service:how_it_works:0</a:t>
            </a:r>
            <a:endParaRPr lang="en-US" sz="1200" dirty="0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303213" y="5770563"/>
            <a:ext cx="8535987" cy="7064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algn="ctr"/>
            <a:r>
              <a:rPr lang="en-GB" sz="2000" dirty="0"/>
              <a:t>Open, standards based, flexible platforms </a:t>
            </a:r>
            <a:r>
              <a:rPr lang="en-GB" sz="2000" dirty="0" smtClean="0"/>
              <a:t>that connect </a:t>
            </a:r>
            <a:r>
              <a:rPr lang="en-GB" sz="2000" dirty="0"/>
              <a:t>domain experts, data and applications in a </a:t>
            </a:r>
            <a:r>
              <a:rPr lang="en-GB" sz="2000" dirty="0" smtClean="0"/>
              <a:t>regulatory-compliant </a:t>
            </a:r>
            <a:r>
              <a:rPr lang="en-GB" sz="2000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15567792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889000" y="304800"/>
            <a:ext cx="7340600" cy="94138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Mobile technologies and apps used “at home” are often replacing “company-approved” approaches</a:t>
            </a:r>
            <a:endParaRPr lang="en-US" sz="2400" dirty="0">
              <a:latin typeface="Arial" charset="0"/>
            </a:endParaRPr>
          </a:p>
        </p:txBody>
      </p: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609600" y="1143000"/>
            <a:ext cx="4991100" cy="3838575"/>
            <a:chOff x="457200" y="1752600"/>
            <a:chExt cx="4610100" cy="3533775"/>
          </a:xfrm>
        </p:grpSpPr>
        <p:pic>
          <p:nvPicPr>
            <p:cNvPr id="2560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52600"/>
              <a:ext cx="4610100" cy="327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105400"/>
              <a:ext cx="4095750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11</a:t>
            </a:fld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447800"/>
            <a:ext cx="30666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38200" y="517207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dirty="0"/>
              <a:t>“</a:t>
            </a:r>
            <a:r>
              <a:rPr lang="en-US" dirty="0"/>
              <a:t>…IT departments often greatly underestimate how much employees are using their own technology, including social networks and other web services, for work.</a:t>
            </a:r>
            <a:r>
              <a:rPr lang="ja-JP" altLang="en-US" dirty="0"/>
              <a:t>”</a:t>
            </a:r>
            <a:r>
              <a:rPr lang="en-US" dirty="0"/>
              <a:t> – </a:t>
            </a:r>
            <a:r>
              <a:rPr lang="en-US" i="1" dirty="0" smtClean="0"/>
              <a:t>The Economist, October 8, 2011</a:t>
            </a:r>
            <a:endParaRPr lang="en-US" i="1" dirty="0"/>
          </a:p>
        </p:txBody>
      </p:sp>
      <p:pic>
        <p:nvPicPr>
          <p:cNvPr id="11" name="Picture 10" descr="apple_iphone_4_32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808" y="228600"/>
            <a:ext cx="545592" cy="914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89000" y="304800"/>
            <a:ext cx="8102600" cy="941388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The “Internet </a:t>
            </a:r>
            <a:r>
              <a:rPr lang="en-GB" sz="2400" dirty="0">
                <a:latin typeface="Arial" charset="0"/>
              </a:rPr>
              <a:t>of </a:t>
            </a:r>
            <a:r>
              <a:rPr lang="en-GB" sz="2400" dirty="0" smtClean="0">
                <a:latin typeface="Arial" charset="0"/>
              </a:rPr>
              <a:t>Things” is far more disruptive</a:t>
            </a:r>
            <a:r>
              <a:rPr lang="en-GB" sz="2400" dirty="0">
                <a:latin typeface="Arial" charset="0"/>
              </a:rPr>
              <a:t/>
            </a:r>
            <a:br>
              <a:rPr lang="en-GB" sz="2400" dirty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than just mobile communications (or the </a:t>
            </a:r>
            <a:r>
              <a:rPr lang="en-GB" sz="2400" dirty="0" err="1" smtClean="0">
                <a:latin typeface="Arial" charset="0"/>
              </a:rPr>
              <a:t>iPad</a:t>
            </a:r>
            <a:r>
              <a:rPr lang="en-GB" sz="2400" dirty="0" smtClean="0">
                <a:latin typeface="Arial" charset="0"/>
              </a:rPr>
              <a:t>)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4724400"/>
            <a:ext cx="3886200" cy="1143000"/>
          </a:xfrm>
        </p:spPr>
        <p:txBody>
          <a:bodyPr/>
          <a:lstStyle/>
          <a:p>
            <a:r>
              <a:rPr lang="en-US" sz="1600" dirty="0">
                <a:solidFill>
                  <a:srgbClr val="404040"/>
                </a:solidFill>
                <a:latin typeface="Arial" charset="0"/>
              </a:rPr>
              <a:t>GSMA estimates 24 billion connected devices in 2020 </a:t>
            </a:r>
          </a:p>
          <a:p>
            <a:r>
              <a:rPr lang="en-GB" sz="1600" dirty="0" smtClean="0">
                <a:solidFill>
                  <a:srgbClr val="404040"/>
                </a:solidFill>
                <a:latin typeface="Arial" charset="0"/>
              </a:rPr>
              <a:t>Discovery and insights will increasingly be fuelled </a:t>
            </a:r>
            <a:r>
              <a:rPr lang="en-GB" sz="1600" dirty="0">
                <a:solidFill>
                  <a:srgbClr val="404040"/>
                </a:solidFill>
                <a:latin typeface="Arial" charset="0"/>
              </a:rPr>
              <a:t>by </a:t>
            </a:r>
            <a:r>
              <a:rPr lang="en-GB" sz="1600" dirty="0" smtClean="0">
                <a:solidFill>
                  <a:srgbClr val="404040"/>
                </a:solidFill>
                <a:latin typeface="Arial" charset="0"/>
              </a:rPr>
              <a:t>“thing-generated” data</a:t>
            </a:r>
            <a:endParaRPr lang="en-GB" sz="1600" dirty="0">
              <a:solidFill>
                <a:srgbClr val="404040"/>
              </a:solidFill>
              <a:latin typeface="Arial" charset="0"/>
            </a:endParaRPr>
          </a:p>
          <a:p>
            <a:endParaRPr lang="en-GB" sz="1600" dirty="0">
              <a:solidFill>
                <a:srgbClr val="404040"/>
              </a:solidFill>
              <a:latin typeface="Arial" charset="0"/>
            </a:endParaRPr>
          </a:p>
          <a:p>
            <a:endParaRPr lang="en-US" sz="1600" dirty="0">
              <a:solidFill>
                <a:srgbClr val="404040"/>
              </a:solidFill>
              <a:latin typeface="Arial" charset="0"/>
            </a:endParaRPr>
          </a:p>
          <a:p>
            <a:endParaRPr lang="en-GB" sz="1600" b="1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8" name="Picture 7" descr="apple_iphone_4_32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00" y="457200"/>
            <a:ext cx="545592" cy="914400"/>
          </a:xfrm>
          <a:prstGeom prst="rect">
            <a:avLst/>
          </a:prstGeom>
        </p:spPr>
      </p:pic>
      <p:pic>
        <p:nvPicPr>
          <p:cNvPr id="4" name="Picture 3" descr="ingest proteu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371600"/>
            <a:ext cx="1066800" cy="1034275"/>
          </a:xfrm>
          <a:prstGeom prst="rect">
            <a:avLst/>
          </a:prstGeom>
        </p:spPr>
      </p:pic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4724400" y="2514600"/>
            <a:ext cx="4038600" cy="3657600"/>
          </a:xfrm>
        </p:spPr>
        <p:txBody>
          <a:bodyPr/>
          <a:lstStyle/>
          <a:p>
            <a:pPr marL="228600" indent="-228600"/>
            <a:r>
              <a:rPr lang="en-US" sz="1400" dirty="0"/>
              <a:t>Proteus ingestible event markers (IEMs) are tiny, digestible sensors made from food </a:t>
            </a:r>
            <a:r>
              <a:rPr lang="en-US" sz="1400" dirty="0" smtClean="0"/>
              <a:t>ingredients.</a:t>
            </a:r>
          </a:p>
          <a:p>
            <a:pPr marL="228600" indent="-228600">
              <a:buFont typeface="Arial"/>
              <a:buChar char="•"/>
            </a:pPr>
            <a:r>
              <a:rPr lang="en-US" sz="1400" dirty="0"/>
              <a:t>The IEM creates an ultra-low-power, private, digital signal detected by a microelectronic recorder configured as a small bandage style skin-</a:t>
            </a:r>
            <a:r>
              <a:rPr lang="en-US" sz="1400" dirty="0" smtClean="0"/>
              <a:t>patch.</a:t>
            </a:r>
          </a:p>
          <a:p>
            <a:pPr marL="228600" indent="-228600">
              <a:buFont typeface="Arial"/>
              <a:buChar char="•"/>
            </a:pPr>
            <a:r>
              <a:rPr lang="en-US" sz="1400" dirty="0"/>
              <a:t>The detector date- and time-stamps, decodes, and records information such as type of drug, dose, and place of manufacture, and </a:t>
            </a:r>
            <a:r>
              <a:rPr lang="en-US" sz="1400" dirty="0" smtClean="0"/>
              <a:t>also measures </a:t>
            </a:r>
            <a:r>
              <a:rPr lang="en-US" sz="1400" dirty="0"/>
              <a:t>and reports physiologic parameters such as heart rate, activity, and respiratory rate. Detector data can be </a:t>
            </a:r>
            <a:r>
              <a:rPr lang="en-US" sz="1400" dirty="0" smtClean="0"/>
              <a:t>combined at the server level with </a:t>
            </a:r>
            <a:r>
              <a:rPr lang="en-US" sz="1400" dirty="0"/>
              <a:t>other telemetered parameters such as blood pressure, weight, blood glucose, and patient-generated feedback.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167735"/>
            <a:ext cx="739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McKinsey Quarterly, </a:t>
            </a:r>
            <a:r>
              <a:rPr lang="en-US" sz="1200" dirty="0" smtClean="0">
                <a:hlinkClick r:id="rId5"/>
              </a:rPr>
              <a:t>https://www.mckinseyquarterly.com/The_Internet_of_Things_2538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Proteus Biomedical website: http://</a:t>
            </a:r>
            <a:r>
              <a:rPr lang="en-US" sz="1200" dirty="0" err="1" smtClean="0"/>
              <a:t>www.proteusbiomed.com</a:t>
            </a:r>
            <a:r>
              <a:rPr lang="en-US" sz="1200" dirty="0" smtClean="0"/>
              <a:t>/technology/ </a:t>
            </a:r>
            <a:endParaRPr lang="en-US" sz="1200" dirty="0"/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12</a:t>
            </a:fld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029" y="1143000"/>
            <a:ext cx="4406360" cy="3505200"/>
          </a:xfrm>
          <a:prstGeom prst="rect">
            <a:avLst/>
          </a:prstGeom>
        </p:spPr>
      </p:pic>
      <p:pic>
        <p:nvPicPr>
          <p:cNvPr id="7" name="Picture 6" descr="3_pharmaceutical20syste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371600"/>
            <a:ext cx="1112520" cy="1024128"/>
          </a:xfrm>
          <a:prstGeom prst="rect">
            <a:avLst/>
          </a:prstGeom>
        </p:spPr>
      </p:pic>
      <p:pic>
        <p:nvPicPr>
          <p:cNvPr id="12" name="Picture 11" descr="logo-proteu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1687636"/>
            <a:ext cx="1511300" cy="5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386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p"/>
      <p:bldP spid="13" grpId="0" build="p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13</a:t>
            </a:fld>
            <a:endParaRPr lang="en-US" b="1" dirty="0"/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Social </a:t>
            </a:r>
            <a:r>
              <a:rPr lang="en-US" sz="2400" dirty="0" smtClean="0">
                <a:latin typeface="Arial" charset="0"/>
              </a:rPr>
              <a:t>networks and the ubiquity of mobile communications create a new usage paradigm</a:t>
            </a:r>
            <a:endParaRPr lang="en-US" sz="24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696200" cy="5679816"/>
          </a:xfrm>
          <a:prstGeom prst="rect">
            <a:avLst/>
          </a:prstGeom>
        </p:spPr>
      </p:pic>
      <p:pic>
        <p:nvPicPr>
          <p:cNvPr id="6" name="Picture 5" descr="facebook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93536"/>
            <a:ext cx="1371600" cy="516064"/>
          </a:xfrm>
          <a:prstGeom prst="rect">
            <a:avLst/>
          </a:prstGeom>
        </p:spPr>
      </p:pic>
      <p:pic>
        <p:nvPicPr>
          <p:cNvPr id="8" name="Picture 7" descr="apple_iphone_4_32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609600"/>
            <a:ext cx="54559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46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Social </a:t>
            </a:r>
            <a:r>
              <a:rPr lang="en-US" sz="2400" dirty="0" smtClean="0">
                <a:latin typeface="Arial" charset="0"/>
              </a:rPr>
              <a:t>networks will be built for professionals and institutions but connected to outside networks</a:t>
            </a:r>
            <a:endParaRPr lang="en-US" sz="2400" dirty="0">
              <a:latin typeface="Arial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54" y="1233487"/>
            <a:ext cx="7721546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895600" y="3810000"/>
            <a:ext cx="1600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2"/>
                </a:solidFill>
              </a:rPr>
              <a:t>CTMS, EDC, EHA, Safety, </a:t>
            </a:r>
            <a:r>
              <a:rPr lang="en-US" sz="600" dirty="0" smtClean="0">
                <a:solidFill>
                  <a:schemeClr val="bg2"/>
                </a:solidFill>
              </a:rPr>
              <a:t>LSH/CDC/LSW, TRC, IRT, OLX, </a:t>
            </a:r>
            <a:r>
              <a:rPr lang="en-US" sz="600" dirty="0" err="1" smtClean="0">
                <a:solidFill>
                  <a:schemeClr val="bg2"/>
                </a:solidFill>
              </a:rPr>
              <a:t>LabPas</a:t>
            </a:r>
            <a:r>
              <a:rPr lang="en-US" sz="600" dirty="0" smtClean="0">
                <a:solidFill>
                  <a:schemeClr val="bg2"/>
                </a:solidFill>
              </a:rPr>
              <a:t>, CDA</a:t>
            </a:r>
            <a:endParaRPr lang="en-US" sz="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286000"/>
            <a:ext cx="1524000" cy="24622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Business Insights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14</a:t>
            </a:fld>
            <a:endParaRPr lang="en-US" b="1" dirty="0"/>
          </a:p>
        </p:txBody>
      </p:sp>
      <p:sp>
        <p:nvSpPr>
          <p:cNvPr id="17" name="Up Arrow 16"/>
          <p:cNvSpPr/>
          <p:nvPr/>
        </p:nvSpPr>
        <p:spPr bwMode="auto">
          <a:xfrm>
            <a:off x="4401820" y="4820920"/>
            <a:ext cx="822960" cy="822960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bg2"/>
                </a:solidFill>
              </a:ln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" y="5105400"/>
            <a:ext cx="9220200" cy="990600"/>
            <a:chOff x="76200" y="5105400"/>
            <a:chExt cx="9220200" cy="990600"/>
          </a:xfrm>
        </p:grpSpPr>
        <p:pic>
          <p:nvPicPr>
            <p:cNvPr id="9" name="Picture 8" descr="medtrust-onli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5581138"/>
              <a:ext cx="1510534" cy="44643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9" descr="curetogeth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600" y="5428738"/>
              <a:ext cx="2183771" cy="66726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5657338"/>
              <a:ext cx="1910544" cy="3077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medcrowd-log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8375" y="5581138"/>
              <a:ext cx="1419225" cy="457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" name="Picture 1" descr="logo-sermo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6145" y="5562600"/>
              <a:ext cx="1690255" cy="457200"/>
            </a:xfrm>
            <a:prstGeom prst="rect">
              <a:avLst/>
            </a:prstGeom>
          </p:spPr>
        </p:pic>
        <p:sp>
          <p:nvSpPr>
            <p:cNvPr id="19" name="Up Arrow 18"/>
            <p:cNvSpPr/>
            <p:nvPr/>
          </p:nvSpPr>
          <p:spPr bwMode="auto">
            <a:xfrm>
              <a:off x="685800" y="5105400"/>
              <a:ext cx="289560" cy="441960"/>
            </a:xfrm>
            <a:prstGeom prst="upArrow">
              <a:avLst/>
            </a:prstGeom>
            <a:solidFill>
              <a:srgbClr val="C0C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777777"/>
                  </a:solidFill>
                </a:ln>
                <a:solidFill>
                  <a:srgbClr val="777777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 bwMode="auto">
            <a:xfrm>
              <a:off x="8001000" y="5105400"/>
              <a:ext cx="289560" cy="441960"/>
            </a:xfrm>
            <a:prstGeom prst="upArrow">
              <a:avLst/>
            </a:prstGeom>
            <a:solidFill>
              <a:srgbClr val="C0C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777777"/>
                  </a:solidFill>
                </a:ln>
                <a:solidFill>
                  <a:srgbClr val="777777"/>
                </a:solidFill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6629400" y="5105400"/>
              <a:ext cx="289560" cy="441960"/>
            </a:xfrm>
            <a:prstGeom prst="upArrow">
              <a:avLst/>
            </a:prstGeom>
            <a:solidFill>
              <a:srgbClr val="C0C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777777"/>
                  </a:solidFill>
                </a:ln>
                <a:solidFill>
                  <a:srgbClr val="777777"/>
                </a:solidFill>
              </a:endParaRPr>
            </a:p>
          </p:txBody>
        </p:sp>
        <p:sp>
          <p:nvSpPr>
            <p:cNvPr id="22" name="Up Arrow 21"/>
            <p:cNvSpPr/>
            <p:nvPr/>
          </p:nvSpPr>
          <p:spPr bwMode="auto">
            <a:xfrm>
              <a:off x="4876800" y="5105400"/>
              <a:ext cx="289560" cy="441960"/>
            </a:xfrm>
            <a:prstGeom prst="upArrow">
              <a:avLst/>
            </a:prstGeom>
            <a:solidFill>
              <a:srgbClr val="C0C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777777"/>
                  </a:solidFill>
                </a:ln>
                <a:solidFill>
                  <a:srgbClr val="777777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 bwMode="auto">
            <a:xfrm>
              <a:off x="2895600" y="5105400"/>
              <a:ext cx="289560" cy="441960"/>
            </a:xfrm>
            <a:prstGeom prst="upArrow">
              <a:avLst/>
            </a:prstGeom>
            <a:solidFill>
              <a:srgbClr val="C0C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777777"/>
                  </a:solidFill>
                </a:ln>
                <a:solidFill>
                  <a:srgbClr val="77777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61622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889000" y="304800"/>
            <a:ext cx="7797800" cy="941388"/>
          </a:xfrm>
        </p:spPr>
        <p:txBody>
          <a:bodyPr/>
          <a:lstStyle/>
          <a:p>
            <a:r>
              <a:rPr lang="en-US" sz="2600" dirty="0" smtClean="0">
                <a:latin typeface="Arial" charset="0"/>
                <a:cs typeface="Arial" charset="0"/>
              </a:rPr>
              <a:t>‘</a:t>
            </a:r>
            <a:r>
              <a:rPr lang="en-US" sz="2600" dirty="0" err="1" smtClean="0">
                <a:latin typeface="Arial" charset="0"/>
                <a:cs typeface="Arial" charset="0"/>
              </a:rPr>
              <a:t>Omics</a:t>
            </a:r>
            <a:r>
              <a:rPr lang="en-US" sz="2600" dirty="0" smtClean="0">
                <a:latin typeface="Arial" charset="0"/>
                <a:cs typeface="Arial" charset="0"/>
              </a:rPr>
              <a:t>, clinical/medical data, and imaging will drive data volumes but more importantly insights</a:t>
            </a:r>
            <a:endParaRPr lang="en-US" sz="2600" dirty="0">
              <a:latin typeface="Arial" charset="0"/>
              <a:cs typeface="Arial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295400"/>
            <a:ext cx="4038599" cy="229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572000" cy="308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15</a:t>
            </a:fld>
            <a:endParaRPr lang="en-US" b="1" dirty="0"/>
          </a:p>
        </p:txBody>
      </p:sp>
      <p:pic>
        <p:nvPicPr>
          <p:cNvPr id="9" name="Picture 8" descr="knowledge_w_text.253171315_st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371600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647628"/>
            <a:ext cx="4078227" cy="2448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59379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Source:  Ernst &amp; Young Progressions 2011 report on </a:t>
            </a:r>
            <a:r>
              <a:rPr lang="en-US" sz="1000" dirty="0" err="1" smtClean="0">
                <a:solidFill>
                  <a:schemeClr val="bg2"/>
                </a:solidFill>
              </a:rPr>
              <a:t>Pharma</a:t>
            </a:r>
            <a:r>
              <a:rPr lang="en-US" sz="1000" dirty="0" smtClean="0">
                <a:solidFill>
                  <a:schemeClr val="bg2"/>
                </a:solidFill>
              </a:rPr>
              <a:t> 3.0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279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Social </a:t>
            </a:r>
            <a:r>
              <a:rPr lang="en-US" sz="2400" dirty="0" smtClean="0">
                <a:latin typeface="Arial" charset="0"/>
              </a:rPr>
              <a:t>networks combined with insights driven by analytics will help address the analytics talent gap</a:t>
            </a:r>
            <a:endParaRPr lang="en-US" sz="2400" dirty="0">
              <a:latin typeface="Arial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391400" cy="544320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143000"/>
            <a:ext cx="1371600" cy="516064"/>
          </a:xfrm>
          <a:prstGeom prst="rect">
            <a:avLst/>
          </a:prstGeom>
        </p:spPr>
      </p:pic>
      <p:pic>
        <p:nvPicPr>
          <p:cNvPr id="10" name="Picture 9" descr="knowledge_w_text.253171315_st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1676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404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2656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" y="6172200"/>
            <a:ext cx="35814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i="1" dirty="0"/>
              <a:t>McKinsey </a:t>
            </a:r>
            <a:r>
              <a:rPr lang="en-US" sz="1100" i="1" dirty="0" smtClean="0"/>
              <a:t>Quarterly, </a:t>
            </a:r>
            <a:r>
              <a:rPr lang="en-US" sz="1100" dirty="0">
                <a:latin typeface="Calibri" charset="0"/>
              </a:rPr>
              <a:t>https://</a:t>
            </a:r>
            <a:r>
              <a:rPr lang="en-US" sz="1100" dirty="0" err="1">
                <a:latin typeface="Calibri" charset="0"/>
              </a:rPr>
              <a:t>www.mckinseyquarterly.com</a:t>
            </a:r>
            <a:r>
              <a:rPr lang="en-US" sz="1100" dirty="0">
                <a:latin typeface="Calibri" charset="0"/>
              </a:rPr>
              <a:t>/Strategy/Innovation/Are_you_ready_for_the_era_of_big_data_2864#sidebar</a:t>
            </a:r>
          </a:p>
          <a:p>
            <a:endParaRPr lang="en-US" sz="11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17</a:t>
            </a:fld>
            <a:endParaRPr lang="en-US" b="1" dirty="0"/>
          </a:p>
        </p:txBody>
      </p:sp>
      <p:sp>
        <p:nvSpPr>
          <p:cNvPr id="23554" name="Title 6"/>
          <p:cNvSpPr>
            <a:spLocks noGrp="1"/>
          </p:cNvSpPr>
          <p:nvPr>
            <p:ph type="title"/>
          </p:nvPr>
        </p:nvSpPr>
        <p:spPr>
          <a:xfrm>
            <a:off x="889000" y="304800"/>
            <a:ext cx="6959600" cy="941388"/>
          </a:xfrm>
          <a:solidFill>
            <a:srgbClr val="FFFFFF"/>
          </a:solidFill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The “Internet of Things” plus extreme data volumes and heterogeneity create a “Big Data” challenge…and opportunity</a:t>
            </a:r>
            <a:endParaRPr lang="en-US" sz="2400" dirty="0">
              <a:latin typeface="Arial" charset="0"/>
            </a:endParaRPr>
          </a:p>
        </p:txBody>
      </p:sp>
      <p:pic>
        <p:nvPicPr>
          <p:cNvPr id="10" name="Picture 9" descr="knowledge_w_text.253171315_st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1524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3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18</a:t>
            </a:fld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Four data pools exist in health sciences that can be leveraged within a common data </a:t>
            </a:r>
            <a:r>
              <a:rPr lang="en-US" sz="2400" dirty="0" err="1" smtClean="0"/>
              <a:t>mgt</a:t>
            </a:r>
            <a:r>
              <a:rPr lang="en-US" sz="2400" dirty="0" smtClean="0"/>
              <a:t> infrastructure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68400"/>
            <a:ext cx="8229600" cy="5486400"/>
          </a:xfrm>
          <a:prstGeom prst="rect">
            <a:avLst/>
          </a:prstGeom>
        </p:spPr>
      </p:pic>
      <p:pic>
        <p:nvPicPr>
          <p:cNvPr id="8" name="Picture 7" descr="knowledge_w_text.253171315_st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11430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631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19</a:t>
            </a:fld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000" y="304800"/>
            <a:ext cx="7950200" cy="941388"/>
          </a:xfrm>
        </p:spPr>
        <p:txBody>
          <a:bodyPr/>
          <a:lstStyle/>
          <a:p>
            <a:r>
              <a:rPr lang="en-US" sz="2400" dirty="0" smtClean="0"/>
              <a:t>A data </a:t>
            </a:r>
            <a:r>
              <a:rPr lang="en-US" sz="2400" dirty="0" err="1" smtClean="0"/>
              <a:t>mgt</a:t>
            </a:r>
            <a:r>
              <a:rPr lang="en-US" sz="2400" dirty="0" smtClean="0"/>
              <a:t> infrastructure across the health sciences ecosystem captures the majority of the ROI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05107"/>
            <a:ext cx="8382000" cy="534809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 bwMode="auto">
          <a:xfrm>
            <a:off x="304800" y="1905000"/>
            <a:ext cx="3962400" cy="16002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knowledge_w_text.253171315_st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8382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9206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Virtualization of R&amp;D – How should IT and Service Vendors Respond?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Neil de Crescenzo, SVP and GM, Oracle Health Sciences</a:t>
            </a:r>
            <a:endParaRPr lang="en-US" i="1" dirty="0" smtClean="0"/>
          </a:p>
          <a:p>
            <a:r>
              <a:rPr lang="en-US" i="1" dirty="0" smtClean="0"/>
              <a:t>Presentation for The PRISME Forum Special Interest Group</a:t>
            </a:r>
            <a:br>
              <a:rPr lang="en-US" i="1" dirty="0" smtClean="0"/>
            </a:br>
            <a:r>
              <a:rPr lang="en-US" i="1" dirty="0" smtClean="0"/>
              <a:t>October 17, 2011</a:t>
            </a:r>
            <a:endParaRPr lang="en-US" i="1" dirty="0"/>
          </a:p>
        </p:txBody>
      </p:sp>
      <p:pic>
        <p:nvPicPr>
          <p:cNvPr id="6" name="Picture 8"/>
          <p:cNvPicPr preferRelativeResize="0">
            <a:picLocks noChangeArrowheads="1"/>
          </p:cNvPicPr>
          <p:nvPr/>
        </p:nvPicPr>
        <p:blipFill>
          <a:blip r:embed="rId2" cstate="print"/>
          <a:srcRect b="18959"/>
          <a:stretch>
            <a:fillRect/>
          </a:stretch>
        </p:blipFill>
        <p:spPr bwMode="auto">
          <a:xfrm>
            <a:off x="912813" y="914400"/>
            <a:ext cx="28162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Analytics will move from “reporting” to auto-generating insights – even for protocols…</a:t>
            </a:r>
            <a:endParaRPr lang="en-US" sz="2400" dirty="0">
              <a:latin typeface="Arial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20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6463519" cy="4648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1371600"/>
            <a:ext cx="2209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“History flow” visualizes the evolution of a document through time and the contribution of multiple authors.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Time appears on the horizontal axis, while contributions are on the vertical axis; each author has a different color code and the vertical length off a bar indicates the amount of text written by each author.</a:t>
            </a:r>
            <a:endParaRPr lang="en-US" sz="1600" dirty="0"/>
          </a:p>
        </p:txBody>
      </p:sp>
      <p:pic>
        <p:nvPicPr>
          <p:cNvPr id="11" name="Picture 10" descr="knowledge_w_text.253171315_st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152400"/>
            <a:ext cx="990600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45789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McKinsey Institute and Fernanda B. </a:t>
            </a:r>
            <a:r>
              <a:rPr lang="en-US" sz="1000" dirty="0" err="1" smtClean="0"/>
              <a:t>Viegas</a:t>
            </a:r>
            <a:r>
              <a:rPr lang="en-US" sz="1000" dirty="0" smtClean="0"/>
              <a:t>, Martin Wattenberg, and </a:t>
            </a:r>
            <a:r>
              <a:rPr lang="en-US" sz="1000" dirty="0" err="1" smtClean="0"/>
              <a:t>Kushal</a:t>
            </a:r>
            <a:r>
              <a:rPr lang="en-US" sz="1000" dirty="0" smtClean="0"/>
              <a:t> Dave, </a:t>
            </a:r>
            <a:r>
              <a:rPr lang="en-US" sz="1000" i="1" dirty="0" smtClean="0"/>
              <a:t>Studying cooperation and conflict between authors with history flow visualizations</a:t>
            </a:r>
            <a:r>
              <a:rPr lang="en-US" sz="1000" dirty="0" smtClean="0"/>
              <a:t>, CHI2004 proceedings of the SIGCHI conference on human factors in computing systems, 2004.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5661196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edCrowd - crowdsourcing professional solu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6"/>
          <p:cNvSpPr>
            <a:spLocks noGrp="1"/>
          </p:cNvSpPr>
          <p:nvPr>
            <p:ph type="title"/>
          </p:nvPr>
        </p:nvSpPr>
        <p:spPr>
          <a:xfrm>
            <a:off x="889000" y="304800"/>
            <a:ext cx="8026400" cy="941388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Communities can add value </a:t>
            </a:r>
            <a:r>
              <a:rPr lang="en-GB" sz="2400" dirty="0">
                <a:latin typeface="Arial" charset="0"/>
              </a:rPr>
              <a:t>for </a:t>
            </a:r>
            <a:r>
              <a:rPr lang="en-GB" sz="2400" dirty="0" smtClean="0">
                <a:latin typeface="Arial" charset="0"/>
              </a:rPr>
              <a:t>professionals in health sciences and increasingly patients and families</a:t>
            </a:r>
            <a:endParaRPr lang="en-GB" sz="2800" dirty="0">
              <a:latin typeface="Arial" charset="0"/>
            </a:endParaRPr>
          </a:p>
        </p:txBody>
      </p:sp>
      <p:sp>
        <p:nvSpPr>
          <p:cNvPr id="27652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endParaRPr lang="en-GB" sz="1400" b="1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GB" sz="1200" b="1">
              <a:latin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26670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7013" indent="-227013" eaLnBrk="0" hangingPunct="0">
              <a:spcBef>
                <a:spcPct val="50000"/>
              </a:spcBef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US" sz="1400" kern="0" dirty="0">
                <a:latin typeface="+mn-lt"/>
                <a:ea typeface="MS PGothic" pitchFamily="34" charset="-128"/>
                <a:cs typeface="MS PGothic" pitchFamily="34" charset="-128"/>
              </a:rPr>
              <a:t>Brings together experts in </a:t>
            </a:r>
            <a:r>
              <a:rPr lang="en-US" sz="1400" kern="0" dirty="0" smtClean="0">
                <a:latin typeface="+mn-lt"/>
                <a:ea typeface="MS PGothic" pitchFamily="34" charset="-128"/>
                <a:cs typeface="MS PGothic" pitchFamily="34" charset="-128"/>
              </a:rPr>
              <a:t>oncology</a:t>
            </a:r>
            <a:r>
              <a:rPr lang="en-US" sz="1400" kern="0" dirty="0">
                <a:latin typeface="+mn-lt"/>
                <a:ea typeface="MS PGothic" pitchFamily="34" charset="-128"/>
                <a:cs typeface="MS PGothic" pitchFamily="34" charset="-128"/>
              </a:rPr>
              <a:t>, information technology, computational biology, pharmaceutical drug development, and personalized medicine</a:t>
            </a:r>
          </a:p>
          <a:p>
            <a:pPr marL="227013" indent="-227013" eaLnBrk="0" hangingPunct="0">
              <a:spcBef>
                <a:spcPct val="50000"/>
              </a:spcBef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US" sz="1400" kern="0" dirty="0">
                <a:latin typeface="+mn-lt"/>
                <a:ea typeface="MS PGothic" pitchFamily="34" charset="-128"/>
                <a:cs typeface="MS PGothic" pitchFamily="34" charset="-128"/>
              </a:rPr>
              <a:t>Captures, organizes, analyzes, integrates and presents  most up-to-date medical facts from a vast array of sources </a:t>
            </a:r>
            <a:endParaRPr lang="en-GB" sz="1400" kern="0" dirty="0"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227013" indent="-227013" eaLnBrk="0" hangingPunct="0">
              <a:spcBef>
                <a:spcPct val="50000"/>
              </a:spcBef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GB" sz="1400" kern="0" dirty="0" smtClean="0">
                <a:latin typeface="+mn-lt"/>
                <a:ea typeface="MS PGothic" pitchFamily="34" charset="-128"/>
                <a:cs typeface="MS PGothic" pitchFamily="34" charset="-128"/>
              </a:rPr>
              <a:t>Currently has a 10,000 oncologist, collaborative network</a:t>
            </a:r>
            <a:endParaRPr lang="en-GB" sz="1400" kern="0" dirty="0"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227013" indent="-227013" eaLnBrk="0" hangingPunct="0">
              <a:spcBef>
                <a:spcPct val="50000"/>
              </a:spcBef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GB" sz="1400" kern="0" dirty="0" smtClean="0">
                <a:latin typeface="+mn-lt"/>
                <a:ea typeface="MS PGothic" pitchFamily="34" charset="-128"/>
                <a:cs typeface="MS PGothic" pitchFamily="34" charset="-128"/>
              </a:rPr>
              <a:t>Helps enables </a:t>
            </a:r>
            <a:r>
              <a:rPr lang="en-GB" sz="1400" kern="0" dirty="0">
                <a:latin typeface="+mn-lt"/>
                <a:ea typeface="MS PGothic" pitchFamily="34" charset="-128"/>
                <a:cs typeface="MS PGothic" pitchFamily="34" charset="-128"/>
              </a:rPr>
              <a:t>community physicians to practice </a:t>
            </a:r>
            <a:r>
              <a:rPr lang="en-GB" sz="1400" kern="0" dirty="0" smtClean="0">
                <a:latin typeface="+mn-lt"/>
                <a:ea typeface="MS PGothic" pitchFamily="34" charset="-128"/>
                <a:cs typeface="MS PGothic" pitchFamily="34" charset="-128"/>
              </a:rPr>
              <a:t>more precise medicine for complex conditions</a:t>
            </a:r>
            <a:endParaRPr lang="en-GB" sz="1400" kern="0" dirty="0"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227013" indent="-227013" eaLnBrk="0" hangingPunct="0">
              <a:spcBef>
                <a:spcPct val="50000"/>
              </a:spcBef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GB" sz="1400" kern="0" dirty="0">
                <a:latin typeface="+mn-lt"/>
                <a:ea typeface="MS PGothic" pitchFamily="34" charset="-128"/>
                <a:cs typeface="MS PGothic" pitchFamily="34" charset="-128"/>
              </a:rPr>
              <a:t>Provides members with knowledge needed to treat patients with the </a:t>
            </a:r>
            <a:r>
              <a:rPr lang="en-GB" sz="1400" kern="0" dirty="0" smtClean="0">
                <a:latin typeface="+mn-lt"/>
                <a:ea typeface="MS PGothic" pitchFamily="34" charset="-128"/>
                <a:cs typeface="MS PGothic" pitchFamily="34" charset="-128"/>
              </a:rPr>
              <a:t>more accurate</a:t>
            </a:r>
            <a:r>
              <a:rPr lang="en-GB" sz="1400" kern="0" dirty="0">
                <a:latin typeface="+mn-lt"/>
                <a:ea typeface="MS PGothic" pitchFamily="34" charset="-128"/>
                <a:cs typeface="MS PGothic" pitchFamily="34" charset="-128"/>
              </a:rPr>
              <a:t>, individualized medicine</a:t>
            </a:r>
          </a:p>
          <a:p>
            <a:pPr marL="227013" indent="-227013" eaLnBrk="0" hangingPunct="0">
              <a:spcBef>
                <a:spcPct val="50000"/>
              </a:spcBef>
              <a:buClr>
                <a:schemeClr val="tx2"/>
              </a:buClr>
              <a:buFont typeface="Times" pitchFamily="18" charset="0"/>
              <a:buChar char="•"/>
              <a:defRPr/>
            </a:pPr>
            <a:r>
              <a:rPr lang="en-GB" sz="1400" kern="0" dirty="0">
                <a:latin typeface="+mn-lt"/>
                <a:ea typeface="MS PGothic" pitchFamily="34" charset="-128"/>
                <a:cs typeface="MS PGothic" pitchFamily="34" charset="-128"/>
              </a:rPr>
              <a:t>Goal is to provide </a:t>
            </a:r>
            <a:r>
              <a:rPr lang="en-GB" sz="1400" kern="0" dirty="0" smtClean="0">
                <a:latin typeface="+mn-lt"/>
                <a:ea typeface="MS PGothic" pitchFamily="34" charset="-128"/>
                <a:cs typeface="MS PGothic" pitchFamily="34" charset="-128"/>
              </a:rPr>
              <a:t>“Knowledge Medicine” for </a:t>
            </a:r>
            <a:r>
              <a:rPr lang="en-GB" sz="1400" kern="0" dirty="0">
                <a:latin typeface="+mn-lt"/>
                <a:ea typeface="MS PGothic" pitchFamily="34" charset="-128"/>
                <a:cs typeface="MS PGothic" pitchFamily="34" charset="-128"/>
              </a:rPr>
              <a:t>cancer </a:t>
            </a:r>
            <a:r>
              <a:rPr lang="en-GB" sz="1400" kern="0" dirty="0" smtClean="0">
                <a:latin typeface="+mn-lt"/>
                <a:ea typeface="MS PGothic" pitchFamily="34" charset="-128"/>
                <a:cs typeface="MS PGothic" pitchFamily="34" charset="-128"/>
              </a:rPr>
              <a:t>care</a:t>
            </a:r>
            <a:endParaRPr lang="en-GB" kern="0" dirty="0"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569913" lvl="1" indent="-228600" eaLnBrk="0" hangingPunct="0">
              <a:spcBef>
                <a:spcPct val="25000"/>
              </a:spcBef>
              <a:buClr>
                <a:schemeClr val="tx2"/>
              </a:buClr>
              <a:buFont typeface="Times New Roman" pitchFamily="18" charset="0"/>
              <a:buChar char="•"/>
              <a:defRPr/>
            </a:pPr>
            <a:endParaRPr lang="en-GB" sz="2800" kern="0" dirty="0"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27654" name="Picture 2" descr="MedTrust-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414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http://blog.highlighthealth.info/wp-content/uploads/2009/04/plm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43325"/>
            <a:ext cx="20621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CureToget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43163"/>
            <a:ext cx="198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0" name="Straight Connector 20"/>
          <p:cNvCxnSpPr>
            <a:cxnSpLocks noChangeShapeType="1"/>
          </p:cNvCxnSpPr>
          <p:nvPr/>
        </p:nvCxnSpPr>
        <p:spPr bwMode="auto">
          <a:xfrm>
            <a:off x="5638800" y="2133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21</a:t>
            </a:fld>
            <a:endParaRPr lang="en-US" b="1" dirty="0"/>
          </a:p>
        </p:txBody>
      </p:sp>
      <p:pic>
        <p:nvPicPr>
          <p:cNvPr id="2" name="Picture 1" descr="logo-serm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943100"/>
            <a:ext cx="1549400" cy="419100"/>
          </a:xfrm>
          <a:prstGeom prst="rect">
            <a:avLst/>
          </a:prstGeom>
        </p:spPr>
      </p:pic>
      <p:pic>
        <p:nvPicPr>
          <p:cNvPr id="3" name="Picture 2" descr="pharmawall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500" y="4508500"/>
            <a:ext cx="2044700" cy="7493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5943600" y="5257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PharmaWall</a:t>
            </a:r>
            <a:r>
              <a:rPr lang="en-US" sz="1200" dirty="0"/>
              <a:t> is a fully moderated application that allows companies to engage with Facebook® users in a regulatory-friendly social setting.</a:t>
            </a:r>
          </a:p>
          <a:p>
            <a:endParaRPr lang="en-US" sz="1200" dirty="0"/>
          </a:p>
        </p:txBody>
      </p:sp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284066"/>
            <a:ext cx="1447800" cy="544734"/>
          </a:xfrm>
          <a:prstGeom prst="rect">
            <a:avLst/>
          </a:prstGeom>
        </p:spPr>
      </p:pic>
      <p:pic>
        <p:nvPicPr>
          <p:cNvPr id="5" name="Picture 4" descr="linkedin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1219200"/>
            <a:ext cx="685800" cy="685800"/>
          </a:xfrm>
          <a:prstGeom prst="rect">
            <a:avLst/>
          </a:prstGeom>
        </p:spPr>
      </p:pic>
      <p:pic>
        <p:nvPicPr>
          <p:cNvPr id="6" name="Picture 5" descr="twit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112" y="1257300"/>
            <a:ext cx="66228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792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00100" y="49212"/>
            <a:ext cx="8420100" cy="788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Example: Scaling 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Clinical 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Research with Oracle’s Translational Research Center (TRC)</a:t>
            </a:r>
            <a:endParaRPr lang="en-US" sz="2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58371" name="Group 110"/>
          <p:cNvGrpSpPr>
            <a:grpSpLocks/>
          </p:cNvGrpSpPr>
          <p:nvPr/>
        </p:nvGrpSpPr>
        <p:grpSpPr bwMode="auto">
          <a:xfrm>
            <a:off x="3352800" y="1119188"/>
            <a:ext cx="5638800" cy="5053012"/>
            <a:chOff x="-11849" y="1060450"/>
            <a:chExt cx="5638412" cy="5053171"/>
          </a:xfrm>
        </p:grpSpPr>
        <p:pic>
          <p:nvPicPr>
            <p:cNvPr id="58381" name="Picture 1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060450"/>
              <a:ext cx="121920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382" name="Group 40"/>
            <p:cNvGrpSpPr>
              <a:grpSpLocks/>
            </p:cNvGrpSpPr>
            <p:nvPr/>
          </p:nvGrpSpPr>
          <p:grpSpPr bwMode="auto">
            <a:xfrm>
              <a:off x="4495800" y="1905000"/>
              <a:ext cx="754848" cy="1143000"/>
              <a:chOff x="4191001" y="2133600"/>
              <a:chExt cx="754848" cy="1143000"/>
            </a:xfrm>
          </p:grpSpPr>
          <p:pic>
            <p:nvPicPr>
              <p:cNvPr id="5843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AF8FB"/>
                  </a:clrFrom>
                  <a:clrTo>
                    <a:srgbClr val="FAF8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1" y="2133600"/>
                <a:ext cx="533400" cy="71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3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2590800"/>
                <a:ext cx="297649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383" name="Group 39"/>
            <p:cNvGrpSpPr>
              <a:grpSpLocks/>
            </p:cNvGrpSpPr>
            <p:nvPr/>
          </p:nvGrpSpPr>
          <p:grpSpPr bwMode="auto">
            <a:xfrm>
              <a:off x="2350127" y="5257800"/>
              <a:ext cx="914400" cy="609600"/>
              <a:chOff x="1585718" y="3505200"/>
              <a:chExt cx="1286164" cy="838200"/>
            </a:xfrm>
          </p:grpSpPr>
          <p:pic>
            <p:nvPicPr>
              <p:cNvPr id="58431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118" y="3505200"/>
                <a:ext cx="752764" cy="79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3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718" y="3505200"/>
                <a:ext cx="509324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Right Arrow 42"/>
            <p:cNvSpPr/>
            <p:nvPr/>
          </p:nvSpPr>
          <p:spPr>
            <a:xfrm rot="1765226">
              <a:off x="3887180" y="1601180"/>
              <a:ext cx="381000" cy="38100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387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495800"/>
              <a:ext cx="1066800" cy="70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ight Arrow 49"/>
            <p:cNvSpPr/>
            <p:nvPr/>
          </p:nvSpPr>
          <p:spPr>
            <a:xfrm rot="5735666">
              <a:off x="4770518" y="3845216"/>
              <a:ext cx="381000" cy="38100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8391" name="Group 55"/>
            <p:cNvGrpSpPr>
              <a:grpSpLocks/>
            </p:cNvGrpSpPr>
            <p:nvPr/>
          </p:nvGrpSpPr>
          <p:grpSpPr bwMode="auto">
            <a:xfrm>
              <a:off x="457200" y="3949700"/>
              <a:ext cx="981075" cy="774700"/>
              <a:chOff x="685800" y="2895600"/>
              <a:chExt cx="1438275" cy="1003300"/>
            </a:xfrm>
          </p:grpSpPr>
          <p:pic>
            <p:nvPicPr>
              <p:cNvPr id="5842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2895600"/>
                <a:ext cx="990600" cy="611187"/>
              </a:xfrm>
              <a:prstGeom prst="rect">
                <a:avLst/>
              </a:prstGeom>
              <a:noFill/>
              <a:ln w="22225">
                <a:solidFill>
                  <a:srgbClr val="92D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30" name="Picture 162" descr="Omron_HBF_400_Accuracy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828675" cy="774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" name="Right Arrow 56"/>
            <p:cNvSpPr/>
            <p:nvPr/>
          </p:nvSpPr>
          <p:spPr>
            <a:xfrm rot="9755795">
              <a:off x="3541362" y="5229858"/>
              <a:ext cx="381000" cy="38100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 rot="13466825">
              <a:off x="1509332" y="5044093"/>
              <a:ext cx="381000" cy="38100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6374037">
              <a:off x="759713" y="3284528"/>
              <a:ext cx="381000" cy="38100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18905257">
              <a:off x="1679108" y="1526707"/>
              <a:ext cx="381000" cy="38100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70"/>
            <p:cNvGrpSpPr/>
            <p:nvPr/>
          </p:nvGrpSpPr>
          <p:grpSpPr>
            <a:xfrm>
              <a:off x="2133601" y="3145705"/>
              <a:ext cx="1447800" cy="740494"/>
              <a:chOff x="3982" y="391751"/>
              <a:chExt cx="1234157" cy="740494"/>
            </a:xfr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grpSpPr>
          <p:sp>
            <p:nvSpPr>
              <p:cNvPr id="72" name="Rounded Rectangle 71"/>
              <p:cNvSpPr/>
              <p:nvPr/>
            </p:nvSpPr>
            <p:spPr>
              <a:xfrm>
                <a:off x="3982" y="391751"/>
                <a:ext cx="1234157" cy="740494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rgbClr val="C0504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C0504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C0504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bevelT w="63500" h="25400"/>
              </a:sp3d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3" name="Rounded Rectangle 4"/>
              <p:cNvSpPr/>
              <p:nvPr/>
            </p:nvSpPr>
            <p:spPr>
              <a:xfrm>
                <a:off x="25669" y="413440"/>
                <a:ext cx="1190781" cy="6971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ctr" defTabSz="711200"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ysClr val="window" lastClr="FFFFFF"/>
                    </a:solidFill>
                  </a:rPr>
                  <a:t>Translational</a:t>
                </a:r>
              </a:p>
              <a:p>
                <a:pPr algn="ctr" defTabSz="711200"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ysClr val="window" lastClr="FFFFFF"/>
                    </a:solidFill>
                  </a:rPr>
                  <a:t>Research</a:t>
                </a:r>
              </a:p>
              <a:p>
                <a:pPr algn="ctr" defTabSz="711200"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ysClr val="window" lastClr="FFFFFF"/>
                    </a:solidFill>
                  </a:rPr>
                  <a:t>Center</a:t>
                </a:r>
              </a:p>
            </p:txBody>
          </p:sp>
        </p:grpSp>
        <p:cxnSp>
          <p:nvCxnSpPr>
            <p:cNvPr id="58405" name="Straight Arrow Connector 74"/>
            <p:cNvCxnSpPr>
              <a:cxnSpLocks noChangeShapeType="1"/>
            </p:cNvCxnSpPr>
            <p:nvPr/>
          </p:nvCxnSpPr>
          <p:spPr bwMode="auto">
            <a:xfrm flipH="1">
              <a:off x="3657600" y="2819400"/>
              <a:ext cx="1066800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406" name="Straight Arrow Connector 75"/>
            <p:cNvCxnSpPr>
              <a:cxnSpLocks noChangeShapeType="1"/>
            </p:cNvCxnSpPr>
            <p:nvPr/>
          </p:nvCxnSpPr>
          <p:spPr bwMode="auto">
            <a:xfrm flipH="1" flipV="1">
              <a:off x="3657600" y="3886200"/>
              <a:ext cx="7620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8" name="TextBox 47"/>
            <p:cNvSpPr txBox="1"/>
            <p:nvPr/>
          </p:nvSpPr>
          <p:spPr>
            <a:xfrm>
              <a:off x="3932817" y="2819455"/>
              <a:ext cx="638131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Sample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Info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77236" y="4038694"/>
              <a:ext cx="717501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Sample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Volumes</a:t>
              </a:r>
            </a:p>
          </p:txBody>
        </p:sp>
        <p:cxnSp>
          <p:nvCxnSpPr>
            <p:cNvPr id="58409" name="Straight Arrow Connector 79"/>
            <p:cNvCxnSpPr>
              <a:cxnSpLocks noChangeShapeType="1"/>
            </p:cNvCxnSpPr>
            <p:nvPr/>
          </p:nvCxnSpPr>
          <p:spPr bwMode="auto">
            <a:xfrm flipV="1">
              <a:off x="2743200" y="4038600"/>
              <a:ext cx="0" cy="1143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" name="TextBox 51"/>
            <p:cNvSpPr txBox="1"/>
            <p:nvPr/>
          </p:nvSpPr>
          <p:spPr>
            <a:xfrm>
              <a:off x="2408922" y="4572110"/>
              <a:ext cx="590509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OMICs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Data</a:t>
              </a:r>
            </a:p>
          </p:txBody>
        </p:sp>
        <p:cxnSp>
          <p:nvCxnSpPr>
            <p:cNvPr id="58411" name="Straight Arrow Connector 81"/>
            <p:cNvCxnSpPr>
              <a:cxnSpLocks noChangeShapeType="1"/>
            </p:cNvCxnSpPr>
            <p:nvPr/>
          </p:nvCxnSpPr>
          <p:spPr bwMode="auto">
            <a:xfrm flipH="1">
              <a:off x="1143000" y="3581400"/>
              <a:ext cx="9144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" name="TextBox 82"/>
            <p:cNvSpPr txBox="1"/>
            <p:nvPr/>
          </p:nvSpPr>
          <p:spPr>
            <a:xfrm>
              <a:off x="1418391" y="3810087"/>
              <a:ext cx="646068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Data &amp;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Results</a:t>
              </a:r>
            </a:p>
          </p:txBody>
        </p:sp>
        <p:cxnSp>
          <p:nvCxnSpPr>
            <p:cNvPr id="58413" name="Straight Arrow Connector 84"/>
            <p:cNvCxnSpPr>
              <a:cxnSpLocks noChangeShapeType="1"/>
            </p:cNvCxnSpPr>
            <p:nvPr/>
          </p:nvCxnSpPr>
          <p:spPr bwMode="auto">
            <a:xfrm>
              <a:off x="1828800" y="2438400"/>
              <a:ext cx="60960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6" name="TextBox 85"/>
            <p:cNvSpPr txBox="1"/>
            <p:nvPr/>
          </p:nvSpPr>
          <p:spPr>
            <a:xfrm>
              <a:off x="1981914" y="2514646"/>
              <a:ext cx="646069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Data &amp;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Results</a:t>
              </a:r>
            </a:p>
          </p:txBody>
        </p:sp>
        <p:cxnSp>
          <p:nvCxnSpPr>
            <p:cNvPr id="58415" name="Straight Arrow Connector 87"/>
            <p:cNvCxnSpPr>
              <a:cxnSpLocks noChangeShapeType="1"/>
            </p:cNvCxnSpPr>
            <p:nvPr/>
          </p:nvCxnSpPr>
          <p:spPr bwMode="auto">
            <a:xfrm>
              <a:off x="2895600" y="2057400"/>
              <a:ext cx="0" cy="990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" name="TextBox 46"/>
            <p:cNvSpPr txBox="1"/>
            <p:nvPr/>
          </p:nvSpPr>
          <p:spPr>
            <a:xfrm>
              <a:off x="2667667" y="2438443"/>
              <a:ext cx="638131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Clinical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ea typeface="+mn-ea"/>
                </a:rPr>
                <a:t>Data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15277" y="1828824"/>
              <a:ext cx="817507" cy="246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PATIENTS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609046" y="3122677"/>
              <a:ext cx="1017517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SAMPLE</a:t>
              </a:r>
            </a:p>
            <a:p>
              <a:pPr algn="ctr">
                <a:spcBef>
                  <a:spcPts val="0"/>
                </a:spcBef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COLLECTION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91562" y="5181730"/>
              <a:ext cx="1250864" cy="246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BIOREPOSITORY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250182" y="5867551"/>
              <a:ext cx="1090538" cy="246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LABORATORY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91348" y="4572110"/>
              <a:ext cx="917512" cy="246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ANALYTICS</a:t>
              </a:r>
            </a:p>
          </p:txBody>
        </p:sp>
        <p:pic>
          <p:nvPicPr>
            <p:cNvPr id="58422" name="Picture 1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19200"/>
              <a:ext cx="121920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3" name="Picture 1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0"/>
              <a:ext cx="121920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4" name="Picture 1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981200"/>
              <a:ext cx="121920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 102"/>
            <p:cNvSpPr/>
            <p:nvPr/>
          </p:nvSpPr>
          <p:spPr bwMode="auto">
            <a:xfrm>
              <a:off x="75458" y="1143003"/>
              <a:ext cx="992119" cy="762024"/>
            </a:xfrm>
            <a:prstGeom prst="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000" b="1">
                <a:ln>
                  <a:solidFill>
                    <a:srgbClr val="339933"/>
                  </a:solidFill>
                </a:ln>
                <a:latin typeface="Arial" pitchFamily="34" charset="0"/>
                <a:ea typeface="+mn-ea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61211" y="1066800"/>
              <a:ext cx="687340" cy="1219238"/>
            </a:xfrm>
            <a:prstGeom prst="rect">
              <a:avLst/>
            </a:prstGeom>
            <a:noFill/>
            <a:ln w="2857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000" b="1">
                <a:ln>
                  <a:solidFill>
                    <a:srgbClr val="339933"/>
                  </a:solidFill>
                </a:ln>
                <a:latin typeface="Arial" pitchFamily="34" charset="0"/>
                <a:ea typeface="+mn-ea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27847" y="1905027"/>
              <a:ext cx="1449287" cy="990631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92075" tIns="46038" rIns="92075" bIns="46038"/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defRPr/>
              </a:pPr>
              <a:endParaRPr lang="en-US" sz="2000" b="1">
                <a:ln>
                  <a:solidFill>
                    <a:srgbClr val="FF0000"/>
                  </a:solidFill>
                </a:ln>
                <a:latin typeface="Arial" pitchFamily="34" charset="0"/>
                <a:ea typeface="+mn-ea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-11849" y="2743253"/>
              <a:ext cx="1400079" cy="40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PATIENT / DISEASE</a:t>
              </a:r>
              <a:br>
                <a:rPr lang="en-US" sz="1000" dirty="0">
                  <a:solidFill>
                    <a:srgbClr val="FF0000"/>
                  </a:solidFill>
                  <a:ea typeface="+mn-ea"/>
                </a:rPr>
              </a:br>
              <a:r>
                <a:rPr lang="en-US" sz="1000" dirty="0">
                  <a:solidFill>
                    <a:srgbClr val="FF0000"/>
                  </a:solidFill>
                  <a:ea typeface="+mn-ea"/>
                </a:rPr>
                <a:t>STRATIFICATION</a:t>
              </a: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3079699" y="914400"/>
            <a:ext cx="109728" cy="5181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58375" name="Picture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09950"/>
            <a:ext cx="1219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436563" y="4325937"/>
            <a:ext cx="1011237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000" dirty="0">
                <a:solidFill>
                  <a:srgbClr val="FF0000"/>
                </a:solidFill>
                <a:ea typeface="+mn-ea"/>
              </a:rPr>
              <a:t>NEW ADMITS</a:t>
            </a:r>
          </a:p>
        </p:txBody>
      </p:sp>
      <p:sp>
        <p:nvSpPr>
          <p:cNvPr id="116" name="Right Arrow 115"/>
          <p:cNvSpPr/>
          <p:nvPr/>
        </p:nvSpPr>
        <p:spPr>
          <a:xfrm flipH="1">
            <a:off x="1676400" y="3638550"/>
            <a:ext cx="1203960" cy="350520"/>
          </a:xfrm>
          <a:prstGeom prst="rightArrow">
            <a:avLst/>
          </a:prstGeom>
          <a:gradFill rotWithShape="1">
            <a:gsLst>
              <a:gs pos="0">
                <a:srgbClr val="1F497D">
                  <a:tint val="40000"/>
                  <a:satMod val="350000"/>
                </a:srgbClr>
              </a:gs>
              <a:gs pos="40000">
                <a:srgbClr val="1F497D">
                  <a:tint val="45000"/>
                  <a:shade val="99000"/>
                  <a:satMod val="350000"/>
                </a:srgbClr>
              </a:gs>
              <a:gs pos="100000">
                <a:srgbClr val="1F497D">
                  <a:shade val="20000"/>
                  <a:satMod val="255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380" name="TextBox 116"/>
          <p:cNvSpPr txBox="1">
            <a:spLocks noChangeArrowheads="1"/>
          </p:cNvSpPr>
          <p:nvPr/>
        </p:nvSpPr>
        <p:spPr bwMode="auto">
          <a:xfrm>
            <a:off x="1524000" y="40195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Best-Fit Treatment</a:t>
            </a:r>
          </a:p>
          <a:p>
            <a:pPr eaLnBrk="1" hangingPunct="1"/>
            <a:r>
              <a:rPr lang="en-US" sz="1000" dirty="0"/>
              <a:t>Options Report</a:t>
            </a:r>
          </a:p>
        </p:txBody>
      </p:sp>
      <p:sp>
        <p:nvSpPr>
          <p:cNvPr id="53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22</a:t>
            </a:fld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169075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kern="0" dirty="0"/>
              <a:t>Proactive </a:t>
            </a:r>
            <a:r>
              <a:rPr lang="en-US" kern="0" dirty="0" smtClean="0"/>
              <a:t>consenting</a:t>
            </a:r>
            <a:endParaRPr lang="en-US" kern="0" dirty="0"/>
          </a:p>
          <a:p>
            <a:pPr marL="285750" indent="-285750">
              <a:buFont typeface="Arial"/>
              <a:buChar char="•"/>
            </a:pPr>
            <a:r>
              <a:rPr lang="en-US" kern="0" dirty="0" smtClean="0"/>
              <a:t>Sample data access</a:t>
            </a:r>
            <a:endParaRPr lang="en-US" kern="0" dirty="0"/>
          </a:p>
          <a:p>
            <a:pPr marL="285750" indent="-285750">
              <a:buFont typeface="Arial"/>
              <a:buChar char="•"/>
            </a:pPr>
            <a:r>
              <a:rPr lang="en-US" kern="0" dirty="0"/>
              <a:t>T</a:t>
            </a:r>
            <a:r>
              <a:rPr lang="en-US" kern="0" dirty="0" smtClean="0"/>
              <a:t>esting</a:t>
            </a:r>
          </a:p>
          <a:p>
            <a:pPr marL="285750" indent="-285750">
              <a:buFont typeface="Arial"/>
              <a:buChar char="•"/>
            </a:pPr>
            <a:r>
              <a:rPr lang="en-US" kern="0" dirty="0"/>
              <a:t>D</a:t>
            </a:r>
            <a:r>
              <a:rPr lang="en-US" kern="0" dirty="0" smtClean="0"/>
              <a:t>ata management</a:t>
            </a:r>
          </a:p>
          <a:p>
            <a:pPr marL="285750" indent="-285750">
              <a:buFont typeface="Arial"/>
              <a:buChar char="•"/>
            </a:pPr>
            <a:r>
              <a:rPr lang="en-US" kern="0" dirty="0" smtClean="0"/>
              <a:t>Analytics/insights</a:t>
            </a:r>
            <a:endParaRPr lang="en-US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1000" cy="609600"/>
          </a:xfrm>
        </p:spPr>
        <p:txBody>
          <a:bodyPr/>
          <a:lstStyle/>
          <a:p>
            <a:pPr marL="457200" indent="-457200"/>
            <a:r>
              <a:rPr lang="en-US" sz="2400" dirty="0">
                <a:latin typeface="Arial" charset="0"/>
              </a:rPr>
              <a:t>Cohort Selection</a:t>
            </a: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2850"/>
            <a:ext cx="85344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14400" y="7620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D0000"/>
              </a:buClr>
            </a:pP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Gene expression profiling of Grade-IV </a:t>
            </a:r>
            <a:r>
              <a:rPr lang="en-US" sz="14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Glioblastoma</a:t>
            </a: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 patients </a:t>
            </a:r>
          </a:p>
          <a:p>
            <a:pPr eaLnBrk="1" hangingPunct="1">
              <a:spcBef>
                <a:spcPct val="20000"/>
              </a:spcBef>
              <a:buClr>
                <a:srgbClr val="FD0000"/>
              </a:buCl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Select patients who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consented to Complete Cancer Care (CCC)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diagnosed with Grade-IV </a:t>
            </a:r>
            <a:r>
              <a:rPr lang="en-US" sz="1400" dirty="0" err="1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Glioblastoma</a:t>
            </a:r>
            <a:endParaRPr lang="en-US" sz="1400" dirty="0">
              <a:solidFill>
                <a:srgbClr val="EAEAEA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specimen necrosis &lt; 50%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specimen nuclei &gt; 80%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23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14400" y="7620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D0000"/>
              </a:buClr>
            </a:pP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Gene expression profiling of Grade-IV </a:t>
            </a:r>
            <a:r>
              <a:rPr lang="en-US" sz="14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Glioblastoma</a:t>
            </a: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 patients </a:t>
            </a:r>
          </a:p>
          <a:p>
            <a:pPr eaLnBrk="1" hangingPunct="1">
              <a:spcBef>
                <a:spcPct val="20000"/>
              </a:spcBef>
              <a:buClr>
                <a:srgbClr val="FD0000"/>
              </a:buCl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Select patients who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consented to Complete Cancer Care (CCC)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diagnosed with Grade-IV </a:t>
            </a:r>
            <a:r>
              <a:rPr lang="en-U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Glioblastoma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specimen necrosis &lt; 50%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specimen nuclei &gt; 80%</a:t>
            </a: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30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24</a:t>
            </a:fld>
            <a:endParaRPr lang="en-US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1000" cy="609600"/>
          </a:xfrm>
        </p:spPr>
        <p:txBody>
          <a:bodyPr/>
          <a:lstStyle/>
          <a:p>
            <a:pPr marL="457200" indent="-457200"/>
            <a:r>
              <a:rPr lang="en-US" sz="2400" dirty="0">
                <a:latin typeface="Arial" charset="0"/>
              </a:rPr>
              <a:t>Cohort Selection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14400" y="838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D0000"/>
              </a:buClr>
            </a:pP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Gene expression profiling of Grade-IV </a:t>
            </a:r>
            <a:r>
              <a:rPr lang="en-US" sz="14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Glioblastoma</a:t>
            </a: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 patients </a:t>
            </a:r>
          </a:p>
          <a:p>
            <a:pPr eaLnBrk="1" hangingPunct="1">
              <a:spcBef>
                <a:spcPct val="20000"/>
              </a:spcBef>
              <a:buClr>
                <a:srgbClr val="FD0000"/>
              </a:buCl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ea typeface="MS PGothic" charset="0"/>
                <a:cs typeface="MS PGothic" charset="0"/>
              </a:rPr>
              <a:t>Select patients who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EAEAE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consented to Complete Cancer Care (CCC)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DCDCD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diagnosed with Grade-IV </a:t>
            </a:r>
            <a:r>
              <a:rPr lang="en-US" sz="1400" dirty="0" err="1">
                <a:solidFill>
                  <a:srgbClr val="DCDCD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Glioblastoma</a:t>
            </a:r>
            <a:endParaRPr lang="en-US" sz="1400" dirty="0">
              <a:solidFill>
                <a:srgbClr val="DCDCDC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PGothic" charset="0"/>
              <a:cs typeface="MS PGothic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specimen necrosis &lt; 50%</a:t>
            </a:r>
          </a:p>
          <a:p>
            <a:pPr lvl="1" eaLnBrk="1" hangingPunct="1">
              <a:spcBef>
                <a:spcPct val="20000"/>
              </a:spcBef>
              <a:buClr>
                <a:srgbClr val="FD0000"/>
              </a:buClr>
              <a:buFontTx/>
              <a:buChar char="–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PGothic" charset="0"/>
                <a:cs typeface="MS PGothic" charset="0"/>
              </a:rPr>
              <a:t>have specimen nuclei &gt; 80%</a:t>
            </a: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858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6858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25</a:t>
            </a:fld>
            <a:endParaRPr lang="en-US" b="1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1000" cy="609600"/>
          </a:xfrm>
        </p:spPr>
        <p:txBody>
          <a:bodyPr/>
          <a:lstStyle/>
          <a:p>
            <a:pPr marL="457200" indent="-457200"/>
            <a:r>
              <a:rPr lang="en-US" sz="2400" dirty="0">
                <a:latin typeface="Arial" charset="0"/>
              </a:rPr>
              <a:t>Cohort Selection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001000" cy="609600"/>
          </a:xfrm>
        </p:spPr>
        <p:txBody>
          <a:bodyPr/>
          <a:lstStyle/>
          <a:p>
            <a:pPr marL="457200" indent="-457200"/>
            <a:r>
              <a:rPr lang="en-US" sz="2400" dirty="0">
                <a:latin typeface="Arial" charset="0"/>
              </a:rPr>
              <a:t>Cohort Selection and </a:t>
            </a:r>
            <a:r>
              <a:rPr lang="en-US" sz="2400" dirty="0" smtClean="0">
                <a:latin typeface="Arial" charset="0"/>
              </a:rPr>
              <a:t>Exporting </a:t>
            </a:r>
            <a:r>
              <a:rPr lang="en-US" sz="2400" dirty="0">
                <a:latin typeface="Arial" charset="0"/>
              </a:rPr>
              <a:t>the Results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914400"/>
            <a:ext cx="6781800" cy="15240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1400" dirty="0">
                <a:latin typeface="Arial" charset="0"/>
              </a:rPr>
              <a:t>Gene expression profiling of Grade-IV </a:t>
            </a:r>
            <a:r>
              <a:rPr lang="en-US" sz="1400" dirty="0" err="1">
                <a:latin typeface="Arial" charset="0"/>
              </a:rPr>
              <a:t>Glioblastoma</a:t>
            </a:r>
            <a:r>
              <a:rPr lang="en-US" sz="1400" dirty="0">
                <a:latin typeface="Arial" charset="0"/>
              </a:rPr>
              <a:t> patients </a:t>
            </a:r>
          </a:p>
          <a:p>
            <a:pPr marL="457200" indent="-457200" eaLnBrk="1" hangingPunct="1"/>
            <a:r>
              <a:rPr lang="en-US" sz="1400" dirty="0">
                <a:latin typeface="Arial" charset="0"/>
              </a:rPr>
              <a:t>Select patients who</a:t>
            </a:r>
          </a:p>
          <a:p>
            <a:pPr marL="800100" lvl="1" indent="-457200" eaLnBrk="1" hangingPunct="1"/>
            <a:r>
              <a:rPr lang="en-US" sz="1200" dirty="0">
                <a:latin typeface="Arial" charset="0"/>
              </a:rPr>
              <a:t>have consented to Complete Cancer Care (CCC)</a:t>
            </a:r>
          </a:p>
          <a:p>
            <a:pPr marL="800100" lvl="1" indent="-457200" eaLnBrk="1" hangingPunct="1"/>
            <a:r>
              <a:rPr lang="en-US" sz="1200" dirty="0">
                <a:latin typeface="Arial" charset="0"/>
              </a:rPr>
              <a:t>have diagnosed with Grade-IV </a:t>
            </a:r>
            <a:r>
              <a:rPr lang="en-US" sz="1200" dirty="0" err="1">
                <a:latin typeface="Arial" charset="0"/>
              </a:rPr>
              <a:t>Glioblastoma</a:t>
            </a:r>
            <a:endParaRPr lang="en-US" sz="1200" dirty="0">
              <a:latin typeface="Arial" charset="0"/>
            </a:endParaRPr>
          </a:p>
          <a:p>
            <a:pPr marL="800100" lvl="1" indent="-457200" eaLnBrk="1" hangingPunct="1"/>
            <a:r>
              <a:rPr lang="en-US" sz="1200" dirty="0">
                <a:latin typeface="Arial" charset="0"/>
              </a:rPr>
              <a:t>have specimen necrosis &lt; 50%</a:t>
            </a:r>
          </a:p>
          <a:p>
            <a:pPr marL="800100" lvl="1" indent="-457200" eaLnBrk="1" hangingPunct="1"/>
            <a:r>
              <a:rPr lang="en-US" sz="1200" dirty="0">
                <a:latin typeface="Arial" charset="0"/>
              </a:rPr>
              <a:t>have specimen nuclei &gt; 80%</a:t>
            </a:r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11249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26</a:t>
            </a:fld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2743200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Patient count: 394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638800" cy="56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Clustering </a:t>
            </a: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results based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on a subset of genes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27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0335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Kaplan-Meier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survival analysis </a:t>
            </a: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of these two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groups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84997" name="Picture 4" descr="TRC_CDC_screenshot_surviv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2363"/>
            <a:ext cx="8686800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28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924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Analysis yields insights on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</a:t>
            </a: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atients survival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differences based on molecular signature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29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38200" y="1524000"/>
            <a:ext cx="7315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cs typeface="Times New Roman" charset="0"/>
              </a:rPr>
              <a:t>The following is intended to outline our general product direction. It is intended for information purposes only, and may not be incorporated into any contract. It is not a commitment to deliver any material, code, or functionality, and should not be relied upon in making purchasing decisions.</a:t>
            </a:r>
            <a:br>
              <a:rPr lang="en-US" sz="2400" dirty="0">
                <a:cs typeface="Times New Roman" charset="0"/>
              </a:rPr>
            </a:br>
            <a:r>
              <a:rPr lang="en-US" sz="2400" dirty="0">
                <a:cs typeface="Times New Roman" charset="0"/>
              </a:rPr>
              <a:t>The development, release, and timing of any features or functionality described for Oracle</a:t>
            </a:r>
            <a:r>
              <a:rPr lang="ja-JP" altLang="en-US" sz="2400" dirty="0">
                <a:cs typeface="Times New Roman" charset="0"/>
              </a:rPr>
              <a:t>’</a:t>
            </a:r>
            <a:r>
              <a:rPr lang="en-US" sz="2400" dirty="0">
                <a:cs typeface="Times New Roman" charset="0"/>
              </a:rPr>
              <a:t>s products remains at the sole discretion of Oracle.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889000" y="381000"/>
            <a:ext cx="7581900" cy="9413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Safe Harbor Statement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3</a:t>
            </a:fld>
            <a:endParaRPr 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010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The two groups are further stratified based on medication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1828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05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1919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1816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463" y="3352800"/>
            <a:ext cx="18367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074" name="Straight Arrow Connector 10"/>
          <p:cNvCxnSpPr>
            <a:cxnSpLocks noChangeShapeType="1"/>
          </p:cNvCxnSpPr>
          <p:nvPr/>
        </p:nvCxnSpPr>
        <p:spPr bwMode="auto">
          <a:xfrm flipH="1">
            <a:off x="1752600" y="2590800"/>
            <a:ext cx="1447800" cy="762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075" name="Straight Arrow Connector 11"/>
          <p:cNvCxnSpPr>
            <a:cxnSpLocks noChangeShapeType="1"/>
          </p:cNvCxnSpPr>
          <p:nvPr/>
        </p:nvCxnSpPr>
        <p:spPr bwMode="auto">
          <a:xfrm flipH="1">
            <a:off x="3429000" y="2667000"/>
            <a:ext cx="685800" cy="609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076" name="Straight Arrow Connector 13"/>
          <p:cNvCxnSpPr>
            <a:cxnSpLocks noChangeShapeType="1"/>
          </p:cNvCxnSpPr>
          <p:nvPr/>
        </p:nvCxnSpPr>
        <p:spPr bwMode="auto">
          <a:xfrm>
            <a:off x="5105400" y="2667000"/>
            <a:ext cx="533400" cy="609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8077" name="Straight Arrow Connector 17"/>
          <p:cNvCxnSpPr>
            <a:cxnSpLocks noChangeShapeType="1"/>
          </p:cNvCxnSpPr>
          <p:nvPr/>
        </p:nvCxnSpPr>
        <p:spPr bwMode="auto">
          <a:xfrm>
            <a:off x="6019800" y="2514600"/>
            <a:ext cx="1447800" cy="762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8078" name="Picture 7" descr="C:\Users\KETAPATE\AppData\Local\Microsoft\Windows\Temporary Internet Files\Content.IE5\3YKZXOVO\MC90044139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30</a:t>
            </a:fld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07435" y="5791200"/>
            <a:ext cx="86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Insight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924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Actionable </a:t>
            </a: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insight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: </a:t>
            </a: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patients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in </a:t>
            </a: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group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2 do not respond well to </a:t>
            </a:r>
            <a:r>
              <a:rPr lang="en-GB" sz="2400" b="1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rPr>
              <a:t>Dexomethasone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32994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094" name="Straight Arrow Connector 9"/>
          <p:cNvCxnSpPr>
            <a:cxnSpLocks noChangeShapeType="1"/>
          </p:cNvCxnSpPr>
          <p:nvPr/>
        </p:nvCxnSpPr>
        <p:spPr bwMode="auto">
          <a:xfrm>
            <a:off x="1219200" y="3505200"/>
            <a:ext cx="3581400" cy="0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029200" y="1905000"/>
            <a:ext cx="3657600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92100" indent="-292100">
              <a:buFont typeface="Arial"/>
              <a:buChar char="•"/>
              <a:defRPr/>
            </a:pPr>
            <a:r>
              <a:rPr lang="en-GB" sz="1600" dirty="0" smtClean="0">
                <a:solidFill>
                  <a:srgbClr val="FFFFFF"/>
                </a:solidFill>
              </a:rPr>
              <a:t>Save unnecessary expense by </a:t>
            </a:r>
            <a:r>
              <a:rPr lang="en-GB" sz="1600" dirty="0">
                <a:solidFill>
                  <a:srgbClr val="FFFFFF"/>
                </a:solidFill>
              </a:rPr>
              <a:t>not treating these patients with therapy that </a:t>
            </a:r>
            <a:r>
              <a:rPr lang="en-GB" sz="1600" dirty="0" smtClean="0">
                <a:solidFill>
                  <a:srgbClr val="FFFFFF"/>
                </a:solidFill>
              </a:rPr>
              <a:t>is likely to </a:t>
            </a:r>
            <a:r>
              <a:rPr lang="en-GB" sz="1600" dirty="0">
                <a:solidFill>
                  <a:srgbClr val="FFFFFF"/>
                </a:solidFill>
              </a:rPr>
              <a:t>not benefit </a:t>
            </a:r>
            <a:r>
              <a:rPr lang="en-GB" sz="1600" dirty="0" smtClean="0">
                <a:solidFill>
                  <a:srgbClr val="FFFFFF"/>
                </a:solidFill>
              </a:rPr>
              <a:t>them</a:t>
            </a:r>
          </a:p>
          <a:p>
            <a:pPr marL="292100" indent="-292100">
              <a:buFont typeface="Arial"/>
              <a:buChar char="•"/>
              <a:defRPr/>
            </a:pPr>
            <a:endParaRPr lang="en-GB" sz="1600" dirty="0">
              <a:solidFill>
                <a:srgbClr val="FFFFFF"/>
              </a:solidFill>
            </a:endParaRPr>
          </a:p>
          <a:p>
            <a:pPr marL="292100" indent="-292100">
              <a:buFont typeface="Arial"/>
              <a:buChar char="•"/>
              <a:defRPr/>
            </a:pPr>
            <a:r>
              <a:rPr lang="en-GB" sz="1600" dirty="0" smtClean="0">
                <a:solidFill>
                  <a:srgbClr val="FFFFFF"/>
                </a:solidFill>
              </a:rPr>
              <a:t>Increase </a:t>
            </a:r>
            <a:r>
              <a:rPr lang="en-GB" sz="1600" dirty="0">
                <a:solidFill>
                  <a:srgbClr val="FFFFFF"/>
                </a:solidFill>
              </a:rPr>
              <a:t>quality of life by sparing them unwanted side effects </a:t>
            </a:r>
            <a:r>
              <a:rPr lang="en-GB" sz="1600" dirty="0" smtClean="0">
                <a:solidFill>
                  <a:srgbClr val="FFFFFF"/>
                </a:solidFill>
              </a:rPr>
              <a:t>of likely ineffective therapies</a:t>
            </a:r>
            <a:endParaRPr lang="en-GB" sz="1600" dirty="0">
              <a:solidFill>
                <a:srgbClr val="FFFFFF"/>
              </a:solidFill>
            </a:endParaRPr>
          </a:p>
          <a:p>
            <a:pPr marL="292100" indent="-292100">
              <a:buFont typeface="Arial"/>
              <a:buChar char="•"/>
              <a:defRPr/>
            </a:pPr>
            <a:endParaRPr lang="en-GB" sz="1600" dirty="0">
              <a:solidFill>
                <a:srgbClr val="FFFFFF"/>
              </a:solidFill>
            </a:endParaRPr>
          </a:p>
          <a:p>
            <a:pPr marL="292100" indent="-292100">
              <a:buFont typeface="Arial"/>
              <a:buChar char="•"/>
              <a:defRPr/>
            </a:pPr>
            <a:r>
              <a:rPr lang="en-GB" sz="1600" dirty="0" err="1" smtClean="0">
                <a:solidFill>
                  <a:srgbClr val="FFFFFF"/>
                </a:solidFill>
              </a:rPr>
              <a:t>Enroll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600" dirty="0">
                <a:solidFill>
                  <a:srgbClr val="FFFFFF"/>
                </a:solidFill>
              </a:rPr>
              <a:t>these patients i</a:t>
            </a:r>
            <a:r>
              <a:rPr lang="en-GB" sz="1600" dirty="0" smtClean="0">
                <a:solidFill>
                  <a:srgbClr val="FFFFFF"/>
                </a:solidFill>
              </a:rPr>
              <a:t>n any available </a:t>
            </a:r>
            <a:r>
              <a:rPr lang="en-GB" sz="1600" dirty="0">
                <a:solidFill>
                  <a:srgbClr val="FFFFFF"/>
                </a:solidFill>
              </a:rPr>
              <a:t>new investigational drug trials based on their </a:t>
            </a:r>
            <a:r>
              <a:rPr lang="en-GB" sz="1600" dirty="0" err="1">
                <a:solidFill>
                  <a:srgbClr val="FFFFFF"/>
                </a:solidFill>
              </a:rPr>
              <a:t>tumor</a:t>
            </a:r>
            <a:r>
              <a:rPr lang="en-GB" sz="1600" dirty="0">
                <a:solidFill>
                  <a:srgbClr val="FFFFFF"/>
                </a:solidFill>
              </a:rPr>
              <a:t> genetic profile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31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889000" y="381000"/>
            <a:ext cx="7581900" cy="941388"/>
          </a:xfrm>
        </p:spPr>
        <p:txBody>
          <a:bodyPr/>
          <a:lstStyle/>
          <a:p>
            <a:r>
              <a:rPr lang="en-GB" sz="2400" dirty="0">
                <a:latin typeface="Arial" charset="0"/>
              </a:rPr>
              <a:t>Transforming </a:t>
            </a:r>
            <a:r>
              <a:rPr lang="en-GB" sz="2400" dirty="0" smtClean="0">
                <a:latin typeface="Arial" charset="0"/>
              </a:rPr>
              <a:t>care through personalized medicine</a:t>
            </a:r>
            <a:endParaRPr lang="en-US" sz="2400" dirty="0">
              <a:latin typeface="Arial" charset="0"/>
            </a:endParaRPr>
          </a:p>
        </p:txBody>
      </p:sp>
      <p:pic>
        <p:nvPicPr>
          <p:cNvPr id="71685" name="Picture 4" descr="Patient_his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6800"/>
            <a:ext cx="891381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Line 5"/>
          <p:cNvSpPr>
            <a:spLocks noChangeShapeType="1"/>
          </p:cNvSpPr>
          <p:nvPr/>
        </p:nvSpPr>
        <p:spPr bwMode="auto">
          <a:xfrm>
            <a:off x="1828800" y="4191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71687" name="Picture 6" descr="FDG_P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48213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7" descr="J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81613"/>
            <a:ext cx="685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8" descr="Exon_sequenc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81613"/>
            <a:ext cx="533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 Box 9"/>
          <p:cNvSpPr txBox="1">
            <a:spLocks noChangeArrowheads="1"/>
          </p:cNvSpPr>
          <p:nvPr/>
        </p:nvSpPr>
        <p:spPr bwMode="auto">
          <a:xfrm>
            <a:off x="914400" y="48244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Molecular Profiling of tumor biopsy</a:t>
            </a:r>
          </a:p>
        </p:txBody>
      </p:sp>
      <p:pic>
        <p:nvPicPr>
          <p:cNvPr id="71691" name="Picture 10" descr="Dro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00613"/>
            <a:ext cx="2301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Text Box 11"/>
          <p:cNvSpPr txBox="1">
            <a:spLocks noChangeArrowheads="1"/>
          </p:cNvSpPr>
          <p:nvPr/>
        </p:nvSpPr>
        <p:spPr bwMode="auto">
          <a:xfrm>
            <a:off x="4114800" y="5562600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Monitoring of blood biomarkers</a:t>
            </a:r>
          </a:p>
        </p:txBody>
      </p:sp>
      <p:sp>
        <p:nvSpPr>
          <p:cNvPr id="71693" name="Text Box 12"/>
          <p:cNvSpPr txBox="1">
            <a:spLocks noChangeArrowheads="1"/>
          </p:cNvSpPr>
          <p:nvPr/>
        </p:nvSpPr>
        <p:spPr bwMode="auto">
          <a:xfrm>
            <a:off x="2590800" y="4824413"/>
            <a:ext cx="152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Treatment with therapies targeted toward genetic context of tumor</a:t>
            </a:r>
          </a:p>
        </p:txBody>
      </p:sp>
      <p:sp>
        <p:nvSpPr>
          <p:cNvPr id="71694" name="Line 13"/>
          <p:cNvSpPr>
            <a:spLocks noChangeShapeType="1"/>
          </p:cNvSpPr>
          <p:nvPr/>
        </p:nvSpPr>
        <p:spPr bwMode="auto">
          <a:xfrm>
            <a:off x="3352800" y="421481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695" name="Text Box 14"/>
          <p:cNvSpPr txBox="1">
            <a:spLocks noChangeArrowheads="1"/>
          </p:cNvSpPr>
          <p:nvPr/>
        </p:nvSpPr>
        <p:spPr bwMode="auto">
          <a:xfrm>
            <a:off x="5257800" y="55102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Monitor objective tumor response with imaging</a:t>
            </a:r>
          </a:p>
        </p:txBody>
      </p:sp>
      <p:sp>
        <p:nvSpPr>
          <p:cNvPr id="71696" name="Line 15"/>
          <p:cNvSpPr>
            <a:spLocks noChangeShapeType="1"/>
          </p:cNvSpPr>
          <p:nvPr/>
        </p:nvSpPr>
        <p:spPr bwMode="auto">
          <a:xfrm>
            <a:off x="7620000" y="3986213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697" name="Text Box 16"/>
          <p:cNvSpPr txBox="1">
            <a:spLocks noChangeArrowheads="1"/>
          </p:cNvSpPr>
          <p:nvPr/>
        </p:nvSpPr>
        <p:spPr bwMode="auto">
          <a:xfrm>
            <a:off x="7239000" y="4748213"/>
            <a:ext cx="762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Further biopsy to assess genetic makeup of remaining tumor</a:t>
            </a:r>
          </a:p>
        </p:txBody>
      </p:sp>
      <p:sp>
        <p:nvSpPr>
          <p:cNvPr id="71698" name="Line 17"/>
          <p:cNvSpPr>
            <a:spLocks noChangeShapeType="1"/>
          </p:cNvSpPr>
          <p:nvPr/>
        </p:nvSpPr>
        <p:spPr bwMode="auto">
          <a:xfrm>
            <a:off x="8534400" y="42910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699" name="Text Box 18"/>
          <p:cNvSpPr txBox="1">
            <a:spLocks noChangeArrowheads="1"/>
          </p:cNvSpPr>
          <p:nvPr/>
        </p:nvSpPr>
        <p:spPr bwMode="auto">
          <a:xfrm>
            <a:off x="8229600" y="4748213"/>
            <a:ext cx="76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Further treatment using alternative targeted therapies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32</a:t>
            </a:fld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"/>
            <a:chExt cx="9143999" cy="6857999"/>
          </a:xfrm>
        </p:grpSpPr>
        <p:pic>
          <p:nvPicPr>
            <p:cNvPr id="96259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3999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041650"/>
              <a:ext cx="628015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89000" y="381000"/>
            <a:ext cx="7721600" cy="94138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Oracle co-wrote a thought leadership series on life sciences trends in 2009</a:t>
            </a:r>
            <a:endParaRPr lang="en-US" sz="2400" dirty="0">
              <a:latin typeface="Arial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3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 bwMode="auto">
          <a:xfrm>
            <a:off x="4884420" y="1785620"/>
            <a:ext cx="822960" cy="822960"/>
          </a:xfrm>
          <a:prstGeom prst="fram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Frame 4"/>
          <p:cNvSpPr/>
          <p:nvPr/>
        </p:nvSpPr>
        <p:spPr bwMode="auto">
          <a:xfrm>
            <a:off x="4986020" y="1811020"/>
            <a:ext cx="822960" cy="822960"/>
          </a:xfrm>
          <a:prstGeom prst="fram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1752600"/>
            <a:ext cx="8001000" cy="4407932"/>
            <a:chOff x="762000" y="1752600"/>
            <a:chExt cx="8001000" cy="4407932"/>
          </a:xfrm>
        </p:grpSpPr>
        <p:sp>
          <p:nvSpPr>
            <p:cNvPr id="2" name="Frame 1"/>
            <p:cNvSpPr/>
            <p:nvPr/>
          </p:nvSpPr>
          <p:spPr bwMode="auto">
            <a:xfrm>
              <a:off x="4876800" y="1752600"/>
              <a:ext cx="1066800" cy="762000"/>
            </a:xfrm>
            <a:prstGeom prst="fram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19063" marR="0" indent="-119063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62000" y="5791200"/>
              <a:ext cx="8001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</a:t>
              </a:r>
              <a:r>
                <a:rPr lang="en-US" dirty="0" err="1" smtClean="0"/>
                <a:t>www.touchbriefings.com</a:t>
              </a:r>
              <a:r>
                <a:rPr lang="en-US" dirty="0" smtClean="0"/>
                <a:t>/</a:t>
              </a:r>
              <a:r>
                <a:rPr lang="en-US" dirty="0" err="1" smtClean="0"/>
                <a:t>ebooks</a:t>
              </a:r>
              <a:r>
                <a:rPr lang="en-US" dirty="0" smtClean="0"/>
                <a:t>/A1p3ok/oracle-virtual/resources/</a:t>
              </a:r>
              <a:endParaRPr lang="en-US" dirty="0"/>
            </a:p>
          </p:txBody>
        </p:sp>
      </p:grp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4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1404723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429000" y="3333349"/>
            <a:ext cx="2011680" cy="2011680"/>
            <a:chOff x="8138160" y="4038600"/>
            <a:chExt cx="2011680" cy="20116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Oval 30"/>
            <p:cNvSpPr/>
            <p:nvPr/>
          </p:nvSpPr>
          <p:spPr bwMode="auto">
            <a:xfrm>
              <a:off x="8138160" y="4038600"/>
              <a:ext cx="2011680" cy="2011680"/>
            </a:xfrm>
            <a:prstGeom prst="ellipse">
              <a:avLst/>
            </a:prstGeom>
            <a:solidFill>
              <a:srgbClr val="FF9933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92075" tIns="46038" rIns="92075" bIns="46038">
              <a:sp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rgbClr val="FD0000"/>
                </a:buCl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67560" y="5562600"/>
              <a:ext cx="1152880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Academia</a:t>
              </a:r>
            </a:p>
          </p:txBody>
        </p:sp>
      </p:grpSp>
      <p:sp>
        <p:nvSpPr>
          <p:cNvPr id="48131" name="Oval 5"/>
          <p:cNvSpPr>
            <a:spLocks noChangeArrowheads="1"/>
          </p:cNvSpPr>
          <p:nvPr/>
        </p:nvSpPr>
        <p:spPr bwMode="auto">
          <a:xfrm>
            <a:off x="1041400" y="263525"/>
            <a:ext cx="1576388" cy="677863"/>
          </a:xfrm>
          <a:prstGeom prst="ellipse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</a:pPr>
            <a:endParaRPr lang="en-US" sz="2000" b="1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81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Evolving to a networked model of clinical development and translational research/medicine</a:t>
            </a:r>
            <a:endParaRPr lang="en-US" sz="2400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55651" name="Picture 3" descr="C:\Documents and Settings\abdul\Local Settings\Temporary Internet Files\Content.IE5\KKT1Q7NJ\MC900441288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965960"/>
            <a:ext cx="2286000" cy="2286000"/>
          </a:xfrm>
          <a:prstGeom prst="rect">
            <a:avLst/>
          </a:prstGeom>
          <a:noFill/>
          <a:scene3d>
            <a:camera prst="isometricLeftDown">
              <a:rot lat="746530" lon="3506820" rev="21586649"/>
            </a:camera>
            <a:lightRig rig="threePt" dir="t"/>
          </a:scene3d>
        </p:spPr>
      </p:pic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36713" y="3746500"/>
            <a:ext cx="1258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Basic Research</a:t>
            </a:r>
          </a:p>
        </p:txBody>
      </p:sp>
      <p:pic>
        <p:nvPicPr>
          <p:cNvPr id="64" name="Picture 3" descr="C:\Documents and Settings\abdul\Local Settings\Temporary Internet Files\Content.IE5\KKT1Q7NJ\MC900441288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1965960"/>
            <a:ext cx="2286000" cy="2286000"/>
          </a:xfrm>
          <a:prstGeom prst="rect">
            <a:avLst/>
          </a:prstGeom>
          <a:noFill/>
          <a:scene3d>
            <a:camera prst="isometricLeftDown">
              <a:rot lat="746530" lon="3506820" rev="21586649"/>
            </a:camera>
            <a:lightRig rig="threePt" dir="t"/>
          </a:scene3d>
        </p:spPr>
      </p:pic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941763" y="3714750"/>
            <a:ext cx="1087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00"/>
                </a:solidFill>
              </a:rPr>
              <a:t>Discovery &amp; </a:t>
            </a:r>
          </a:p>
          <a:p>
            <a:pPr algn="ctr" eaLnBrk="1" hangingPunct="1"/>
            <a:r>
              <a:rPr lang="en-US" sz="1200">
                <a:solidFill>
                  <a:srgbClr val="000000"/>
                </a:solidFill>
              </a:rPr>
              <a:t>Development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157913" y="3746500"/>
            <a:ext cx="1081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Point of Care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810000" y="5013325"/>
            <a:ext cx="1371600" cy="1066800"/>
            <a:chOff x="228600" y="2438400"/>
            <a:chExt cx="1371600" cy="1066800"/>
          </a:xfrm>
        </p:grpSpPr>
        <p:pic>
          <p:nvPicPr>
            <p:cNvPr id="48160" name="Picture 12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438400"/>
              <a:ext cx="1371600" cy="106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61" name="Text Box 14">
              <a:hlinkClick r:id="rId4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304800" y="2819400"/>
              <a:ext cx="1137083" cy="2213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999999">
                  <a:alpha val="74998"/>
                </a:srgb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FD0000"/>
                </a:buClr>
              </a:pPr>
              <a:r>
                <a:rPr lang="en-US" sz="1600" b="1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CRO</a:t>
              </a:r>
            </a:p>
          </p:txBody>
        </p:sp>
      </p:grpSp>
      <p:sp>
        <p:nvSpPr>
          <p:cNvPr id="28" name="Freeform 27"/>
          <p:cNvSpPr/>
          <p:nvPr/>
        </p:nvSpPr>
        <p:spPr bwMode="auto">
          <a:xfrm>
            <a:off x="2286000" y="1658938"/>
            <a:ext cx="1279525" cy="731837"/>
          </a:xfrm>
          <a:custGeom>
            <a:avLst/>
            <a:gdLst>
              <a:gd name="connsiteX0" fmla="*/ 0 w 1576137"/>
              <a:gd name="connsiteY0" fmla="*/ 479258 h 479258"/>
              <a:gd name="connsiteX1" fmla="*/ 745958 w 1576137"/>
              <a:gd name="connsiteY1" fmla="*/ 22058 h 479258"/>
              <a:gd name="connsiteX2" fmla="*/ 1576137 w 1576137"/>
              <a:gd name="connsiteY2" fmla="*/ 346910 h 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137" h="479258">
                <a:moveTo>
                  <a:pt x="0" y="479258"/>
                </a:moveTo>
                <a:cubicBezTo>
                  <a:pt x="241634" y="261687"/>
                  <a:pt x="483268" y="44116"/>
                  <a:pt x="745958" y="22058"/>
                </a:cubicBezTo>
                <a:cubicBezTo>
                  <a:pt x="1008648" y="0"/>
                  <a:pt x="1292392" y="173455"/>
                  <a:pt x="1576137" y="34691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511675" y="1660525"/>
            <a:ext cx="1279525" cy="731838"/>
          </a:xfrm>
          <a:custGeom>
            <a:avLst/>
            <a:gdLst>
              <a:gd name="connsiteX0" fmla="*/ 0 w 1576137"/>
              <a:gd name="connsiteY0" fmla="*/ 479258 h 479258"/>
              <a:gd name="connsiteX1" fmla="*/ 745958 w 1576137"/>
              <a:gd name="connsiteY1" fmla="*/ 22058 h 479258"/>
              <a:gd name="connsiteX2" fmla="*/ 1576137 w 1576137"/>
              <a:gd name="connsiteY2" fmla="*/ 346910 h 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137" h="479258">
                <a:moveTo>
                  <a:pt x="0" y="479258"/>
                </a:moveTo>
                <a:cubicBezTo>
                  <a:pt x="241634" y="261687"/>
                  <a:pt x="483268" y="44116"/>
                  <a:pt x="745958" y="22058"/>
                </a:cubicBezTo>
                <a:cubicBezTo>
                  <a:pt x="1008648" y="0"/>
                  <a:pt x="1292392" y="173455"/>
                  <a:pt x="1576137" y="346910"/>
                </a:cubicBezTo>
              </a:path>
            </a:pathLst>
          </a:cu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8141" name="TextBox 29"/>
          <p:cNvSpPr txBox="1">
            <a:spLocks noChangeArrowheads="1"/>
          </p:cNvSpPr>
          <p:nvPr/>
        </p:nvSpPr>
        <p:spPr bwMode="auto">
          <a:xfrm>
            <a:off x="0" y="5943600"/>
            <a:ext cx="2343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ADADAD"/>
                </a:solidFill>
              </a:rPr>
              <a:t>Source: adapted from DataMonitor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600200" y="2498725"/>
            <a:ext cx="1371600" cy="1066800"/>
            <a:chOff x="1600200" y="2286000"/>
            <a:chExt cx="1371600" cy="1066800"/>
          </a:xfrm>
        </p:grpSpPr>
        <p:pic>
          <p:nvPicPr>
            <p:cNvPr id="48158" name="Picture 12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286000"/>
              <a:ext cx="1371600" cy="1066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9" name="TextBox 37"/>
            <p:cNvSpPr txBox="1">
              <a:spLocks noChangeArrowheads="1"/>
            </p:cNvSpPr>
            <p:nvPr/>
          </p:nvSpPr>
          <p:spPr bwMode="auto">
            <a:xfrm>
              <a:off x="1685013" y="2384643"/>
              <a:ext cx="12682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</a:rPr>
                <a:t>Academia, </a:t>
              </a:r>
            </a:p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</a:rPr>
                <a:t>CRO &amp; </a:t>
              </a:r>
            </a:p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</a:rPr>
                <a:t>Sponsor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810000" y="2498725"/>
            <a:ext cx="1371600" cy="1066800"/>
            <a:chOff x="3810000" y="2286000"/>
            <a:chExt cx="1371600" cy="1066800"/>
          </a:xfrm>
        </p:grpSpPr>
        <p:pic>
          <p:nvPicPr>
            <p:cNvPr id="48156" name="Picture 12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286000"/>
              <a:ext cx="1371600" cy="106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7" name="TextBox 42"/>
            <p:cNvSpPr txBox="1">
              <a:spLocks noChangeArrowheads="1"/>
            </p:cNvSpPr>
            <p:nvPr/>
          </p:nvSpPr>
          <p:spPr bwMode="auto">
            <a:xfrm>
              <a:off x="3945250" y="2590800"/>
              <a:ext cx="10150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</a:rPr>
                <a:t>Sponsor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019800" y="2498725"/>
            <a:ext cx="1371600" cy="1066800"/>
            <a:chOff x="6019800" y="2286000"/>
            <a:chExt cx="1371600" cy="1066800"/>
          </a:xfrm>
        </p:grpSpPr>
        <p:pic>
          <p:nvPicPr>
            <p:cNvPr id="48154" name="Picture 12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286000"/>
              <a:ext cx="1371600" cy="1066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5" name="TextBox 43"/>
            <p:cNvSpPr txBox="1">
              <a:spLocks noChangeArrowheads="1"/>
            </p:cNvSpPr>
            <p:nvPr/>
          </p:nvSpPr>
          <p:spPr bwMode="auto">
            <a:xfrm>
              <a:off x="6158370" y="2590800"/>
              <a:ext cx="12330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</a:rPr>
                <a:t>Healthcare</a:t>
              </a: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3429000" y="2220829"/>
            <a:ext cx="2011680" cy="2011680"/>
            <a:chOff x="8138160" y="2926080"/>
            <a:chExt cx="2011680" cy="20116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Oval 31"/>
            <p:cNvSpPr/>
            <p:nvPr/>
          </p:nvSpPr>
          <p:spPr bwMode="auto">
            <a:xfrm>
              <a:off x="8138160" y="2926080"/>
              <a:ext cx="2011680" cy="2011680"/>
            </a:xfrm>
            <a:prstGeom prst="ellipse">
              <a:avLst/>
            </a:prstGeom>
            <a:solidFill>
              <a:srgbClr val="FFFF99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92075" tIns="46038" rIns="92075" bIns="46038">
              <a:sp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rgbClr val="FD0000"/>
                </a:buCl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824040" y="3124200"/>
              <a:ext cx="639919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CRO</a:t>
              </a: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4038600" y="2754229"/>
            <a:ext cx="2011680" cy="2011680"/>
            <a:chOff x="8747760" y="3459480"/>
            <a:chExt cx="2011680" cy="20116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Oval 32"/>
            <p:cNvSpPr/>
            <p:nvPr/>
          </p:nvSpPr>
          <p:spPr bwMode="auto">
            <a:xfrm>
              <a:off x="8747760" y="3459480"/>
              <a:ext cx="2011680" cy="2011680"/>
            </a:xfrm>
            <a:prstGeom prst="ellipse">
              <a:avLst/>
            </a:prstGeom>
            <a:solidFill>
              <a:srgbClr val="FFCC00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92075" tIns="46038" rIns="92075" bIns="46038">
              <a:sp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rgbClr val="FD0000"/>
                </a:buCl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38360" y="4267200"/>
              <a:ext cx="1015021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Sponsor</a:t>
              </a:r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2849880" y="2830429"/>
            <a:ext cx="2011680" cy="2011680"/>
            <a:chOff x="7559040" y="3535680"/>
            <a:chExt cx="2011680" cy="20116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Oval 33"/>
            <p:cNvSpPr/>
            <p:nvPr/>
          </p:nvSpPr>
          <p:spPr bwMode="auto">
            <a:xfrm>
              <a:off x="7559040" y="3535680"/>
              <a:ext cx="2011680" cy="2011680"/>
            </a:xfrm>
            <a:prstGeom prst="ellipse">
              <a:avLst/>
            </a:prstGeom>
            <a:solidFill>
              <a:srgbClr val="FF6600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92075" tIns="46038" rIns="92075" bIns="46038">
              <a:spAutoFit/>
            </a:bodyPr>
            <a:lstStyle/>
            <a:p>
              <a:pPr marL="119063" indent="-119063" algn="ctr">
                <a:lnSpc>
                  <a:spcPct val="90000"/>
                </a:lnSpc>
                <a:spcBef>
                  <a:spcPct val="50000"/>
                </a:spcBef>
                <a:buClr>
                  <a:srgbClr val="FD0000"/>
                </a:buClr>
                <a:defRPr/>
              </a:pPr>
              <a:endParaRPr lang="en-US" sz="20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90930" y="4267200"/>
              <a:ext cx="1233030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Healthcare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4152107" y="4593431"/>
            <a:ext cx="685800" cy="158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ircular Arrow 44"/>
          <p:cNvSpPr/>
          <p:nvPr/>
        </p:nvSpPr>
        <p:spPr bwMode="auto">
          <a:xfrm rot="15357906">
            <a:off x="2265132" y="1401006"/>
            <a:ext cx="4389120" cy="4572000"/>
          </a:xfrm>
          <a:prstGeom prst="circularArrow">
            <a:avLst>
              <a:gd name="adj1" fmla="val 8151"/>
              <a:gd name="adj2" fmla="val 492754"/>
              <a:gd name="adj3" fmla="val 20872699"/>
              <a:gd name="adj4" fmla="val 2107496"/>
              <a:gd name="adj5" fmla="val 626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rgbClr val="FD0000"/>
              </a:buClr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969" name="Picture 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2575" y="1262063"/>
            <a:ext cx="812800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0" name="Slide Number Placeholder 1"/>
          <p:cNvSpPr txBox="1">
            <a:spLocks/>
          </p:cNvSpPr>
          <p:nvPr/>
        </p:nvSpPr>
        <p:spPr>
          <a:xfrm>
            <a:off x="8305800" y="64008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93877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366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7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81000"/>
            <a:ext cx="7581900" cy="941388"/>
          </a:xfrm>
        </p:spPr>
        <p:txBody>
          <a:bodyPr/>
          <a:lstStyle/>
          <a:p>
            <a:r>
              <a:rPr lang="en-US" sz="2400" dirty="0" smtClean="0"/>
              <a:t>What should IT and service vendors do to facilitate virtualized R&amp;D?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68310963"/>
              </p:ext>
            </p:extLst>
          </p:nvPr>
        </p:nvGraphicFramePr>
        <p:xfrm>
          <a:off x="1066800" y="1447800"/>
          <a:ext cx="716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sk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748" y="1580194"/>
            <a:ext cx="2079852" cy="1696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1546578"/>
            <a:ext cx="990600" cy="58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1400" y="2185216"/>
            <a:ext cx="2121798" cy="48178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693736"/>
            <a:ext cx="1371600" cy="516064"/>
          </a:xfrm>
          <a:prstGeom prst="rect">
            <a:avLst/>
          </a:prstGeom>
        </p:spPr>
      </p:pic>
      <p:pic>
        <p:nvPicPr>
          <p:cNvPr id="11" name="Picture 10" descr="apple_iphone_4_32gb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1608" y="1524000"/>
            <a:ext cx="545592" cy="9144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6096000" y="2438400"/>
            <a:ext cx="990600" cy="1066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knowledge_w_text.253171315_std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362200"/>
            <a:ext cx="990600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33800" y="2743200"/>
            <a:ext cx="1866900" cy="546100"/>
          </a:xfrm>
          <a:prstGeom prst="rect">
            <a:avLst/>
          </a:prstGeom>
        </p:spPr>
      </p:pic>
      <p:sp>
        <p:nvSpPr>
          <p:cNvPr id="20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6</a:t>
            </a:fld>
            <a:endParaRPr lang="en-US" b="1" dirty="0"/>
          </a:p>
        </p:txBody>
      </p:sp>
      <p:pic>
        <p:nvPicPr>
          <p:cNvPr id="22" name="Picture 62" descr="cloud_and_Bkgd_dkoutlin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066800" cy="6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oracle-cloud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2819400"/>
            <a:ext cx="797608" cy="533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19200" y="5257800"/>
            <a:ext cx="6705600" cy="490582"/>
            <a:chOff x="1219200" y="5257800"/>
            <a:chExt cx="6705600" cy="490582"/>
          </a:xfrm>
        </p:grpSpPr>
        <p:pic>
          <p:nvPicPr>
            <p:cNvPr id="8" name="Picture 7" descr="quintiles-infosario-210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9200" y="5257800"/>
              <a:ext cx="1981200" cy="49058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810000" y="5257800"/>
              <a:ext cx="4114800" cy="473476"/>
              <a:chOff x="3810000" y="5257800"/>
              <a:chExt cx="4114800" cy="473476"/>
            </a:xfrm>
          </p:grpSpPr>
          <p:pic>
            <p:nvPicPr>
              <p:cNvPr id="5" name="Picture 4" descr="hcci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10000" y="5257800"/>
                <a:ext cx="1600200" cy="470935"/>
              </a:xfrm>
              <a:prstGeom prst="rect">
                <a:avLst/>
              </a:prstGeom>
            </p:spPr>
          </p:pic>
          <p:pic>
            <p:nvPicPr>
              <p:cNvPr id="21" name="Picture 2" descr="MedTrust-Online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257800"/>
                <a:ext cx="1828800" cy="4734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xmlns="" val="19914996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76400" y="2025650"/>
            <a:ext cx="1565275" cy="3908425"/>
            <a:chOff x="1607757" y="2025283"/>
            <a:chExt cx="1566372" cy="3908792"/>
          </a:xfrm>
        </p:grpSpPr>
        <p:grpSp>
          <p:nvGrpSpPr>
            <p:cNvPr id="30761" name="Group 23"/>
            <p:cNvGrpSpPr>
              <a:grpSpLocks/>
            </p:cNvGrpSpPr>
            <p:nvPr/>
          </p:nvGrpSpPr>
          <p:grpSpPr bwMode="auto">
            <a:xfrm>
              <a:off x="1607757" y="2025283"/>
              <a:ext cx="1566372" cy="3908792"/>
              <a:chOff x="1607757" y="2025283"/>
              <a:chExt cx="1566372" cy="3908792"/>
            </a:xfrm>
          </p:grpSpPr>
          <p:grpSp>
            <p:nvGrpSpPr>
              <p:cNvPr id="30764" name="Group 17"/>
              <p:cNvGrpSpPr>
                <a:grpSpLocks/>
              </p:cNvGrpSpPr>
              <p:nvPr/>
            </p:nvGrpSpPr>
            <p:grpSpPr bwMode="auto">
              <a:xfrm>
                <a:off x="1607757" y="2025283"/>
                <a:ext cx="1566372" cy="3908792"/>
                <a:chOff x="1607757" y="2025283"/>
                <a:chExt cx="1566372" cy="3908792"/>
              </a:xfrm>
            </p:grpSpPr>
            <p:sp>
              <p:nvSpPr>
                <p:cNvPr id="26630" name="AutoShape 4"/>
                <p:cNvSpPr>
                  <a:spLocks noChangeArrowheads="1"/>
                </p:cNvSpPr>
                <p:nvPr/>
              </p:nvSpPr>
              <p:spPr bwMode="auto">
                <a:xfrm>
                  <a:off x="1607757" y="2025283"/>
                  <a:ext cx="1566372" cy="3908792"/>
                </a:xfrm>
                <a:prstGeom prst="roundRect">
                  <a:avLst>
                    <a:gd name="adj" fmla="val 5454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1">
                      <a:srgbClr val="D9D9D9"/>
                    </a:gs>
                    <a:gs pos="66000">
                      <a:srgbClr val="F2F2F2"/>
                    </a:gs>
                    <a:gs pos="99001">
                      <a:srgbClr val="FFFFFF"/>
                    </a:gs>
                    <a:gs pos="100000">
                      <a:schemeClr val="bg1"/>
                    </a:gs>
                  </a:gsLst>
                  <a:lin ang="16200000" scaled="1"/>
                </a:gradFill>
                <a:ln w="12700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63500" dist="12700" dir="2700000" algn="tl" rotWithShape="0">
                    <a:srgbClr val="000000">
                      <a:alpha val="28999"/>
                    </a:srgbClr>
                  </a:outerShdw>
                </a:effectLst>
              </p:spPr>
              <p:txBody>
                <a:bodyPr lIns="92075" tIns="46038" rIns="92075" bIns="46038" anchor="ctr"/>
                <a:lstStyle/>
                <a:p>
                  <a:pPr marL="119063" indent="-119063" algn="ctr"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FD0000"/>
                    </a:buClr>
                    <a:defRPr/>
                  </a:pPr>
                  <a:endParaRPr lang="en-US" sz="2000" b="1" dirty="0">
                    <a:solidFill>
                      <a:srgbClr val="000000"/>
                    </a:solidFill>
                    <a:latin typeface="Arial" pitchFamily="-109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pic>
              <p:nvPicPr>
                <p:cNvPr id="30767" name="Picture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212" r="1009" b="11899"/>
                <a:stretch>
                  <a:fillRect/>
                </a:stretch>
              </p:blipFill>
              <p:spPr bwMode="auto">
                <a:xfrm>
                  <a:off x="1614588" y="4287392"/>
                  <a:ext cx="1549480" cy="904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4" name="TextBox 53"/>
              <p:cNvSpPr txBox="1"/>
              <p:nvPr/>
            </p:nvSpPr>
            <p:spPr bwMode="gray">
              <a:xfrm>
                <a:off x="1647473" y="3293815"/>
                <a:ext cx="1467878" cy="877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lnSpc>
                    <a:spcPct val="90000"/>
                  </a:lnSpc>
                  <a:buClr>
                    <a:srgbClr val="FD0000"/>
                  </a:buClr>
                  <a:defRPr/>
                </a:pPr>
                <a:r>
                  <a:rPr lang="en-US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Diagnostics</a:t>
                </a:r>
              </a:p>
              <a:p>
                <a:pPr algn="ctr">
                  <a:lnSpc>
                    <a:spcPct val="90000"/>
                  </a:lnSpc>
                  <a:buClr>
                    <a:srgbClr val="FD0000"/>
                  </a:buClr>
                  <a:defRPr/>
                </a:pPr>
                <a:r>
                  <a:rPr lang="en-US" sz="1600" dirty="0" err="1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Pharma</a:t>
                </a:r>
                <a:r>
                  <a:rPr lang="en-US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/Biotech</a:t>
                </a:r>
              </a:p>
              <a:p>
                <a:pPr algn="ctr">
                  <a:lnSpc>
                    <a:spcPct val="90000"/>
                  </a:lnSpc>
                  <a:buClr>
                    <a:srgbClr val="FD0000"/>
                  </a:buClr>
                  <a:defRPr/>
                </a:pPr>
                <a:r>
                  <a:rPr lang="en-US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Medical Device</a:t>
                </a:r>
              </a:p>
              <a:p>
                <a:pPr algn="ctr">
                  <a:lnSpc>
                    <a:spcPct val="90000"/>
                  </a:lnSpc>
                  <a:buClr>
                    <a:srgbClr val="FD0000"/>
                  </a:buClr>
                  <a:defRPr/>
                </a:pPr>
                <a:r>
                  <a:rPr lang="en-US" sz="16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Development</a:t>
                </a: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43702">
              <a:off x="1919125" y="4967197"/>
              <a:ext cx="192223" cy="11113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" rotWithShape="0">
                <a:srgbClr val="000000">
                  <a:alpha val="6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707" y="5025940"/>
              <a:ext cx="192223" cy="11113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" rotWithShape="0">
                <a:srgbClr val="000000">
                  <a:alpha val="6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11150" y="2038350"/>
            <a:ext cx="1285875" cy="3908425"/>
            <a:chOff x="242401" y="2037983"/>
            <a:chExt cx="1287145" cy="3908792"/>
          </a:xfrm>
        </p:grpSpPr>
        <p:grpSp>
          <p:nvGrpSpPr>
            <p:cNvPr id="30757" name="Group 16"/>
            <p:cNvGrpSpPr>
              <a:grpSpLocks/>
            </p:cNvGrpSpPr>
            <p:nvPr/>
          </p:nvGrpSpPr>
          <p:grpSpPr bwMode="auto">
            <a:xfrm>
              <a:off x="242401" y="2037983"/>
              <a:ext cx="1287145" cy="3908792"/>
              <a:chOff x="242401" y="2037983"/>
              <a:chExt cx="1287145" cy="3908792"/>
            </a:xfrm>
          </p:grpSpPr>
          <p:sp>
            <p:nvSpPr>
              <p:cNvPr id="26629" name="AutoShape 3"/>
              <p:cNvSpPr>
                <a:spLocks noChangeArrowheads="1"/>
              </p:cNvSpPr>
              <p:nvPr/>
            </p:nvSpPr>
            <p:spPr bwMode="auto">
              <a:xfrm>
                <a:off x="242401" y="2037983"/>
                <a:ext cx="1287145" cy="3908792"/>
              </a:xfrm>
              <a:prstGeom prst="roundRect">
                <a:avLst>
                  <a:gd name="adj" fmla="val 6694"/>
                </a:avLst>
              </a:prstGeom>
              <a:gradFill rotWithShape="1">
                <a:gsLst>
                  <a:gs pos="0">
                    <a:srgbClr val="FFFFFF"/>
                  </a:gs>
                  <a:gs pos="10001">
                    <a:srgbClr val="D9D9D9"/>
                  </a:gs>
                  <a:gs pos="66000">
                    <a:srgbClr val="F2F2F2"/>
                  </a:gs>
                  <a:gs pos="99001">
                    <a:srgbClr val="FFFFFF"/>
                  </a:gs>
                  <a:gs pos="100000">
                    <a:schemeClr val="bg1"/>
                  </a:gs>
                </a:gsLst>
                <a:lin ang="16200000" scaled="1"/>
              </a:gradFill>
              <a:ln w="127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63500" dist="12700" dir="2700000" algn="tl" rotWithShape="0">
                  <a:srgbClr val="000000">
                    <a:alpha val="28999"/>
                  </a:srgbClr>
                </a:outerShdw>
              </a:effectLst>
            </p:spPr>
            <p:txBody>
              <a:bodyPr lIns="92075" tIns="46038" rIns="92075" bIns="46038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30760" name="Picture 8" descr="C:\Users\Maricel Lennon\AppData\Local\Microsoft\Windows\Temporary Internet Files\Content.IE5\Z16H63BK\MP900178908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79" r="3885"/>
              <a:stretch>
                <a:fillRect/>
              </a:stretch>
            </p:blipFill>
            <p:spPr bwMode="auto">
              <a:xfrm>
                <a:off x="249382" y="4287392"/>
                <a:ext cx="1273941" cy="90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 bwMode="gray">
            <a:xfrm>
              <a:off x="325033" y="3293814"/>
              <a:ext cx="1096457" cy="56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Discovery</a:t>
              </a:r>
            </a:p>
            <a:p>
              <a:pPr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Research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319463" y="2025650"/>
            <a:ext cx="1327150" cy="3908425"/>
            <a:chOff x="3251042" y="2025283"/>
            <a:chExt cx="1327035" cy="3908792"/>
          </a:xfrm>
        </p:grpSpPr>
        <p:grpSp>
          <p:nvGrpSpPr>
            <p:cNvPr id="30753" name="Group 18"/>
            <p:cNvGrpSpPr>
              <a:grpSpLocks/>
            </p:cNvGrpSpPr>
            <p:nvPr/>
          </p:nvGrpSpPr>
          <p:grpSpPr bwMode="auto">
            <a:xfrm>
              <a:off x="3251042" y="2025283"/>
              <a:ext cx="1327035" cy="3908792"/>
              <a:chOff x="3251042" y="2025283"/>
              <a:chExt cx="1327035" cy="3908792"/>
            </a:xfrm>
          </p:grpSpPr>
          <p:sp>
            <p:nvSpPr>
              <p:cNvPr id="26631" name="AutoShape 5"/>
              <p:cNvSpPr>
                <a:spLocks noChangeArrowheads="1"/>
              </p:cNvSpPr>
              <p:nvPr/>
            </p:nvSpPr>
            <p:spPr bwMode="auto">
              <a:xfrm>
                <a:off x="3251042" y="2025283"/>
                <a:ext cx="1327035" cy="3908792"/>
              </a:xfrm>
              <a:prstGeom prst="roundRect">
                <a:avLst>
                  <a:gd name="adj" fmla="val 6074"/>
                </a:avLst>
              </a:prstGeom>
              <a:gradFill rotWithShape="1">
                <a:gsLst>
                  <a:gs pos="0">
                    <a:srgbClr val="FFFFFF"/>
                  </a:gs>
                  <a:gs pos="10001">
                    <a:srgbClr val="D9D9D9"/>
                  </a:gs>
                  <a:gs pos="66000">
                    <a:srgbClr val="F2F2F2"/>
                  </a:gs>
                  <a:gs pos="99001">
                    <a:srgbClr val="FFFFFF"/>
                  </a:gs>
                  <a:gs pos="100000">
                    <a:schemeClr val="bg1"/>
                  </a:gs>
                </a:gsLst>
                <a:lin ang="16200000" scaled="1"/>
              </a:gradFill>
              <a:ln w="127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63500" dist="12700" dir="2700000" algn="tl" rotWithShape="0">
                  <a:srgbClr val="000000">
                    <a:alpha val="28999"/>
                  </a:srgbClr>
                </a:outerShdw>
              </a:effectLst>
            </p:spPr>
            <p:txBody>
              <a:bodyPr lIns="92075" tIns="46038" rIns="92075" bIns="46038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30756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99" b="10266"/>
              <a:stretch>
                <a:fillRect/>
              </a:stretch>
            </p:blipFill>
            <p:spPr bwMode="auto">
              <a:xfrm>
                <a:off x="3253882" y="4287392"/>
                <a:ext cx="1318118" cy="888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5" name="TextBox 54"/>
            <p:cNvSpPr txBox="1"/>
            <p:nvPr/>
          </p:nvSpPr>
          <p:spPr bwMode="gray">
            <a:xfrm>
              <a:off x="3347871" y="3293815"/>
              <a:ext cx="1087344" cy="52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Clinical</a:t>
              </a:r>
            </a:p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Research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730750" y="2025650"/>
            <a:ext cx="1309688" cy="3908425"/>
            <a:chOff x="4662579" y="2025283"/>
            <a:chExt cx="1310559" cy="3908792"/>
          </a:xfrm>
        </p:grpSpPr>
        <p:grpSp>
          <p:nvGrpSpPr>
            <p:cNvPr id="30749" name="Group 19"/>
            <p:cNvGrpSpPr>
              <a:grpSpLocks/>
            </p:cNvGrpSpPr>
            <p:nvPr/>
          </p:nvGrpSpPr>
          <p:grpSpPr bwMode="auto">
            <a:xfrm>
              <a:off x="4662579" y="2025283"/>
              <a:ext cx="1310559" cy="3908792"/>
              <a:chOff x="4662579" y="2025283"/>
              <a:chExt cx="1310559" cy="3908792"/>
            </a:xfrm>
          </p:grpSpPr>
          <p:sp>
            <p:nvSpPr>
              <p:cNvPr id="26632" name="AutoShape 6"/>
              <p:cNvSpPr>
                <a:spLocks noChangeArrowheads="1"/>
              </p:cNvSpPr>
              <p:nvPr/>
            </p:nvSpPr>
            <p:spPr bwMode="auto">
              <a:xfrm>
                <a:off x="4662579" y="2025283"/>
                <a:ext cx="1310559" cy="3908792"/>
              </a:xfrm>
              <a:prstGeom prst="roundRect">
                <a:avLst>
                  <a:gd name="adj" fmla="val 6106"/>
                </a:avLst>
              </a:prstGeom>
              <a:gradFill rotWithShape="1">
                <a:gsLst>
                  <a:gs pos="0">
                    <a:srgbClr val="FFFFFF"/>
                  </a:gs>
                  <a:gs pos="10001">
                    <a:srgbClr val="D9D9D9"/>
                  </a:gs>
                  <a:gs pos="66000">
                    <a:srgbClr val="F2F2F2"/>
                  </a:gs>
                  <a:gs pos="99001">
                    <a:srgbClr val="FFFFFF"/>
                  </a:gs>
                  <a:gs pos="100000">
                    <a:schemeClr val="bg1"/>
                  </a:gs>
                </a:gsLst>
                <a:lin ang="16200000" scaled="1"/>
              </a:gradFill>
              <a:ln w="127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63500" dist="12700" dir="2700000" algn="tl" rotWithShape="0">
                  <a:srgbClr val="000000">
                    <a:alpha val="28999"/>
                  </a:srgbClr>
                </a:outerShdw>
              </a:effectLst>
            </p:spPr>
            <p:txBody>
              <a:bodyPr lIns="92075" tIns="46038" rIns="92075" bIns="46038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30752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6107" b="14349"/>
              <a:stretch>
                <a:fillRect/>
              </a:stretch>
            </p:blipFill>
            <p:spPr bwMode="auto">
              <a:xfrm>
                <a:off x="4667916" y="4287392"/>
                <a:ext cx="1293415" cy="89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Box 55"/>
            <p:cNvSpPr txBox="1"/>
            <p:nvPr/>
          </p:nvSpPr>
          <p:spPr bwMode="gray">
            <a:xfrm>
              <a:off x="4775367" y="3293815"/>
              <a:ext cx="1051624" cy="5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Care</a:t>
              </a:r>
            </a:p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Delivery</a:t>
              </a:r>
            </a:p>
          </p:txBody>
        </p: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6126163" y="2025650"/>
            <a:ext cx="1370012" cy="3908425"/>
            <a:chOff x="6058161" y="2025283"/>
            <a:chExt cx="1370393" cy="3908792"/>
          </a:xfrm>
        </p:grpSpPr>
        <p:grpSp>
          <p:nvGrpSpPr>
            <p:cNvPr id="30745" name="Group 20"/>
            <p:cNvGrpSpPr>
              <a:grpSpLocks/>
            </p:cNvGrpSpPr>
            <p:nvPr/>
          </p:nvGrpSpPr>
          <p:grpSpPr bwMode="auto">
            <a:xfrm>
              <a:off x="6058161" y="2025283"/>
              <a:ext cx="1370393" cy="3908792"/>
              <a:chOff x="6058161" y="2025283"/>
              <a:chExt cx="1370393" cy="3908792"/>
            </a:xfrm>
          </p:grpSpPr>
          <p:sp>
            <p:nvSpPr>
              <p:cNvPr id="26633" name="AutoShape 7"/>
              <p:cNvSpPr>
                <a:spLocks noChangeArrowheads="1"/>
              </p:cNvSpPr>
              <p:nvPr/>
            </p:nvSpPr>
            <p:spPr bwMode="auto">
              <a:xfrm>
                <a:off x="6058161" y="2025283"/>
                <a:ext cx="1370393" cy="3908792"/>
              </a:xfrm>
              <a:prstGeom prst="roundRect">
                <a:avLst>
                  <a:gd name="adj" fmla="val 6782"/>
                </a:avLst>
              </a:prstGeom>
              <a:gradFill rotWithShape="1">
                <a:gsLst>
                  <a:gs pos="0">
                    <a:srgbClr val="FFFFFF"/>
                  </a:gs>
                  <a:gs pos="10001">
                    <a:srgbClr val="D9D9D9"/>
                  </a:gs>
                  <a:gs pos="66000">
                    <a:srgbClr val="F2F2F2"/>
                  </a:gs>
                  <a:gs pos="99001">
                    <a:srgbClr val="FFFFFF"/>
                  </a:gs>
                  <a:gs pos="100000">
                    <a:schemeClr val="bg1"/>
                  </a:gs>
                </a:gsLst>
                <a:lin ang="16200000" scaled="1"/>
              </a:gradFill>
              <a:ln w="127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63500" dist="12700" dir="2700000" algn="tl" rotWithShape="0">
                  <a:srgbClr val="000000">
                    <a:alpha val="28999"/>
                  </a:srgbClr>
                </a:outerShdw>
              </a:effectLst>
            </p:spPr>
            <p:txBody>
              <a:bodyPr lIns="92075" tIns="46038" rIns="92075" bIns="46038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30748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931" b="5750"/>
              <a:stretch>
                <a:fillRect/>
              </a:stretch>
            </p:blipFill>
            <p:spPr bwMode="auto">
              <a:xfrm>
                <a:off x="6065094" y="4287393"/>
                <a:ext cx="1353870" cy="91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" name="TextBox 56"/>
            <p:cNvSpPr txBox="1"/>
            <p:nvPr/>
          </p:nvSpPr>
          <p:spPr bwMode="gray">
            <a:xfrm>
              <a:off x="6126442" y="3293815"/>
              <a:ext cx="1203660" cy="5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Care</a:t>
              </a:r>
            </a:p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Management</a:t>
              </a:r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7550150" y="2030413"/>
            <a:ext cx="1284288" cy="3908425"/>
            <a:chOff x="7481456" y="2030046"/>
            <a:chExt cx="1285338" cy="3908791"/>
          </a:xfrm>
        </p:grpSpPr>
        <p:grpSp>
          <p:nvGrpSpPr>
            <p:cNvPr id="30741" name="Group 21"/>
            <p:cNvGrpSpPr>
              <a:grpSpLocks/>
            </p:cNvGrpSpPr>
            <p:nvPr/>
          </p:nvGrpSpPr>
          <p:grpSpPr bwMode="auto">
            <a:xfrm>
              <a:off x="7481456" y="2030046"/>
              <a:ext cx="1285338" cy="3908791"/>
              <a:chOff x="7481456" y="2030046"/>
              <a:chExt cx="1285338" cy="3908791"/>
            </a:xfrm>
          </p:grpSpPr>
          <p:sp>
            <p:nvSpPr>
              <p:cNvPr id="26642" name="AutoShape 7"/>
              <p:cNvSpPr>
                <a:spLocks noChangeArrowheads="1"/>
              </p:cNvSpPr>
              <p:nvPr/>
            </p:nvSpPr>
            <p:spPr bwMode="auto">
              <a:xfrm>
                <a:off x="7481456" y="2030046"/>
                <a:ext cx="1285338" cy="3908791"/>
              </a:xfrm>
              <a:prstGeom prst="roundRect">
                <a:avLst>
                  <a:gd name="adj" fmla="val 6690"/>
                </a:avLst>
              </a:prstGeom>
              <a:gradFill rotWithShape="1">
                <a:gsLst>
                  <a:gs pos="0">
                    <a:srgbClr val="FFFFFF"/>
                  </a:gs>
                  <a:gs pos="10001">
                    <a:srgbClr val="D9D9D9"/>
                  </a:gs>
                  <a:gs pos="66000">
                    <a:srgbClr val="F2F2F2"/>
                  </a:gs>
                  <a:gs pos="99001">
                    <a:srgbClr val="FFFFFF"/>
                  </a:gs>
                  <a:gs pos="100000">
                    <a:schemeClr val="bg1"/>
                  </a:gs>
                </a:gsLst>
                <a:lin ang="16200000" scaled="1"/>
              </a:gradFill>
              <a:ln w="12700">
                <a:solidFill>
                  <a:srgbClr val="A6A6A6"/>
                </a:solidFill>
                <a:round/>
                <a:headEnd/>
                <a:tailEnd/>
              </a:ln>
              <a:effectLst>
                <a:outerShdw blurRad="63500" dist="12700" dir="2700000" algn="tl" rotWithShape="0">
                  <a:srgbClr val="000000">
                    <a:alpha val="28999"/>
                  </a:srgbClr>
                </a:outerShdw>
              </a:effectLst>
            </p:spPr>
            <p:txBody>
              <a:bodyPr lIns="92075" tIns="46038" rIns="92075" bIns="46038" anchor="ctr"/>
              <a:lstStyle/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  <a:p>
                <a:pPr marL="119063" indent="-119063" algn="ctr">
                  <a:lnSpc>
                    <a:spcPct val="90000"/>
                  </a:lnSpc>
                  <a:spcBef>
                    <a:spcPct val="50000"/>
                  </a:spcBef>
                  <a:buClr>
                    <a:srgbClr val="FD0000"/>
                  </a:buClr>
                  <a:defRPr/>
                </a:pPr>
                <a:endParaRPr lang="en-US" sz="2000" b="1" dirty="0">
                  <a:solidFill>
                    <a:srgbClr val="000000"/>
                  </a:solidFill>
                  <a:latin typeface="Arial" pitchFamily="-109" charset="0"/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30744" name="Picture 121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049" t="12489" r="4710" b="12604"/>
              <a:stretch>
                <a:fillRect/>
              </a:stretch>
            </p:blipFill>
            <p:spPr bwMode="auto">
              <a:xfrm>
                <a:off x="7487849" y="4287393"/>
                <a:ext cx="1273067" cy="91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8" name="TextBox 57"/>
            <p:cNvSpPr txBox="1"/>
            <p:nvPr/>
          </p:nvSpPr>
          <p:spPr bwMode="gray">
            <a:xfrm>
              <a:off x="7572018" y="3293814"/>
              <a:ext cx="1089915" cy="6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Population/</a:t>
              </a:r>
            </a:p>
            <a:p>
              <a:pPr algn="ctr">
                <a:lnSpc>
                  <a:spcPct val="900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Global Health</a:t>
              </a:r>
            </a:p>
          </p:txBody>
        </p:sp>
      </p:grpSp>
      <p:sp>
        <p:nvSpPr>
          <p:cNvPr id="3072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812"/>
            <a:ext cx="8255000" cy="941388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These action support the new health </a:t>
            </a:r>
            <a:r>
              <a:rPr lang="en-US" sz="2400" dirty="0">
                <a:latin typeface="Arial" charset="0"/>
              </a:rPr>
              <a:t>s</a:t>
            </a:r>
            <a:r>
              <a:rPr lang="en-US" sz="2400" dirty="0" smtClean="0">
                <a:latin typeface="Arial" charset="0"/>
              </a:rPr>
              <a:t>ciences paradigm</a:t>
            </a:r>
            <a:endParaRPr lang="en-US" sz="2400" dirty="0">
              <a:latin typeface="Arial" charset="0"/>
            </a:endParaRPr>
          </a:p>
        </p:txBody>
      </p:sp>
      <p:sp>
        <p:nvSpPr>
          <p:cNvPr id="30729" name="Content Placeholder 5"/>
          <p:cNvSpPr>
            <a:spLocks noGrp="1"/>
          </p:cNvSpPr>
          <p:nvPr>
            <p:ph sz="half" idx="4294967295"/>
          </p:nvPr>
        </p:nvSpPr>
        <p:spPr>
          <a:xfrm>
            <a:off x="838200" y="665163"/>
            <a:ext cx="8067675" cy="4016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Integrating 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healthcare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life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ciences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cosystems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49" name="AutoShape 8"/>
          <p:cNvSpPr>
            <a:spLocks noChangeArrowheads="1"/>
          </p:cNvSpPr>
          <p:nvPr/>
        </p:nvSpPr>
        <p:spPr bwMode="auto">
          <a:xfrm>
            <a:off x="1157288" y="5249863"/>
            <a:ext cx="6943725" cy="531812"/>
          </a:xfrm>
          <a:prstGeom prst="rightArrow">
            <a:avLst>
              <a:gd name="adj1" fmla="val 64481"/>
              <a:gd name="adj2" fmla="val 58876"/>
            </a:avLst>
          </a:prstGeom>
          <a:solidFill>
            <a:schemeClr val="accent1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lIns="92075" tIns="0" rIns="92075" bIns="0" anchor="ctr"/>
          <a:lstStyle/>
          <a:p>
            <a:pPr algn="ctr">
              <a:buClr>
                <a:srgbClr val="FD0000"/>
              </a:buClr>
            </a:pPr>
            <a:r>
              <a:rPr lang="en-US">
                <a:solidFill>
                  <a:schemeClr val="bg1"/>
                </a:solidFill>
                <a:ea typeface="MS PGothic" charset="0"/>
                <a:cs typeface="MS PGothic" charset="0"/>
              </a:rPr>
              <a:t>  Leading to </a:t>
            </a:r>
            <a:r>
              <a:rPr lang="ja-JP" altLang="en-US">
                <a:solidFill>
                  <a:schemeClr val="bg1"/>
                </a:solidFill>
                <a:ea typeface="MS PGothic" charset="0"/>
                <a:cs typeface="MS PGothic" charset="0"/>
              </a:rPr>
              <a:t>“</a:t>
            </a:r>
            <a:r>
              <a:rPr lang="en-US">
                <a:solidFill>
                  <a:schemeClr val="bg1"/>
                </a:solidFill>
                <a:ea typeface="MS PGothic" charset="0"/>
                <a:cs typeface="MS PGothic" charset="0"/>
              </a:rPr>
              <a:t>value-based</a:t>
            </a:r>
            <a:r>
              <a:rPr lang="ja-JP" altLang="en-US">
                <a:solidFill>
                  <a:schemeClr val="bg1"/>
                </a:solidFill>
                <a:ea typeface="MS PGothic" charset="0"/>
                <a:cs typeface="MS PGothic" charset="0"/>
              </a:rPr>
              <a:t>”</a:t>
            </a:r>
            <a:r>
              <a:rPr lang="en-US">
                <a:solidFill>
                  <a:schemeClr val="bg1"/>
                </a:solidFill>
                <a:ea typeface="MS PGothic" charset="0"/>
                <a:cs typeface="MS PGothic" charset="0"/>
              </a:rPr>
              <a:t> healthcare</a:t>
            </a:r>
          </a:p>
        </p:txBody>
      </p:sp>
      <p:grpSp>
        <p:nvGrpSpPr>
          <p:cNvPr id="17" name="Group 52"/>
          <p:cNvGrpSpPr/>
          <p:nvPr/>
        </p:nvGrpSpPr>
        <p:grpSpPr>
          <a:xfrm>
            <a:off x="581763" y="2343586"/>
            <a:ext cx="7753636" cy="717009"/>
            <a:chOff x="581763" y="2343586"/>
            <a:chExt cx="7753636" cy="717009"/>
          </a:xfrm>
          <a:solidFill>
            <a:schemeClr val="accent1"/>
          </a:solidFill>
        </p:grpSpPr>
        <p:sp>
          <p:nvSpPr>
            <p:cNvPr id="70" name="AutoShape 3"/>
            <p:cNvSpPr>
              <a:spLocks noChangeArrowheads="1"/>
            </p:cNvSpPr>
            <p:nvPr/>
          </p:nvSpPr>
          <p:spPr bwMode="auto">
            <a:xfrm>
              <a:off x="581763" y="2343586"/>
              <a:ext cx="1503975" cy="717009"/>
            </a:xfrm>
            <a:prstGeom prst="roundRect">
              <a:avLst>
                <a:gd name="adj" fmla="val 5480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R&amp;D</a:t>
              </a:r>
            </a:p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Productivity</a:t>
              </a:r>
            </a:p>
          </p:txBody>
        </p:sp>
        <p:sp>
          <p:nvSpPr>
            <p:cNvPr id="71" name="AutoShape 3"/>
            <p:cNvSpPr>
              <a:spLocks noChangeArrowheads="1"/>
            </p:cNvSpPr>
            <p:nvPr/>
          </p:nvSpPr>
          <p:spPr bwMode="auto">
            <a:xfrm>
              <a:off x="2164998" y="2343586"/>
              <a:ext cx="1519069" cy="717009"/>
            </a:xfrm>
            <a:prstGeom prst="roundRect">
              <a:avLst>
                <a:gd name="adj" fmla="val 6517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Translational</a:t>
              </a:r>
            </a:p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Medicine</a:t>
              </a:r>
            </a:p>
          </p:txBody>
        </p:sp>
        <p:sp>
          <p:nvSpPr>
            <p:cNvPr id="72" name="AutoShape 3"/>
            <p:cNvSpPr>
              <a:spLocks noChangeArrowheads="1"/>
            </p:cNvSpPr>
            <p:nvPr/>
          </p:nvSpPr>
          <p:spPr bwMode="auto">
            <a:xfrm>
              <a:off x="3763327" y="2343586"/>
              <a:ext cx="1405734" cy="717009"/>
            </a:xfrm>
            <a:prstGeom prst="roundRect">
              <a:avLst>
                <a:gd name="adj" fmla="val 4443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Quality</a:t>
              </a:r>
            </a:p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&amp; Safety</a:t>
              </a:r>
            </a:p>
          </p:txBody>
        </p:sp>
        <p:sp>
          <p:nvSpPr>
            <p:cNvPr id="73" name="AutoShape 3"/>
            <p:cNvSpPr>
              <a:spLocks noChangeArrowheads="1"/>
            </p:cNvSpPr>
            <p:nvPr/>
          </p:nvSpPr>
          <p:spPr bwMode="auto">
            <a:xfrm>
              <a:off x="5248321" y="2343586"/>
              <a:ext cx="1488855" cy="717009"/>
            </a:xfrm>
            <a:prstGeom prst="roundRect">
              <a:avLst>
                <a:gd name="adj" fmla="val 5480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Personalized</a:t>
              </a:r>
            </a:p>
            <a:p>
              <a:pPr marL="119063" indent="-119063" algn="ctr"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Care</a:t>
              </a:r>
            </a:p>
          </p:txBody>
        </p:sp>
        <p:sp>
          <p:nvSpPr>
            <p:cNvPr id="74" name="AutoShape 3"/>
            <p:cNvSpPr>
              <a:spLocks noChangeArrowheads="1"/>
            </p:cNvSpPr>
            <p:nvPr/>
          </p:nvSpPr>
          <p:spPr bwMode="auto">
            <a:xfrm>
              <a:off x="6816437" y="2343586"/>
              <a:ext cx="1518962" cy="717009"/>
            </a:xfrm>
            <a:prstGeom prst="roundRect">
              <a:avLst>
                <a:gd name="adj" fmla="val 5480"/>
              </a:avLst>
            </a:prstGeom>
            <a:grpFill/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0" tIns="0" rIns="0" bIns="0" anchor="ctr"/>
            <a:lstStyle/>
            <a:p>
              <a:pPr marL="119063" indent="-119063" algn="ctr">
                <a:lnSpc>
                  <a:spcPts val="17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Participatory </a:t>
              </a:r>
            </a:p>
            <a:p>
              <a:pPr marL="119063" indent="-119063" algn="ctr">
                <a:lnSpc>
                  <a:spcPts val="1700"/>
                </a:lnSpc>
                <a:buClr>
                  <a:srgbClr val="FD0000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&amp; Preventive</a:t>
              </a:r>
              <a:b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Care </a:t>
              </a:r>
            </a:p>
          </p:txBody>
        </p:sp>
      </p:grp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47650" y="1185863"/>
            <a:ext cx="8639175" cy="1012825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 w="15875">
            <a:solidFill>
              <a:srgbClr val="7F7F7F"/>
            </a:solidFill>
            <a:round/>
            <a:headEnd/>
            <a:tailEnd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lIns="92075" tIns="0" rIns="92075" bIns="0"/>
          <a:lstStyle/>
          <a:p>
            <a:pPr marL="119063" indent="-119063" algn="ctr">
              <a:buClr>
                <a:srgbClr val="FD0000"/>
              </a:buClr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Industry Priorities</a:t>
            </a:r>
            <a:endParaRPr lang="en-US" sz="4400" b="1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0733" name="Rectangle 128"/>
          <p:cNvSpPr>
            <a:spLocks noChangeArrowheads="1"/>
          </p:cNvSpPr>
          <p:nvPr/>
        </p:nvSpPr>
        <p:spPr bwMode="auto">
          <a:xfrm>
            <a:off x="468313" y="1563688"/>
            <a:ext cx="18176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98488" eaLnBrk="0" hangingPunct="0"/>
            <a: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  <a:t>Better and Safer Therapies</a:t>
            </a:r>
          </a:p>
        </p:txBody>
      </p:sp>
      <p:sp>
        <p:nvSpPr>
          <p:cNvPr id="30734" name="Rectangle 128"/>
          <p:cNvSpPr>
            <a:spLocks noChangeArrowheads="1"/>
          </p:cNvSpPr>
          <p:nvPr/>
        </p:nvSpPr>
        <p:spPr bwMode="auto">
          <a:xfrm>
            <a:off x="2682875" y="1563688"/>
            <a:ext cx="15843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98488" eaLnBrk="0" hangingPunct="0"/>
            <a: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  <a:t>Better and </a:t>
            </a:r>
            <a:b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</a:br>
            <a: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  <a:t>Safer Care</a:t>
            </a:r>
          </a:p>
        </p:txBody>
      </p:sp>
      <p:sp>
        <p:nvSpPr>
          <p:cNvPr id="30735" name="Rectangle 128"/>
          <p:cNvSpPr>
            <a:spLocks noChangeArrowheads="1"/>
          </p:cNvSpPr>
          <p:nvPr/>
        </p:nvSpPr>
        <p:spPr bwMode="auto">
          <a:xfrm>
            <a:off x="4667250" y="1563688"/>
            <a:ext cx="20288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98488" eaLnBrk="0" hangingPunct="0"/>
            <a: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  <a:t>Better Outcomes </a:t>
            </a:r>
            <a:b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</a:br>
            <a: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  <a:t>and Value</a:t>
            </a:r>
          </a:p>
        </p:txBody>
      </p:sp>
      <p:sp>
        <p:nvSpPr>
          <p:cNvPr id="30736" name="Rectangle 128"/>
          <p:cNvSpPr>
            <a:spLocks noChangeArrowheads="1"/>
          </p:cNvSpPr>
          <p:nvPr/>
        </p:nvSpPr>
        <p:spPr bwMode="auto">
          <a:xfrm>
            <a:off x="7010400" y="1563688"/>
            <a:ext cx="1731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98488" eaLnBrk="0" hangingPunct="0"/>
            <a: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  <a:t>Better Access </a:t>
            </a:r>
            <a:b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</a:br>
            <a:r>
              <a:rPr lang="en-US" dirty="0">
                <a:solidFill>
                  <a:schemeClr val="bg1"/>
                </a:solidFill>
                <a:ea typeface="MS PGothic" charset="0"/>
                <a:cs typeface="Times New Roman" charset="0"/>
              </a:rPr>
              <a:t>and Control</a:t>
            </a:r>
          </a:p>
        </p:txBody>
      </p:sp>
      <p:grpSp>
        <p:nvGrpSpPr>
          <p:cNvPr id="30737" name="Group 1"/>
          <p:cNvGrpSpPr>
            <a:grpSpLocks/>
          </p:cNvGrpSpPr>
          <p:nvPr/>
        </p:nvGrpSpPr>
        <p:grpSpPr bwMode="auto">
          <a:xfrm>
            <a:off x="2411413" y="1639888"/>
            <a:ext cx="4467225" cy="446087"/>
            <a:chOff x="2342678" y="1639875"/>
            <a:chExt cx="4467829" cy="44586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42678" y="1639875"/>
              <a:ext cx="0" cy="445864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405119" y="1639875"/>
              <a:ext cx="0" cy="445864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10507" y="1639875"/>
              <a:ext cx="0" cy="445864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72628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Building an open platform for Clinical Development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</a:rPr>
              <a:t>Simplified Clinical Development (SCD) at GSK</a:t>
            </a:r>
            <a:endParaRPr lang="en-US" sz="20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990600"/>
            <a:ext cx="8839201" cy="563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3820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8</a:t>
            </a:fld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6172748"/>
            <a:ext cx="35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</a:t>
            </a:r>
          </a:p>
        </p:txBody>
      </p:sp>
      <p:pic>
        <p:nvPicPr>
          <p:cNvPr id="3" name="Picture 2" descr="logo-gsk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172748"/>
            <a:ext cx="1079500" cy="3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161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Cloud </a:t>
            </a:r>
            <a:r>
              <a:rPr lang="en-US" sz="2400" dirty="0" smtClean="0">
                <a:latin typeface="Arial" charset="0"/>
                <a:cs typeface="Arial" charset="0"/>
              </a:rPr>
              <a:t>computing supports flexibility and cross-organizational collaboration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533400" y="1219200"/>
            <a:ext cx="4267200" cy="4343400"/>
          </a:xfrm>
        </p:spPr>
        <p:txBody>
          <a:bodyPr/>
          <a:lstStyle/>
          <a:p>
            <a:r>
              <a:rPr lang="en-US" sz="1600" dirty="0">
                <a:latin typeface="Arial" charset="0"/>
                <a:cs typeface="Arial" charset="0"/>
              </a:rPr>
              <a:t>Cloud </a:t>
            </a:r>
            <a:r>
              <a:rPr lang="en-US" sz="1600" dirty="0" smtClean="0">
                <a:latin typeface="Arial" charset="0"/>
                <a:cs typeface="Arial" charset="0"/>
              </a:rPr>
              <a:t>computing spending </a:t>
            </a:r>
            <a:r>
              <a:rPr lang="en-US" sz="1600" dirty="0">
                <a:latin typeface="Arial" charset="0"/>
                <a:cs typeface="Arial" charset="0"/>
              </a:rPr>
              <a:t>to increase from </a:t>
            </a:r>
            <a:r>
              <a:rPr lang="en-US" sz="1600" dirty="0" smtClean="0">
                <a:latin typeface="Arial" charset="0"/>
                <a:cs typeface="Arial" charset="0"/>
              </a:rPr>
              <a:t>$</a:t>
            </a:r>
            <a:r>
              <a:rPr lang="en-US" sz="1600" dirty="0">
                <a:latin typeface="Arial" charset="0"/>
                <a:cs typeface="Arial" charset="0"/>
              </a:rPr>
              <a:t>41 billion in 2011 to $241 billion in </a:t>
            </a:r>
            <a:r>
              <a:rPr lang="en-US" sz="1600" dirty="0" smtClean="0">
                <a:latin typeface="Arial" charset="0"/>
                <a:cs typeface="Arial" charset="0"/>
              </a:rPr>
              <a:t>2020 (</a:t>
            </a:r>
            <a:r>
              <a:rPr lang="en-US" sz="1600" i="1" dirty="0" smtClean="0">
                <a:latin typeface="Arial" charset="0"/>
                <a:cs typeface="Arial" charset="0"/>
              </a:rPr>
              <a:t>Forrester Research)</a:t>
            </a:r>
            <a:endParaRPr lang="en-US" sz="1600" i="1" dirty="0">
              <a:latin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cs typeface="Arial" charset="0"/>
              </a:rPr>
              <a:t>Growth now fueled by </a:t>
            </a:r>
            <a:r>
              <a:rPr lang="en-US" sz="1600" dirty="0" smtClean="0">
                <a:latin typeface="Arial" charset="0"/>
                <a:cs typeface="Arial" charset="0"/>
              </a:rPr>
              <a:t>outsourcing </a:t>
            </a:r>
            <a:r>
              <a:rPr lang="en-US" sz="1600" dirty="0">
                <a:latin typeface="Arial" charset="0"/>
                <a:cs typeface="Arial" charset="0"/>
              </a:rPr>
              <a:t>business services </a:t>
            </a:r>
            <a:r>
              <a:rPr lang="en-US" sz="1600" dirty="0" smtClean="0">
                <a:latin typeface="Arial" charset="0"/>
                <a:cs typeface="Arial" charset="0"/>
              </a:rPr>
              <a:t>as much as outsourced IT services</a:t>
            </a:r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1600" b="1" dirty="0" smtClean="0">
                <a:latin typeface="Arial" charset="0"/>
                <a:cs typeface="Arial" charset="0"/>
              </a:rPr>
              <a:t>Moving </a:t>
            </a:r>
            <a:r>
              <a:rPr lang="en-US" sz="1600" b="1" dirty="0">
                <a:latin typeface="Arial" charset="0"/>
                <a:cs typeface="Arial" charset="0"/>
              </a:rPr>
              <a:t>from data exchange to integrated business processes and workflows</a:t>
            </a:r>
          </a:p>
          <a:p>
            <a:r>
              <a:rPr lang="en-US" sz="1600" b="1" dirty="0">
                <a:latin typeface="Arial" charset="0"/>
                <a:cs typeface="Arial" charset="0"/>
              </a:rPr>
              <a:t>Businesses within an ecosystem collaborate as if organizational boundaries did not exist</a:t>
            </a:r>
          </a:p>
          <a:p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343400" y="55626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400" dirty="0"/>
              <a:t>“</a:t>
            </a:r>
            <a:r>
              <a:rPr lang="en-US" sz="1400" dirty="0"/>
              <a:t>Cloud computing represents the dawn of the extensible enterprise.</a:t>
            </a:r>
            <a:r>
              <a:rPr lang="ja-JP" altLang="en-US" sz="1400" dirty="0"/>
              <a:t>”</a:t>
            </a:r>
            <a:r>
              <a:rPr lang="en-US" sz="1400" dirty="0"/>
              <a:t> </a:t>
            </a:r>
            <a:r>
              <a:rPr lang="en-US" sz="1400" i="1" dirty="0" err="1"/>
              <a:t>PriceWaterhouseCoopers</a:t>
            </a:r>
            <a:endParaRPr lang="en-US" sz="1400" i="1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40497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657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44322" y="5257800"/>
            <a:ext cx="17660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Source: </a:t>
            </a:r>
            <a:r>
              <a:rPr lang="en-US" sz="800" dirty="0" err="1">
                <a:latin typeface="+mn-lt"/>
                <a:ea typeface="+mn-ea"/>
                <a:cs typeface="+mn-cs"/>
              </a:rPr>
              <a:t>PriceWaterhouse</a:t>
            </a:r>
            <a:r>
              <a:rPr lang="en-US" sz="800" dirty="0">
                <a:latin typeface="+mn-lt"/>
                <a:ea typeface="+mn-ea"/>
                <a:cs typeface="+mn-cs"/>
              </a:rPr>
              <a:t> Coopers</a:t>
            </a:r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6817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2" descr="cloud_and_Bkgd_dkoutli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9600"/>
            <a:ext cx="1066800" cy="6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305800" y="64166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B665EA83-DFF1-C641-85CB-CDB7B1AAEDE1}" type="slidenum">
              <a:rPr lang="en-US" b="1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90231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Presentation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Oracle Presentation5</Template>
  <TotalTime>4517</TotalTime>
  <Words>1879</Words>
  <Application>Microsoft Office PowerPoint</Application>
  <PresentationFormat>On-screen Show (4:3)</PresentationFormat>
  <Paragraphs>282</Paragraphs>
  <Slides>33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Oracle Presentation5</vt:lpstr>
      <vt:lpstr>1_Blank Presentation</vt:lpstr>
      <vt:lpstr>3_Blank Presentation</vt:lpstr>
      <vt:lpstr>5_Blank Presentation</vt:lpstr>
      <vt:lpstr>Slide 1</vt:lpstr>
      <vt:lpstr>Virtualization of R&amp;D – How should IT and Service Vendors Respond?</vt:lpstr>
      <vt:lpstr>Safe Harbor Statement</vt:lpstr>
      <vt:lpstr>Oracle co-wrote a thought leadership series on life sciences trends in 2009</vt:lpstr>
      <vt:lpstr>Evolving to a networked model of clinical development and translational research/medicine</vt:lpstr>
      <vt:lpstr>What should IT and service vendors do to facilitate virtualized R&amp;D?</vt:lpstr>
      <vt:lpstr>These action support the new health sciences paradigm</vt:lpstr>
      <vt:lpstr>Building an open platform for Clinical Development Simplified Clinical Development (SCD) at GSK</vt:lpstr>
      <vt:lpstr>Cloud computing supports flexibility and cross-organizational collaboration</vt:lpstr>
      <vt:lpstr>Public clouds enable people, applications, and  data to collaborate and develop insights</vt:lpstr>
      <vt:lpstr>Mobile technologies and apps used “at home” are often replacing “company-approved” approaches</vt:lpstr>
      <vt:lpstr>The “Internet of Things” is far more disruptive than just mobile communications (or the iPad)</vt:lpstr>
      <vt:lpstr>Social networks and the ubiquity of mobile communications create a new usage paradigm</vt:lpstr>
      <vt:lpstr>Social networks will be built for professionals and institutions but connected to outside networks</vt:lpstr>
      <vt:lpstr>‘Omics, clinical/medical data, and imaging will drive data volumes but more importantly insights</vt:lpstr>
      <vt:lpstr>Social networks combined with insights driven by analytics will help address the analytics talent gap</vt:lpstr>
      <vt:lpstr>The “Internet of Things” plus extreme data volumes and heterogeneity create a “Big Data” challenge…and opportunity</vt:lpstr>
      <vt:lpstr>Four data pools exist in health sciences that can be leveraged within a common data mgt infrastructure</vt:lpstr>
      <vt:lpstr>A data mgt infrastructure across the health sciences ecosystem captures the majority of the ROI</vt:lpstr>
      <vt:lpstr>Analytics will move from “reporting” to auto-generating insights – even for protocols…</vt:lpstr>
      <vt:lpstr>Communities can add value for professionals in health sciences and increasingly patients and families</vt:lpstr>
      <vt:lpstr>Slide 22</vt:lpstr>
      <vt:lpstr>Cohort Selection</vt:lpstr>
      <vt:lpstr>Cohort Selection</vt:lpstr>
      <vt:lpstr>Cohort Selection</vt:lpstr>
      <vt:lpstr>Cohort Selection and Exporting the Results</vt:lpstr>
      <vt:lpstr>Slide 27</vt:lpstr>
      <vt:lpstr>Slide 28</vt:lpstr>
      <vt:lpstr>Slide 29</vt:lpstr>
      <vt:lpstr>Slide 30</vt:lpstr>
      <vt:lpstr>Slide 31</vt:lpstr>
      <vt:lpstr>Transforming care through personalized medicine</vt:lpstr>
      <vt:lpstr>Slide 33</vt:lpstr>
    </vt:vector>
  </TitlesOfParts>
  <Company>Oracle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Mann</dc:creator>
  <cp:lastModifiedBy>JCM WISE</cp:lastModifiedBy>
  <cp:revision>308</cp:revision>
  <dcterms:created xsi:type="dcterms:W3CDTF">2011-10-11T16:28:35Z</dcterms:created>
  <dcterms:modified xsi:type="dcterms:W3CDTF">2011-10-27T21:36:26Z</dcterms:modified>
</cp:coreProperties>
</file>