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1" r:id="rId5"/>
    <p:sldId id="260" r:id="rId6"/>
    <p:sldId id="262" r:id="rId7"/>
    <p:sldId id="263" r:id="rId8"/>
    <p:sldId id="264" r:id="rId9"/>
    <p:sldId id="265" r:id="rId10"/>
    <p:sldId id="289" r:id="rId11"/>
    <p:sldId id="267" r:id="rId12"/>
    <p:sldId id="268" r:id="rId13"/>
    <p:sldId id="269" r:id="rId14"/>
    <p:sldId id="270" r:id="rId15"/>
    <p:sldId id="271" r:id="rId16"/>
    <p:sldId id="272" r:id="rId17"/>
    <p:sldId id="266"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90" r:id="rId31"/>
    <p:sldId id="291" r:id="rId32"/>
    <p:sldId id="286" r:id="rId33"/>
    <p:sldId id="287" r:id="rId34"/>
    <p:sldId id="292" r:id="rId35"/>
    <p:sldId id="294"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5973F-E171-4E69-92F3-1390F7537775}" type="datetimeFigureOut">
              <a:rPr lang="en-US" smtClean="0"/>
              <a:pPr/>
              <a:t>5/22/2012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7E644-AC39-4A1D-B4DE-EB87F13991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898EA2D0-6FD8-4E83-8BE6-CCB257C581C6}"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F610CE0-1DF9-470E-89BC-C0D330B48973}" type="slidenum">
              <a:rPr lang="nl-NL" smtClean="0">
                <a:latin typeface="Arial" pitchFamily="34" charset="0"/>
              </a:rPr>
              <a:pPr/>
              <a:t>30</a:t>
            </a:fld>
            <a:endParaRPr lang="nl-NL"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BB80A55-0571-4D52-8DD6-AFBD3A3957E7}" type="slidenum">
              <a:rPr lang="nl-NL" smtClean="0">
                <a:latin typeface="Arial" pitchFamily="34" charset="0"/>
              </a:rPr>
              <a:pPr/>
              <a:t>31</a:t>
            </a:fld>
            <a:endParaRPr lang="nl-NL"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E56AE4-A70E-46E9-B81F-A67513747BC8}" type="slidenum">
              <a:rPr lang="en-US" smtClean="0"/>
              <a:pPr/>
              <a:t>34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778B9-93B8-4DC2-A49C-583095BC9402}" type="slidenum">
              <a:rPr lang="nl-NL"/>
              <a:pPr/>
              <a:t>35</a:t>
            </a:fld>
            <a:endParaRPr lang="nl-NL"/>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E3BAF-C12C-418B-A6A9-2DDF4524FDC2}" type="slidenum">
              <a:rPr lang="nl-NL"/>
              <a:pPr/>
              <a:t>36</a:t>
            </a:fld>
            <a:endParaRPr lang="nl-NL"/>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EEEF2-B367-4EE1-8E84-B5B255C08EF9}"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EEEF2-B367-4EE1-8E84-B5B255C08EF9}"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EEEF2-B367-4EE1-8E84-B5B255C08EF9}"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EEEF2-B367-4EE1-8E84-B5B255C08EF9}"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EEEF2-B367-4EE1-8E84-B5B255C08EF9}"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EEEF2-B367-4EE1-8E84-B5B255C08EF9}" type="datetimeFigureOut">
              <a:rPr lang="en-US" smtClean="0"/>
              <a:pPr/>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EEEF2-B367-4EE1-8E84-B5B255C08EF9}" type="datetimeFigureOut">
              <a:rPr lang="en-US" smtClean="0"/>
              <a:pPr/>
              <a:t>5/22/2012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EEEF2-B367-4EE1-8E84-B5B255C08EF9}" type="datetimeFigureOut">
              <a:rPr lang="en-US" smtClean="0"/>
              <a:pPr/>
              <a:t>5/22/2012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EEF2-B367-4EE1-8E84-B5B255C08EF9}" type="datetimeFigureOut">
              <a:rPr lang="en-US" smtClean="0"/>
              <a:pPr/>
              <a:t>5/22/2012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EEEF2-B367-4EE1-8E84-B5B255C08EF9}" type="datetimeFigureOut">
              <a:rPr lang="en-US" smtClean="0"/>
              <a:pPr/>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EEEF2-B367-4EE1-8E84-B5B255C08EF9}" type="datetimeFigureOut">
              <a:rPr lang="en-US" smtClean="0"/>
              <a:pPr/>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CA0A0-22C6-4099-87CA-3FE5179587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EEEF2-B367-4EE1-8E84-B5B255C08EF9}" type="datetimeFigureOut">
              <a:rPr lang="en-US" smtClean="0"/>
              <a:pPr/>
              <a:t>5/22/2012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CA0A0-22C6-4099-87CA-3FE5179587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p:txBody>
          <a:bodyPr>
            <a:normAutofit/>
          </a:bodyPr>
          <a:lstStyle/>
          <a:p>
            <a:r>
              <a:rPr lang="nl-NL" dirty="0" err="1" smtClean="0"/>
              <a:t>On</a:t>
            </a:r>
            <a:r>
              <a:rPr lang="nl-NL" dirty="0" smtClean="0"/>
              <a:t> </a:t>
            </a:r>
            <a:r>
              <a:rPr lang="nl-NL" dirty="0" err="1"/>
              <a:t>Scylla</a:t>
            </a:r>
            <a:r>
              <a:rPr lang="nl-NL" dirty="0"/>
              <a:t> and </a:t>
            </a:r>
            <a:r>
              <a:rPr lang="nl-NL" dirty="0" err="1" smtClean="0"/>
              <a:t>Charybdis</a:t>
            </a:r>
            <a:r>
              <a:rPr lang="nl-NL" dirty="0" smtClean="0"/>
              <a:t>…</a:t>
            </a:r>
            <a:br>
              <a:rPr lang="nl-NL" dirty="0" smtClean="0"/>
            </a:br>
            <a:endParaRPr lang="nl-NL" dirty="0"/>
          </a:p>
        </p:txBody>
      </p:sp>
      <p:sp>
        <p:nvSpPr>
          <p:cNvPr id="277507" name="Rectangle 3"/>
          <p:cNvSpPr>
            <a:spLocks noGrp="1" noChangeArrowheads="1"/>
          </p:cNvSpPr>
          <p:nvPr>
            <p:ph type="subTitle" idx="1"/>
          </p:nvPr>
        </p:nvSpPr>
        <p:spPr/>
        <p:txBody>
          <a:bodyPr/>
          <a:lstStyle/>
          <a:p>
            <a:pPr>
              <a:lnSpc>
                <a:spcPct val="80000"/>
              </a:lnSpc>
            </a:pPr>
            <a:r>
              <a:rPr lang="nl-NL" sz="2800" dirty="0"/>
              <a:t>Johan van der Lei</a:t>
            </a:r>
          </a:p>
          <a:p>
            <a:pPr>
              <a:lnSpc>
                <a:spcPct val="80000"/>
              </a:lnSpc>
            </a:pPr>
            <a:r>
              <a:rPr lang="nl-NL" sz="2800" dirty="0"/>
              <a:t>Dept. </a:t>
            </a:r>
            <a:r>
              <a:rPr lang="nl-NL" sz="2800" dirty="0" err="1"/>
              <a:t>Medical</a:t>
            </a:r>
            <a:r>
              <a:rPr lang="nl-NL" sz="2800" dirty="0"/>
              <a:t> </a:t>
            </a:r>
            <a:r>
              <a:rPr lang="nl-NL" sz="2800" dirty="0" err="1"/>
              <a:t>Informatics</a:t>
            </a:r>
            <a:endParaRPr lang="nl-NL" sz="2800" dirty="0"/>
          </a:p>
          <a:p>
            <a:pPr>
              <a:lnSpc>
                <a:spcPct val="80000"/>
              </a:lnSpc>
            </a:pPr>
            <a:r>
              <a:rPr lang="nl-NL" sz="2800" dirty="0"/>
              <a:t>Erasmus </a:t>
            </a:r>
            <a:r>
              <a:rPr lang="nl-NL" sz="2800" dirty="0" err="1"/>
              <a:t>Medical</a:t>
            </a:r>
            <a:r>
              <a:rPr lang="nl-NL" sz="2800" dirty="0"/>
              <a:t> Center </a:t>
            </a:r>
          </a:p>
          <a:p>
            <a:pPr>
              <a:lnSpc>
                <a:spcPct val="80000"/>
              </a:lnSpc>
            </a:pPr>
            <a:r>
              <a:rPr lang="nl-NL" sz="2800" dirty="0"/>
              <a:t>Rotterdam, Holland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nl-NL"/>
              <a:t>The Odyssey, book 12</a:t>
            </a:r>
          </a:p>
        </p:txBody>
      </p:sp>
      <p:sp>
        <p:nvSpPr>
          <p:cNvPr id="281603" name="Rectangle 3"/>
          <p:cNvSpPr>
            <a:spLocks noGrp="1" noChangeArrowheads="1"/>
          </p:cNvSpPr>
          <p:nvPr>
            <p:ph type="body" idx="1"/>
          </p:nvPr>
        </p:nvSpPr>
        <p:spPr/>
        <p:txBody>
          <a:bodyPr/>
          <a:lstStyle/>
          <a:p>
            <a:pPr>
              <a:buFont typeface="Wingdings" pitchFamily="2" charset="2"/>
              <a:buNone/>
            </a:pPr>
            <a:r>
              <a:rPr lang="nl-NL"/>
              <a:t>…. Next came </a:t>
            </a:r>
            <a:r>
              <a:rPr lang="nl-NL" i="1"/>
              <a:t>Charybdis</a:t>
            </a:r>
            <a:r>
              <a:rPr lang="nl-NL"/>
              <a:t>, who swallows the sea in a whirlpool, then spits it up again. Avoiding this we skirted the cliff where </a:t>
            </a:r>
            <a:r>
              <a:rPr lang="nl-NL" i="1"/>
              <a:t>Scylla</a:t>
            </a:r>
            <a:r>
              <a:rPr lang="nl-NL"/>
              <a:t> exacts her toll. Each of her six slavering maws grabbed a sailor and wolfed him down.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chomp"/>
          <p:cNvPicPr>
            <a:picLocks noChangeAspect="1" noChangeArrowheads="1"/>
          </p:cNvPicPr>
          <p:nvPr/>
        </p:nvPicPr>
        <p:blipFill>
          <a:blip r:embed="rId2" cstate="print"/>
          <a:srcRect/>
          <a:stretch>
            <a:fillRect/>
          </a:stretch>
        </p:blipFill>
        <p:spPr bwMode="auto">
          <a:xfrm>
            <a:off x="1763713" y="765175"/>
            <a:ext cx="5975350" cy="5353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fontScale="90000"/>
          </a:bodyPr>
          <a:lstStyle/>
          <a:p>
            <a:r>
              <a:rPr lang="nl-NL" sz="3600"/>
              <a:t>Scylla and Charybdis </a:t>
            </a:r>
            <a:br>
              <a:rPr lang="nl-NL" sz="3600"/>
            </a:br>
            <a:endParaRPr lang="nl-NL" sz="3600"/>
          </a:p>
        </p:txBody>
      </p:sp>
      <p:sp>
        <p:nvSpPr>
          <p:cNvPr id="283651" name="Rectangle 3"/>
          <p:cNvSpPr>
            <a:spLocks noGrp="1" noChangeArrowheads="1"/>
          </p:cNvSpPr>
          <p:nvPr>
            <p:ph type="body" idx="1"/>
          </p:nvPr>
        </p:nvSpPr>
        <p:spPr/>
        <p:txBody>
          <a:bodyPr/>
          <a:lstStyle/>
          <a:p>
            <a:r>
              <a:rPr lang="nl-NL" dirty="0"/>
              <a:t>Minor </a:t>
            </a:r>
            <a:r>
              <a:rPr lang="nl-NL" dirty="0" err="1"/>
              <a:t>Greek</a:t>
            </a:r>
            <a:r>
              <a:rPr lang="nl-NL" dirty="0"/>
              <a:t> </a:t>
            </a:r>
            <a:r>
              <a:rPr lang="nl-NL" dirty="0" err="1"/>
              <a:t>gods</a:t>
            </a:r>
            <a:endParaRPr lang="nl-NL" dirty="0"/>
          </a:p>
          <a:p>
            <a:r>
              <a:rPr lang="nl-NL" dirty="0" err="1"/>
              <a:t>Represent</a:t>
            </a:r>
            <a:r>
              <a:rPr lang="nl-NL" dirty="0"/>
              <a:t> </a:t>
            </a:r>
            <a:r>
              <a:rPr lang="nl-NL" dirty="0" err="1"/>
              <a:t>natural</a:t>
            </a:r>
            <a:r>
              <a:rPr lang="nl-NL" dirty="0"/>
              <a:t> </a:t>
            </a:r>
            <a:r>
              <a:rPr lang="nl-NL" dirty="0" err="1" smtClean="0"/>
              <a:t>processes</a:t>
            </a:r>
            <a:endParaRPr lang="nl-NL" dirty="0"/>
          </a:p>
          <a:p>
            <a:r>
              <a:rPr lang="nl-NL" dirty="0" err="1"/>
              <a:t>Cannot</a:t>
            </a:r>
            <a:r>
              <a:rPr lang="nl-NL" dirty="0"/>
              <a:t> </a:t>
            </a:r>
            <a:r>
              <a:rPr lang="nl-NL" dirty="0" err="1"/>
              <a:t>be</a:t>
            </a:r>
            <a:r>
              <a:rPr lang="nl-NL" dirty="0"/>
              <a:t> </a:t>
            </a:r>
            <a:r>
              <a:rPr lang="nl-NL" dirty="0" err="1"/>
              <a:t>controlled</a:t>
            </a:r>
            <a:endParaRPr lang="nl-NL" dirty="0"/>
          </a:p>
          <a:p>
            <a:r>
              <a:rPr lang="nl-NL" dirty="0" err="1" smtClean="0"/>
              <a:t>Failure</a:t>
            </a:r>
            <a:r>
              <a:rPr lang="nl-NL" dirty="0" smtClean="0"/>
              <a:t> </a:t>
            </a:r>
            <a:r>
              <a:rPr lang="nl-NL" dirty="0"/>
              <a:t>to </a:t>
            </a:r>
            <a:r>
              <a:rPr lang="nl-NL" dirty="0" err="1"/>
              <a:t>recognise</a:t>
            </a:r>
            <a:r>
              <a:rPr lang="nl-NL" dirty="0"/>
              <a:t> </a:t>
            </a:r>
            <a:r>
              <a:rPr lang="nl-NL" dirty="0" err="1"/>
              <a:t>either</a:t>
            </a:r>
            <a:r>
              <a:rPr lang="nl-NL" dirty="0"/>
              <a:t>: </a:t>
            </a:r>
            <a:r>
              <a:rPr lang="nl-NL" dirty="0" err="1"/>
              <a:t>you</a:t>
            </a:r>
            <a:r>
              <a:rPr lang="nl-NL" dirty="0"/>
              <a:t> </a:t>
            </a:r>
            <a:r>
              <a:rPr lang="nl-NL" dirty="0" err="1"/>
              <a:t>get</a:t>
            </a:r>
            <a:r>
              <a:rPr lang="nl-NL" dirty="0"/>
              <a:t> killed</a:t>
            </a:r>
          </a:p>
          <a:p>
            <a:r>
              <a:rPr lang="nl-NL" dirty="0" smtClean="0"/>
              <a:t>Does </a:t>
            </a:r>
            <a:r>
              <a:rPr lang="nl-NL" dirty="0" err="1" smtClean="0"/>
              <a:t>not</a:t>
            </a:r>
            <a:r>
              <a:rPr lang="nl-NL" dirty="0" smtClean="0"/>
              <a:t> </a:t>
            </a:r>
            <a:r>
              <a:rPr lang="nl-NL" dirty="0" err="1" smtClean="0"/>
              <a:t>require</a:t>
            </a:r>
            <a:r>
              <a:rPr lang="nl-NL" dirty="0" smtClean="0"/>
              <a:t> </a:t>
            </a:r>
            <a:r>
              <a:rPr lang="nl-NL" dirty="0" err="1" smtClean="0"/>
              <a:t>choice</a:t>
            </a:r>
            <a:r>
              <a:rPr lang="nl-NL" dirty="0" smtClean="0"/>
              <a:t> </a:t>
            </a:r>
            <a:r>
              <a:rPr lang="nl-NL" dirty="0" err="1" smtClean="0"/>
              <a:t>but</a:t>
            </a:r>
            <a:endParaRPr lang="nl-NL" dirty="0" smtClean="0"/>
          </a:p>
          <a:p>
            <a:r>
              <a:rPr lang="nl-NL" dirty="0" err="1" smtClean="0"/>
              <a:t>Requires</a:t>
            </a:r>
            <a:r>
              <a:rPr lang="nl-NL" dirty="0" smtClean="0"/>
              <a:t> </a:t>
            </a:r>
            <a:r>
              <a:rPr lang="nl-NL" dirty="0" err="1"/>
              <a:t>navigation</a:t>
            </a:r>
            <a:endParaRPr lang="nl-NL" dirty="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3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3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2" cstate="print">
            <a:lum contrast="12000"/>
          </a:blip>
          <a:srcRect/>
          <a:stretch>
            <a:fillRect/>
          </a:stretch>
        </p:blipFill>
        <p:spPr bwMode="auto">
          <a:xfrm rot="-21600000">
            <a:off x="-1836738" y="-177800"/>
            <a:ext cx="12746038" cy="72596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2" cstate="print"/>
          <a:srcRect/>
          <a:stretch>
            <a:fillRect/>
          </a:stretch>
        </p:blipFill>
        <p:spPr bwMode="auto">
          <a:xfrm>
            <a:off x="-252413" y="0"/>
            <a:ext cx="12055476" cy="686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396875" y="-9525"/>
            <a:ext cx="12055475" cy="686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2" cstate="print"/>
          <a:srcRect/>
          <a:stretch>
            <a:fillRect/>
          </a:stretch>
        </p:blipFill>
        <p:spPr bwMode="auto">
          <a:xfrm>
            <a:off x="-612775" y="0"/>
            <a:ext cx="12498388" cy="7119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nl-NL"/>
              <a:t>Meet Scylla</a:t>
            </a:r>
          </a:p>
        </p:txBody>
      </p:sp>
      <p:sp>
        <p:nvSpPr>
          <p:cNvPr id="290819" name="Rectangle 3"/>
          <p:cNvSpPr>
            <a:spLocks noGrp="1" noChangeArrowheads="1"/>
          </p:cNvSpPr>
          <p:nvPr>
            <p:ph type="body" idx="1"/>
          </p:nvPr>
        </p:nvSpPr>
        <p:spPr/>
        <p:txBody>
          <a:bodyPr/>
          <a:lstStyle/>
          <a:p>
            <a:pPr marL="342900" indent="-342900">
              <a:lnSpc>
                <a:spcPct val="80000"/>
              </a:lnSpc>
            </a:pPr>
            <a:r>
              <a:rPr lang="en-GB"/>
              <a:t>Paper</a:t>
            </a:r>
            <a:r>
              <a:rPr lang="en-GB" sz="2400"/>
              <a:t> </a:t>
            </a:r>
            <a:r>
              <a:rPr lang="en-GB"/>
              <a:t>records</a:t>
            </a:r>
            <a:r>
              <a:rPr lang="en-GB" sz="2400"/>
              <a:t>:</a:t>
            </a:r>
          </a:p>
          <a:p>
            <a:pPr marL="742950" lvl="1" indent="-285750">
              <a:lnSpc>
                <a:spcPct val="80000"/>
              </a:lnSpc>
            </a:pPr>
            <a:r>
              <a:rPr lang="en-GB" sz="2400"/>
              <a:t>not accessible</a:t>
            </a:r>
          </a:p>
          <a:p>
            <a:pPr marL="742950" lvl="1" indent="-285750">
              <a:lnSpc>
                <a:spcPct val="80000"/>
              </a:lnSpc>
            </a:pPr>
            <a:r>
              <a:rPr lang="en-GB" sz="2400"/>
              <a:t>not enough structure</a:t>
            </a:r>
          </a:p>
          <a:p>
            <a:pPr marL="342900" indent="-342900">
              <a:lnSpc>
                <a:spcPct val="80000"/>
              </a:lnSpc>
            </a:pPr>
            <a:r>
              <a:rPr lang="en-GB"/>
              <a:t>Electronic records:</a:t>
            </a:r>
          </a:p>
          <a:p>
            <a:pPr marL="742950" lvl="1" indent="-285750">
              <a:lnSpc>
                <a:spcPct val="80000"/>
              </a:lnSpc>
            </a:pPr>
            <a:r>
              <a:rPr lang="en-GB" sz="2400"/>
              <a:t>data available for many purposes</a:t>
            </a:r>
          </a:p>
          <a:p>
            <a:pPr marL="742950" lvl="1" indent="-285750">
              <a:lnSpc>
                <a:spcPct val="80000"/>
              </a:lnSpc>
            </a:pPr>
            <a:r>
              <a:rPr lang="en-GB" sz="2400"/>
              <a:t>billing</a:t>
            </a:r>
          </a:p>
          <a:p>
            <a:pPr marL="742950" lvl="1" indent="-285750">
              <a:lnSpc>
                <a:spcPct val="80000"/>
              </a:lnSpc>
            </a:pPr>
            <a:r>
              <a:rPr lang="en-GB" sz="2400"/>
              <a:t>patient care</a:t>
            </a:r>
          </a:p>
          <a:p>
            <a:pPr marL="742950" lvl="1" indent="-285750">
              <a:lnSpc>
                <a:spcPct val="80000"/>
              </a:lnSpc>
            </a:pPr>
            <a:r>
              <a:rPr lang="en-GB" sz="2400"/>
              <a:t>quality </a:t>
            </a:r>
          </a:p>
          <a:p>
            <a:pPr marL="742950" lvl="1" indent="-285750">
              <a:lnSpc>
                <a:spcPct val="80000"/>
              </a:lnSpc>
            </a:pPr>
            <a:r>
              <a:rPr lang="en-GB" sz="2400"/>
              <a:t>control costs</a:t>
            </a:r>
          </a:p>
          <a:p>
            <a:pPr marL="742950" lvl="1" indent="-285750">
              <a:lnSpc>
                <a:spcPct val="80000"/>
              </a:lnSpc>
            </a:pPr>
            <a:r>
              <a:rPr lang="en-GB" sz="2400"/>
              <a:t>research</a:t>
            </a:r>
          </a:p>
          <a:p>
            <a:pPr marL="742950" lvl="1" indent="-285750">
              <a:lnSpc>
                <a:spcPct val="80000"/>
              </a:lnSpc>
            </a:pPr>
            <a:r>
              <a:rPr lang="en-GB" sz="2400"/>
              <a:t>etc etc etc etc …….</a:t>
            </a:r>
          </a:p>
          <a:p>
            <a:pPr marL="342900" indent="-342900">
              <a:lnSpc>
                <a:spcPct val="80000"/>
              </a:lnSpc>
            </a:pPr>
            <a:endParaRPr lang="nl-NL"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55788" y="996950"/>
            <a:ext cx="5427662" cy="4759325"/>
            <a:chOff x="1169" y="628"/>
            <a:chExt cx="3419" cy="2998"/>
          </a:xfrm>
        </p:grpSpPr>
        <p:sp>
          <p:nvSpPr>
            <p:cNvPr id="507907" name="Rectangle 3"/>
            <p:cNvSpPr>
              <a:spLocks noChangeArrowheads="1"/>
            </p:cNvSpPr>
            <p:nvPr/>
          </p:nvSpPr>
          <p:spPr bwMode="auto">
            <a:xfrm>
              <a:off x="1349" y="628"/>
              <a:ext cx="3239" cy="2998"/>
            </a:xfrm>
            <a:prstGeom prst="rect">
              <a:avLst/>
            </a:prstGeom>
            <a:solidFill>
              <a:schemeClr val="accent1"/>
            </a:solidFill>
            <a:ln w="12700">
              <a:solidFill>
                <a:srgbClr val="FFFFB6"/>
              </a:solidFill>
              <a:miter lim="800000"/>
              <a:headEnd/>
              <a:tailEnd/>
            </a:ln>
            <a:effectLst/>
          </p:spPr>
          <p:txBody>
            <a:bodyPr wrap="none" anchor="ctr"/>
            <a:lstStyle/>
            <a:p>
              <a:endParaRPr lang="en-US"/>
            </a:p>
          </p:txBody>
        </p:sp>
        <p:sp>
          <p:nvSpPr>
            <p:cNvPr id="507908" name="Rectangle 4"/>
            <p:cNvSpPr>
              <a:spLocks noChangeArrowheads="1"/>
            </p:cNvSpPr>
            <p:nvPr/>
          </p:nvSpPr>
          <p:spPr bwMode="auto">
            <a:xfrm>
              <a:off x="1569" y="855"/>
              <a:ext cx="174"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100</a:t>
              </a:r>
            </a:p>
          </p:txBody>
        </p:sp>
        <p:sp>
          <p:nvSpPr>
            <p:cNvPr id="507909" name="Rectangle 5"/>
            <p:cNvSpPr>
              <a:spLocks noChangeArrowheads="1"/>
            </p:cNvSpPr>
            <p:nvPr/>
          </p:nvSpPr>
          <p:spPr bwMode="auto">
            <a:xfrm rot="16200000">
              <a:off x="430" y="1966"/>
              <a:ext cx="1623" cy="145"/>
            </a:xfrm>
            <a:prstGeom prst="rect">
              <a:avLst/>
            </a:prstGeom>
            <a:noFill/>
            <a:ln w="12700">
              <a:noFill/>
              <a:miter lim="800000"/>
              <a:headEnd/>
              <a:tailEnd/>
            </a:ln>
            <a:effectLst/>
          </p:spPr>
          <p:txBody>
            <a:bodyPr wrap="none" lIns="46038" tIns="23812" rIns="46038" bIns="23812">
              <a:spAutoFit/>
            </a:bodyPr>
            <a:lstStyle/>
            <a:p>
              <a:pPr defTabSz="190500"/>
              <a:r>
                <a:rPr lang="en-US" sz="1200" b="0">
                  <a:solidFill>
                    <a:srgbClr val="FAFD00"/>
                  </a:solidFill>
                  <a:effectLst>
                    <a:outerShdw blurRad="38100" dist="38100" dir="2700000" algn="tl">
                      <a:srgbClr val="000000"/>
                    </a:outerShdw>
                  </a:effectLst>
                  <a:latin typeface="Arial" charset="0"/>
                </a:rPr>
                <a:t>Percentage of primary care practices</a:t>
              </a:r>
            </a:p>
          </p:txBody>
        </p:sp>
        <p:sp>
          <p:nvSpPr>
            <p:cNvPr id="507910" name="Line 6"/>
            <p:cNvSpPr>
              <a:spLocks noChangeShapeType="1"/>
            </p:cNvSpPr>
            <p:nvPr/>
          </p:nvSpPr>
          <p:spPr bwMode="auto">
            <a:xfrm>
              <a:off x="1839" y="2813"/>
              <a:ext cx="2443" cy="0"/>
            </a:xfrm>
            <a:prstGeom prst="line">
              <a:avLst/>
            </a:prstGeom>
            <a:noFill/>
            <a:ln w="12700">
              <a:solidFill>
                <a:srgbClr val="FCFEB9"/>
              </a:solidFill>
              <a:round/>
              <a:headEnd/>
              <a:tailEnd/>
            </a:ln>
            <a:effectLst/>
          </p:spPr>
          <p:txBody>
            <a:bodyPr wrap="none" anchor="ctr"/>
            <a:lstStyle/>
            <a:p>
              <a:endParaRPr lang="en-US"/>
            </a:p>
          </p:txBody>
        </p:sp>
        <p:sp>
          <p:nvSpPr>
            <p:cNvPr id="507911" name="Line 7"/>
            <p:cNvSpPr>
              <a:spLocks noChangeShapeType="1"/>
            </p:cNvSpPr>
            <p:nvPr/>
          </p:nvSpPr>
          <p:spPr bwMode="auto">
            <a:xfrm>
              <a:off x="1839" y="2601"/>
              <a:ext cx="2443" cy="0"/>
            </a:xfrm>
            <a:prstGeom prst="line">
              <a:avLst/>
            </a:prstGeom>
            <a:noFill/>
            <a:ln w="12700">
              <a:solidFill>
                <a:srgbClr val="FCFEB9"/>
              </a:solidFill>
              <a:round/>
              <a:headEnd/>
              <a:tailEnd/>
            </a:ln>
            <a:effectLst/>
          </p:spPr>
          <p:txBody>
            <a:bodyPr wrap="none" anchor="ctr"/>
            <a:lstStyle/>
            <a:p>
              <a:endParaRPr lang="en-US"/>
            </a:p>
          </p:txBody>
        </p:sp>
        <p:sp>
          <p:nvSpPr>
            <p:cNvPr id="507912" name="Line 8"/>
            <p:cNvSpPr>
              <a:spLocks noChangeShapeType="1"/>
            </p:cNvSpPr>
            <p:nvPr/>
          </p:nvSpPr>
          <p:spPr bwMode="auto">
            <a:xfrm>
              <a:off x="1839" y="2390"/>
              <a:ext cx="2443" cy="0"/>
            </a:xfrm>
            <a:prstGeom prst="line">
              <a:avLst/>
            </a:prstGeom>
            <a:noFill/>
            <a:ln w="12700">
              <a:solidFill>
                <a:srgbClr val="FCFEB9"/>
              </a:solidFill>
              <a:round/>
              <a:headEnd/>
              <a:tailEnd/>
            </a:ln>
            <a:effectLst/>
          </p:spPr>
          <p:txBody>
            <a:bodyPr wrap="none" anchor="ctr"/>
            <a:lstStyle/>
            <a:p>
              <a:endParaRPr lang="en-US"/>
            </a:p>
          </p:txBody>
        </p:sp>
        <p:sp>
          <p:nvSpPr>
            <p:cNvPr id="507913" name="Line 9"/>
            <p:cNvSpPr>
              <a:spLocks noChangeShapeType="1"/>
            </p:cNvSpPr>
            <p:nvPr/>
          </p:nvSpPr>
          <p:spPr bwMode="auto">
            <a:xfrm>
              <a:off x="1839" y="2178"/>
              <a:ext cx="2443" cy="0"/>
            </a:xfrm>
            <a:prstGeom prst="line">
              <a:avLst/>
            </a:prstGeom>
            <a:noFill/>
            <a:ln w="12700">
              <a:solidFill>
                <a:srgbClr val="FCFEB9"/>
              </a:solidFill>
              <a:round/>
              <a:headEnd/>
              <a:tailEnd/>
            </a:ln>
            <a:effectLst/>
          </p:spPr>
          <p:txBody>
            <a:bodyPr wrap="none" anchor="ctr"/>
            <a:lstStyle/>
            <a:p>
              <a:endParaRPr lang="en-US"/>
            </a:p>
          </p:txBody>
        </p:sp>
        <p:sp>
          <p:nvSpPr>
            <p:cNvPr id="507914" name="Line 10"/>
            <p:cNvSpPr>
              <a:spLocks noChangeShapeType="1"/>
            </p:cNvSpPr>
            <p:nvPr/>
          </p:nvSpPr>
          <p:spPr bwMode="auto">
            <a:xfrm>
              <a:off x="1839" y="1968"/>
              <a:ext cx="2443" cy="0"/>
            </a:xfrm>
            <a:prstGeom prst="line">
              <a:avLst/>
            </a:prstGeom>
            <a:noFill/>
            <a:ln w="12700">
              <a:solidFill>
                <a:srgbClr val="FCFEB9"/>
              </a:solidFill>
              <a:round/>
              <a:headEnd/>
              <a:tailEnd/>
            </a:ln>
            <a:effectLst/>
          </p:spPr>
          <p:txBody>
            <a:bodyPr wrap="none" anchor="ctr"/>
            <a:lstStyle/>
            <a:p>
              <a:endParaRPr lang="en-US"/>
            </a:p>
          </p:txBody>
        </p:sp>
        <p:sp>
          <p:nvSpPr>
            <p:cNvPr id="507915" name="Line 11"/>
            <p:cNvSpPr>
              <a:spLocks noChangeShapeType="1"/>
            </p:cNvSpPr>
            <p:nvPr/>
          </p:nvSpPr>
          <p:spPr bwMode="auto">
            <a:xfrm>
              <a:off x="1839" y="1757"/>
              <a:ext cx="2443" cy="0"/>
            </a:xfrm>
            <a:prstGeom prst="line">
              <a:avLst/>
            </a:prstGeom>
            <a:noFill/>
            <a:ln w="12700">
              <a:solidFill>
                <a:srgbClr val="FCFEB9"/>
              </a:solidFill>
              <a:round/>
              <a:headEnd/>
              <a:tailEnd/>
            </a:ln>
            <a:effectLst/>
          </p:spPr>
          <p:txBody>
            <a:bodyPr wrap="none" anchor="ctr"/>
            <a:lstStyle/>
            <a:p>
              <a:endParaRPr lang="en-US"/>
            </a:p>
          </p:txBody>
        </p:sp>
        <p:sp>
          <p:nvSpPr>
            <p:cNvPr id="507916" name="Line 12"/>
            <p:cNvSpPr>
              <a:spLocks noChangeShapeType="1"/>
            </p:cNvSpPr>
            <p:nvPr/>
          </p:nvSpPr>
          <p:spPr bwMode="auto">
            <a:xfrm>
              <a:off x="1839" y="1545"/>
              <a:ext cx="2443" cy="0"/>
            </a:xfrm>
            <a:prstGeom prst="line">
              <a:avLst/>
            </a:prstGeom>
            <a:noFill/>
            <a:ln w="12700">
              <a:solidFill>
                <a:srgbClr val="FCFEB9"/>
              </a:solidFill>
              <a:round/>
              <a:headEnd/>
              <a:tailEnd/>
            </a:ln>
            <a:effectLst/>
          </p:spPr>
          <p:txBody>
            <a:bodyPr wrap="none" anchor="ctr"/>
            <a:lstStyle/>
            <a:p>
              <a:endParaRPr lang="en-US"/>
            </a:p>
          </p:txBody>
        </p:sp>
        <p:sp>
          <p:nvSpPr>
            <p:cNvPr id="507917" name="Line 13"/>
            <p:cNvSpPr>
              <a:spLocks noChangeShapeType="1"/>
            </p:cNvSpPr>
            <p:nvPr/>
          </p:nvSpPr>
          <p:spPr bwMode="auto">
            <a:xfrm>
              <a:off x="1839" y="1334"/>
              <a:ext cx="2443" cy="0"/>
            </a:xfrm>
            <a:prstGeom prst="line">
              <a:avLst/>
            </a:prstGeom>
            <a:noFill/>
            <a:ln w="12700">
              <a:solidFill>
                <a:srgbClr val="FCFEB9"/>
              </a:solidFill>
              <a:round/>
              <a:headEnd/>
              <a:tailEnd/>
            </a:ln>
            <a:effectLst/>
          </p:spPr>
          <p:txBody>
            <a:bodyPr wrap="none" anchor="ctr"/>
            <a:lstStyle/>
            <a:p>
              <a:endParaRPr lang="en-US"/>
            </a:p>
          </p:txBody>
        </p:sp>
        <p:sp>
          <p:nvSpPr>
            <p:cNvPr id="507918" name="Line 14"/>
            <p:cNvSpPr>
              <a:spLocks noChangeShapeType="1"/>
            </p:cNvSpPr>
            <p:nvPr/>
          </p:nvSpPr>
          <p:spPr bwMode="auto">
            <a:xfrm>
              <a:off x="1839" y="1122"/>
              <a:ext cx="2443" cy="0"/>
            </a:xfrm>
            <a:prstGeom prst="line">
              <a:avLst/>
            </a:prstGeom>
            <a:noFill/>
            <a:ln w="12700">
              <a:solidFill>
                <a:srgbClr val="FCFEB9"/>
              </a:solidFill>
              <a:round/>
              <a:headEnd/>
              <a:tailEnd/>
            </a:ln>
            <a:effectLst/>
          </p:spPr>
          <p:txBody>
            <a:bodyPr wrap="none" anchor="ctr"/>
            <a:lstStyle/>
            <a:p>
              <a:endParaRPr lang="en-US"/>
            </a:p>
          </p:txBody>
        </p:sp>
        <p:sp>
          <p:nvSpPr>
            <p:cNvPr id="507919" name="Line 15"/>
            <p:cNvSpPr>
              <a:spLocks noChangeShapeType="1"/>
            </p:cNvSpPr>
            <p:nvPr/>
          </p:nvSpPr>
          <p:spPr bwMode="auto">
            <a:xfrm>
              <a:off x="1839" y="912"/>
              <a:ext cx="2443" cy="0"/>
            </a:xfrm>
            <a:prstGeom prst="line">
              <a:avLst/>
            </a:prstGeom>
            <a:noFill/>
            <a:ln w="12700">
              <a:solidFill>
                <a:srgbClr val="FCFEB9"/>
              </a:solidFill>
              <a:round/>
              <a:headEnd/>
              <a:tailEnd/>
            </a:ln>
            <a:effectLst/>
          </p:spPr>
          <p:txBody>
            <a:bodyPr wrap="none" anchor="ctr"/>
            <a:lstStyle/>
            <a:p>
              <a:endParaRPr lang="en-US"/>
            </a:p>
          </p:txBody>
        </p:sp>
        <p:sp>
          <p:nvSpPr>
            <p:cNvPr id="507920" name="Line 16"/>
            <p:cNvSpPr>
              <a:spLocks noChangeShapeType="1"/>
            </p:cNvSpPr>
            <p:nvPr/>
          </p:nvSpPr>
          <p:spPr bwMode="auto">
            <a:xfrm>
              <a:off x="2108"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1" name="Line 17"/>
            <p:cNvSpPr>
              <a:spLocks noChangeShapeType="1"/>
            </p:cNvSpPr>
            <p:nvPr/>
          </p:nvSpPr>
          <p:spPr bwMode="auto">
            <a:xfrm>
              <a:off x="2380"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2" name="Line 18"/>
            <p:cNvSpPr>
              <a:spLocks noChangeShapeType="1"/>
            </p:cNvSpPr>
            <p:nvPr/>
          </p:nvSpPr>
          <p:spPr bwMode="auto">
            <a:xfrm>
              <a:off x="2652"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3" name="Line 19"/>
            <p:cNvSpPr>
              <a:spLocks noChangeShapeType="1"/>
            </p:cNvSpPr>
            <p:nvPr/>
          </p:nvSpPr>
          <p:spPr bwMode="auto">
            <a:xfrm>
              <a:off x="2924"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4" name="Line 20"/>
            <p:cNvSpPr>
              <a:spLocks noChangeShapeType="1"/>
            </p:cNvSpPr>
            <p:nvPr/>
          </p:nvSpPr>
          <p:spPr bwMode="auto">
            <a:xfrm>
              <a:off x="3197"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5" name="Line 21"/>
            <p:cNvSpPr>
              <a:spLocks noChangeShapeType="1"/>
            </p:cNvSpPr>
            <p:nvPr/>
          </p:nvSpPr>
          <p:spPr bwMode="auto">
            <a:xfrm>
              <a:off x="3469"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6" name="Line 22"/>
            <p:cNvSpPr>
              <a:spLocks noChangeShapeType="1"/>
            </p:cNvSpPr>
            <p:nvPr/>
          </p:nvSpPr>
          <p:spPr bwMode="auto">
            <a:xfrm>
              <a:off x="3741"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7" name="Line 23"/>
            <p:cNvSpPr>
              <a:spLocks noChangeShapeType="1"/>
            </p:cNvSpPr>
            <p:nvPr/>
          </p:nvSpPr>
          <p:spPr bwMode="auto">
            <a:xfrm>
              <a:off x="4013"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8" name="Line 24"/>
            <p:cNvSpPr>
              <a:spLocks noChangeShapeType="1"/>
            </p:cNvSpPr>
            <p:nvPr/>
          </p:nvSpPr>
          <p:spPr bwMode="auto">
            <a:xfrm>
              <a:off x="4286" y="916"/>
              <a:ext cx="0" cy="2103"/>
            </a:xfrm>
            <a:prstGeom prst="line">
              <a:avLst/>
            </a:prstGeom>
            <a:noFill/>
            <a:ln w="12700">
              <a:solidFill>
                <a:srgbClr val="FCFEB9"/>
              </a:solidFill>
              <a:round/>
              <a:headEnd/>
              <a:tailEnd/>
            </a:ln>
            <a:effectLst/>
          </p:spPr>
          <p:txBody>
            <a:bodyPr wrap="none" anchor="ctr"/>
            <a:lstStyle/>
            <a:p>
              <a:endParaRPr lang="en-US"/>
            </a:p>
          </p:txBody>
        </p:sp>
        <p:sp>
          <p:nvSpPr>
            <p:cNvPr id="507929" name="Line 25"/>
            <p:cNvSpPr>
              <a:spLocks noChangeShapeType="1"/>
            </p:cNvSpPr>
            <p:nvPr/>
          </p:nvSpPr>
          <p:spPr bwMode="auto">
            <a:xfrm>
              <a:off x="1835" y="916"/>
              <a:ext cx="0" cy="2103"/>
            </a:xfrm>
            <a:prstGeom prst="line">
              <a:avLst/>
            </a:prstGeom>
            <a:noFill/>
            <a:ln w="12700">
              <a:solidFill>
                <a:srgbClr val="FCFEB9"/>
              </a:solidFill>
              <a:round/>
              <a:headEnd/>
              <a:tailEnd/>
            </a:ln>
            <a:effectLst/>
          </p:spPr>
          <p:txBody>
            <a:bodyPr wrap="none" anchor="ctr"/>
            <a:lstStyle/>
            <a:p>
              <a:endParaRPr lang="en-US"/>
            </a:p>
          </p:txBody>
        </p:sp>
        <p:sp>
          <p:nvSpPr>
            <p:cNvPr id="507930" name="Line 26"/>
            <p:cNvSpPr>
              <a:spLocks noChangeShapeType="1"/>
            </p:cNvSpPr>
            <p:nvPr/>
          </p:nvSpPr>
          <p:spPr bwMode="auto">
            <a:xfrm>
              <a:off x="1815" y="3023"/>
              <a:ext cx="16" cy="0"/>
            </a:xfrm>
            <a:prstGeom prst="line">
              <a:avLst/>
            </a:prstGeom>
            <a:noFill/>
            <a:ln w="12700">
              <a:solidFill>
                <a:schemeClr val="tx1"/>
              </a:solidFill>
              <a:round/>
              <a:headEnd/>
              <a:tailEnd/>
            </a:ln>
            <a:effectLst/>
          </p:spPr>
          <p:txBody>
            <a:bodyPr wrap="none" anchor="ctr"/>
            <a:lstStyle/>
            <a:p>
              <a:endParaRPr lang="en-US"/>
            </a:p>
          </p:txBody>
        </p:sp>
        <p:sp>
          <p:nvSpPr>
            <p:cNvPr id="507931" name="Line 27"/>
            <p:cNvSpPr>
              <a:spLocks noChangeShapeType="1"/>
            </p:cNvSpPr>
            <p:nvPr/>
          </p:nvSpPr>
          <p:spPr bwMode="auto">
            <a:xfrm>
              <a:off x="1815" y="2813"/>
              <a:ext cx="16" cy="0"/>
            </a:xfrm>
            <a:prstGeom prst="line">
              <a:avLst/>
            </a:prstGeom>
            <a:noFill/>
            <a:ln w="12700">
              <a:solidFill>
                <a:schemeClr val="tx1"/>
              </a:solidFill>
              <a:round/>
              <a:headEnd/>
              <a:tailEnd/>
            </a:ln>
            <a:effectLst/>
          </p:spPr>
          <p:txBody>
            <a:bodyPr wrap="none" anchor="ctr"/>
            <a:lstStyle/>
            <a:p>
              <a:endParaRPr lang="en-US"/>
            </a:p>
          </p:txBody>
        </p:sp>
        <p:sp>
          <p:nvSpPr>
            <p:cNvPr id="507932" name="Line 28"/>
            <p:cNvSpPr>
              <a:spLocks noChangeShapeType="1"/>
            </p:cNvSpPr>
            <p:nvPr/>
          </p:nvSpPr>
          <p:spPr bwMode="auto">
            <a:xfrm>
              <a:off x="1815" y="2601"/>
              <a:ext cx="16" cy="0"/>
            </a:xfrm>
            <a:prstGeom prst="line">
              <a:avLst/>
            </a:prstGeom>
            <a:noFill/>
            <a:ln w="12700">
              <a:solidFill>
                <a:schemeClr val="tx1"/>
              </a:solidFill>
              <a:round/>
              <a:headEnd/>
              <a:tailEnd/>
            </a:ln>
            <a:effectLst/>
          </p:spPr>
          <p:txBody>
            <a:bodyPr wrap="none" anchor="ctr"/>
            <a:lstStyle/>
            <a:p>
              <a:endParaRPr lang="en-US"/>
            </a:p>
          </p:txBody>
        </p:sp>
        <p:sp>
          <p:nvSpPr>
            <p:cNvPr id="507933" name="Line 29"/>
            <p:cNvSpPr>
              <a:spLocks noChangeShapeType="1"/>
            </p:cNvSpPr>
            <p:nvPr/>
          </p:nvSpPr>
          <p:spPr bwMode="auto">
            <a:xfrm>
              <a:off x="1815" y="2390"/>
              <a:ext cx="16" cy="0"/>
            </a:xfrm>
            <a:prstGeom prst="line">
              <a:avLst/>
            </a:prstGeom>
            <a:noFill/>
            <a:ln w="12700">
              <a:solidFill>
                <a:schemeClr val="tx1"/>
              </a:solidFill>
              <a:round/>
              <a:headEnd/>
              <a:tailEnd/>
            </a:ln>
            <a:effectLst/>
          </p:spPr>
          <p:txBody>
            <a:bodyPr wrap="none" anchor="ctr"/>
            <a:lstStyle/>
            <a:p>
              <a:endParaRPr lang="en-US"/>
            </a:p>
          </p:txBody>
        </p:sp>
        <p:sp>
          <p:nvSpPr>
            <p:cNvPr id="507934" name="Line 30"/>
            <p:cNvSpPr>
              <a:spLocks noChangeShapeType="1"/>
            </p:cNvSpPr>
            <p:nvPr/>
          </p:nvSpPr>
          <p:spPr bwMode="auto">
            <a:xfrm>
              <a:off x="1815" y="2178"/>
              <a:ext cx="16" cy="0"/>
            </a:xfrm>
            <a:prstGeom prst="line">
              <a:avLst/>
            </a:prstGeom>
            <a:noFill/>
            <a:ln w="12700">
              <a:solidFill>
                <a:schemeClr val="tx1"/>
              </a:solidFill>
              <a:round/>
              <a:headEnd/>
              <a:tailEnd/>
            </a:ln>
            <a:effectLst/>
          </p:spPr>
          <p:txBody>
            <a:bodyPr wrap="none" anchor="ctr"/>
            <a:lstStyle/>
            <a:p>
              <a:endParaRPr lang="en-US"/>
            </a:p>
          </p:txBody>
        </p:sp>
        <p:sp>
          <p:nvSpPr>
            <p:cNvPr id="507935" name="Line 31"/>
            <p:cNvSpPr>
              <a:spLocks noChangeShapeType="1"/>
            </p:cNvSpPr>
            <p:nvPr/>
          </p:nvSpPr>
          <p:spPr bwMode="auto">
            <a:xfrm>
              <a:off x="1815" y="1968"/>
              <a:ext cx="16" cy="0"/>
            </a:xfrm>
            <a:prstGeom prst="line">
              <a:avLst/>
            </a:prstGeom>
            <a:noFill/>
            <a:ln w="12700">
              <a:solidFill>
                <a:schemeClr val="tx1"/>
              </a:solidFill>
              <a:round/>
              <a:headEnd/>
              <a:tailEnd/>
            </a:ln>
            <a:effectLst/>
          </p:spPr>
          <p:txBody>
            <a:bodyPr wrap="none" anchor="ctr"/>
            <a:lstStyle/>
            <a:p>
              <a:endParaRPr lang="en-US"/>
            </a:p>
          </p:txBody>
        </p:sp>
        <p:sp>
          <p:nvSpPr>
            <p:cNvPr id="507936" name="Line 32"/>
            <p:cNvSpPr>
              <a:spLocks noChangeShapeType="1"/>
            </p:cNvSpPr>
            <p:nvPr/>
          </p:nvSpPr>
          <p:spPr bwMode="auto">
            <a:xfrm>
              <a:off x="1815" y="1757"/>
              <a:ext cx="16" cy="0"/>
            </a:xfrm>
            <a:prstGeom prst="line">
              <a:avLst/>
            </a:prstGeom>
            <a:noFill/>
            <a:ln w="12700">
              <a:solidFill>
                <a:schemeClr val="tx1"/>
              </a:solidFill>
              <a:round/>
              <a:headEnd/>
              <a:tailEnd/>
            </a:ln>
            <a:effectLst/>
          </p:spPr>
          <p:txBody>
            <a:bodyPr wrap="none" anchor="ctr"/>
            <a:lstStyle/>
            <a:p>
              <a:endParaRPr lang="en-US"/>
            </a:p>
          </p:txBody>
        </p:sp>
        <p:sp>
          <p:nvSpPr>
            <p:cNvPr id="507937" name="Line 33"/>
            <p:cNvSpPr>
              <a:spLocks noChangeShapeType="1"/>
            </p:cNvSpPr>
            <p:nvPr/>
          </p:nvSpPr>
          <p:spPr bwMode="auto">
            <a:xfrm>
              <a:off x="1815" y="1545"/>
              <a:ext cx="16" cy="0"/>
            </a:xfrm>
            <a:prstGeom prst="line">
              <a:avLst/>
            </a:prstGeom>
            <a:noFill/>
            <a:ln w="12700">
              <a:solidFill>
                <a:schemeClr val="tx1"/>
              </a:solidFill>
              <a:round/>
              <a:headEnd/>
              <a:tailEnd/>
            </a:ln>
            <a:effectLst/>
          </p:spPr>
          <p:txBody>
            <a:bodyPr wrap="none" anchor="ctr"/>
            <a:lstStyle/>
            <a:p>
              <a:endParaRPr lang="en-US"/>
            </a:p>
          </p:txBody>
        </p:sp>
        <p:sp>
          <p:nvSpPr>
            <p:cNvPr id="507938" name="Line 34"/>
            <p:cNvSpPr>
              <a:spLocks noChangeShapeType="1"/>
            </p:cNvSpPr>
            <p:nvPr/>
          </p:nvSpPr>
          <p:spPr bwMode="auto">
            <a:xfrm>
              <a:off x="1815" y="1334"/>
              <a:ext cx="16" cy="0"/>
            </a:xfrm>
            <a:prstGeom prst="line">
              <a:avLst/>
            </a:prstGeom>
            <a:noFill/>
            <a:ln w="12700">
              <a:solidFill>
                <a:schemeClr val="tx1"/>
              </a:solidFill>
              <a:round/>
              <a:headEnd/>
              <a:tailEnd/>
            </a:ln>
            <a:effectLst/>
          </p:spPr>
          <p:txBody>
            <a:bodyPr wrap="none" anchor="ctr"/>
            <a:lstStyle/>
            <a:p>
              <a:endParaRPr lang="en-US"/>
            </a:p>
          </p:txBody>
        </p:sp>
        <p:sp>
          <p:nvSpPr>
            <p:cNvPr id="507939" name="Line 35"/>
            <p:cNvSpPr>
              <a:spLocks noChangeShapeType="1"/>
            </p:cNvSpPr>
            <p:nvPr/>
          </p:nvSpPr>
          <p:spPr bwMode="auto">
            <a:xfrm>
              <a:off x="1815" y="1122"/>
              <a:ext cx="16" cy="0"/>
            </a:xfrm>
            <a:prstGeom prst="line">
              <a:avLst/>
            </a:prstGeom>
            <a:noFill/>
            <a:ln w="12700">
              <a:solidFill>
                <a:schemeClr val="tx1"/>
              </a:solidFill>
              <a:round/>
              <a:headEnd/>
              <a:tailEnd/>
            </a:ln>
            <a:effectLst/>
          </p:spPr>
          <p:txBody>
            <a:bodyPr wrap="none" anchor="ctr"/>
            <a:lstStyle/>
            <a:p>
              <a:endParaRPr lang="en-US"/>
            </a:p>
          </p:txBody>
        </p:sp>
        <p:sp>
          <p:nvSpPr>
            <p:cNvPr id="507940" name="Line 36"/>
            <p:cNvSpPr>
              <a:spLocks noChangeShapeType="1"/>
            </p:cNvSpPr>
            <p:nvPr/>
          </p:nvSpPr>
          <p:spPr bwMode="auto">
            <a:xfrm>
              <a:off x="1815" y="912"/>
              <a:ext cx="16" cy="0"/>
            </a:xfrm>
            <a:prstGeom prst="line">
              <a:avLst/>
            </a:prstGeom>
            <a:noFill/>
            <a:ln w="12700">
              <a:solidFill>
                <a:schemeClr val="tx1"/>
              </a:solidFill>
              <a:round/>
              <a:headEnd/>
              <a:tailEnd/>
            </a:ln>
            <a:effectLst/>
          </p:spPr>
          <p:txBody>
            <a:bodyPr wrap="none" anchor="ctr"/>
            <a:lstStyle/>
            <a:p>
              <a:endParaRPr lang="en-US"/>
            </a:p>
          </p:txBody>
        </p:sp>
        <p:sp>
          <p:nvSpPr>
            <p:cNvPr id="507941" name="Line 37"/>
            <p:cNvSpPr>
              <a:spLocks noChangeShapeType="1"/>
            </p:cNvSpPr>
            <p:nvPr/>
          </p:nvSpPr>
          <p:spPr bwMode="auto">
            <a:xfrm>
              <a:off x="1839" y="3023"/>
              <a:ext cx="2443" cy="0"/>
            </a:xfrm>
            <a:prstGeom prst="line">
              <a:avLst/>
            </a:prstGeom>
            <a:noFill/>
            <a:ln w="12700">
              <a:solidFill>
                <a:srgbClr val="FCFEB9"/>
              </a:solidFill>
              <a:round/>
              <a:headEnd/>
              <a:tailEnd/>
            </a:ln>
            <a:effectLst/>
          </p:spPr>
          <p:txBody>
            <a:bodyPr wrap="none" anchor="ctr"/>
            <a:lstStyle/>
            <a:p>
              <a:endParaRPr lang="en-US"/>
            </a:p>
          </p:txBody>
        </p:sp>
        <p:sp>
          <p:nvSpPr>
            <p:cNvPr id="507942" name="Line 38"/>
            <p:cNvSpPr>
              <a:spLocks noChangeShapeType="1"/>
            </p:cNvSpPr>
            <p:nvPr/>
          </p:nvSpPr>
          <p:spPr bwMode="auto">
            <a:xfrm flipV="1">
              <a:off x="1835" y="3019"/>
              <a:ext cx="0" cy="35"/>
            </a:xfrm>
            <a:prstGeom prst="line">
              <a:avLst/>
            </a:prstGeom>
            <a:noFill/>
            <a:ln w="12700">
              <a:solidFill>
                <a:schemeClr val="tx1"/>
              </a:solidFill>
              <a:round/>
              <a:headEnd/>
              <a:tailEnd/>
            </a:ln>
            <a:effectLst/>
          </p:spPr>
          <p:txBody>
            <a:bodyPr wrap="none" anchor="ctr"/>
            <a:lstStyle/>
            <a:p>
              <a:endParaRPr lang="en-US"/>
            </a:p>
          </p:txBody>
        </p:sp>
        <p:sp>
          <p:nvSpPr>
            <p:cNvPr id="507943" name="Line 39"/>
            <p:cNvSpPr>
              <a:spLocks noChangeShapeType="1"/>
            </p:cNvSpPr>
            <p:nvPr/>
          </p:nvSpPr>
          <p:spPr bwMode="auto">
            <a:xfrm flipV="1">
              <a:off x="2108" y="3019"/>
              <a:ext cx="0" cy="35"/>
            </a:xfrm>
            <a:prstGeom prst="line">
              <a:avLst/>
            </a:prstGeom>
            <a:noFill/>
            <a:ln w="12700">
              <a:solidFill>
                <a:srgbClr val="FCFEB9"/>
              </a:solidFill>
              <a:round/>
              <a:headEnd/>
              <a:tailEnd/>
            </a:ln>
            <a:effectLst/>
          </p:spPr>
          <p:txBody>
            <a:bodyPr wrap="none" anchor="ctr"/>
            <a:lstStyle/>
            <a:p>
              <a:endParaRPr lang="en-US"/>
            </a:p>
          </p:txBody>
        </p:sp>
        <p:sp>
          <p:nvSpPr>
            <p:cNvPr id="507944" name="Line 40"/>
            <p:cNvSpPr>
              <a:spLocks noChangeShapeType="1"/>
            </p:cNvSpPr>
            <p:nvPr/>
          </p:nvSpPr>
          <p:spPr bwMode="auto">
            <a:xfrm flipV="1">
              <a:off x="2380" y="3019"/>
              <a:ext cx="0" cy="35"/>
            </a:xfrm>
            <a:prstGeom prst="line">
              <a:avLst/>
            </a:prstGeom>
            <a:noFill/>
            <a:ln w="12700">
              <a:solidFill>
                <a:srgbClr val="FCFEB9"/>
              </a:solidFill>
              <a:round/>
              <a:headEnd/>
              <a:tailEnd/>
            </a:ln>
            <a:effectLst/>
          </p:spPr>
          <p:txBody>
            <a:bodyPr wrap="none" anchor="ctr"/>
            <a:lstStyle/>
            <a:p>
              <a:endParaRPr lang="en-US"/>
            </a:p>
          </p:txBody>
        </p:sp>
        <p:sp>
          <p:nvSpPr>
            <p:cNvPr id="507945" name="Line 41"/>
            <p:cNvSpPr>
              <a:spLocks noChangeShapeType="1"/>
            </p:cNvSpPr>
            <p:nvPr/>
          </p:nvSpPr>
          <p:spPr bwMode="auto">
            <a:xfrm flipV="1">
              <a:off x="2652" y="3019"/>
              <a:ext cx="0" cy="35"/>
            </a:xfrm>
            <a:prstGeom prst="line">
              <a:avLst/>
            </a:prstGeom>
            <a:noFill/>
            <a:ln w="12700">
              <a:solidFill>
                <a:schemeClr val="hlink"/>
              </a:solidFill>
              <a:round/>
              <a:headEnd/>
              <a:tailEnd/>
            </a:ln>
            <a:effectLst/>
          </p:spPr>
          <p:txBody>
            <a:bodyPr wrap="none" anchor="ctr"/>
            <a:lstStyle/>
            <a:p>
              <a:endParaRPr lang="en-US"/>
            </a:p>
          </p:txBody>
        </p:sp>
        <p:sp>
          <p:nvSpPr>
            <p:cNvPr id="507946" name="Line 42"/>
            <p:cNvSpPr>
              <a:spLocks noChangeShapeType="1"/>
            </p:cNvSpPr>
            <p:nvPr/>
          </p:nvSpPr>
          <p:spPr bwMode="auto">
            <a:xfrm flipV="1">
              <a:off x="2924" y="3019"/>
              <a:ext cx="0" cy="35"/>
            </a:xfrm>
            <a:prstGeom prst="line">
              <a:avLst/>
            </a:prstGeom>
            <a:noFill/>
            <a:ln w="12700">
              <a:solidFill>
                <a:schemeClr val="tx1"/>
              </a:solidFill>
              <a:round/>
              <a:headEnd/>
              <a:tailEnd/>
            </a:ln>
            <a:effectLst/>
          </p:spPr>
          <p:txBody>
            <a:bodyPr wrap="none" anchor="ctr"/>
            <a:lstStyle/>
            <a:p>
              <a:endParaRPr lang="en-US"/>
            </a:p>
          </p:txBody>
        </p:sp>
        <p:sp>
          <p:nvSpPr>
            <p:cNvPr id="507947" name="Line 43"/>
            <p:cNvSpPr>
              <a:spLocks noChangeShapeType="1"/>
            </p:cNvSpPr>
            <p:nvPr/>
          </p:nvSpPr>
          <p:spPr bwMode="auto">
            <a:xfrm flipV="1">
              <a:off x="3197" y="3019"/>
              <a:ext cx="0" cy="35"/>
            </a:xfrm>
            <a:prstGeom prst="line">
              <a:avLst/>
            </a:prstGeom>
            <a:noFill/>
            <a:ln w="12700">
              <a:solidFill>
                <a:schemeClr val="tx1"/>
              </a:solidFill>
              <a:round/>
              <a:headEnd/>
              <a:tailEnd/>
            </a:ln>
            <a:effectLst/>
          </p:spPr>
          <p:txBody>
            <a:bodyPr wrap="none" anchor="ctr"/>
            <a:lstStyle/>
            <a:p>
              <a:endParaRPr lang="en-US"/>
            </a:p>
          </p:txBody>
        </p:sp>
        <p:sp>
          <p:nvSpPr>
            <p:cNvPr id="507948" name="Line 44"/>
            <p:cNvSpPr>
              <a:spLocks noChangeShapeType="1"/>
            </p:cNvSpPr>
            <p:nvPr/>
          </p:nvSpPr>
          <p:spPr bwMode="auto">
            <a:xfrm flipV="1">
              <a:off x="3469" y="3019"/>
              <a:ext cx="0" cy="35"/>
            </a:xfrm>
            <a:prstGeom prst="line">
              <a:avLst/>
            </a:prstGeom>
            <a:noFill/>
            <a:ln w="12700">
              <a:solidFill>
                <a:srgbClr val="FEFFE8"/>
              </a:solidFill>
              <a:round/>
              <a:headEnd/>
              <a:tailEnd/>
            </a:ln>
            <a:effectLst/>
          </p:spPr>
          <p:txBody>
            <a:bodyPr wrap="none" anchor="ctr"/>
            <a:lstStyle/>
            <a:p>
              <a:endParaRPr lang="en-US"/>
            </a:p>
          </p:txBody>
        </p:sp>
        <p:sp>
          <p:nvSpPr>
            <p:cNvPr id="507949" name="Line 45"/>
            <p:cNvSpPr>
              <a:spLocks noChangeShapeType="1"/>
            </p:cNvSpPr>
            <p:nvPr/>
          </p:nvSpPr>
          <p:spPr bwMode="auto">
            <a:xfrm flipV="1">
              <a:off x="3741" y="3019"/>
              <a:ext cx="0" cy="35"/>
            </a:xfrm>
            <a:prstGeom prst="line">
              <a:avLst/>
            </a:prstGeom>
            <a:noFill/>
            <a:ln w="12700">
              <a:solidFill>
                <a:srgbClr val="FEFFE8"/>
              </a:solidFill>
              <a:round/>
              <a:headEnd/>
              <a:tailEnd/>
            </a:ln>
            <a:effectLst/>
          </p:spPr>
          <p:txBody>
            <a:bodyPr wrap="none" anchor="ctr"/>
            <a:lstStyle/>
            <a:p>
              <a:endParaRPr lang="en-US"/>
            </a:p>
          </p:txBody>
        </p:sp>
        <p:sp>
          <p:nvSpPr>
            <p:cNvPr id="507950" name="Line 46"/>
            <p:cNvSpPr>
              <a:spLocks noChangeShapeType="1"/>
            </p:cNvSpPr>
            <p:nvPr/>
          </p:nvSpPr>
          <p:spPr bwMode="auto">
            <a:xfrm flipV="1">
              <a:off x="4013" y="3019"/>
              <a:ext cx="0" cy="35"/>
            </a:xfrm>
            <a:prstGeom prst="line">
              <a:avLst/>
            </a:prstGeom>
            <a:noFill/>
            <a:ln w="12700">
              <a:solidFill>
                <a:srgbClr val="FCFEB9"/>
              </a:solidFill>
              <a:round/>
              <a:headEnd/>
              <a:tailEnd/>
            </a:ln>
            <a:effectLst/>
          </p:spPr>
          <p:txBody>
            <a:bodyPr wrap="none" anchor="ctr"/>
            <a:lstStyle/>
            <a:p>
              <a:endParaRPr lang="en-US"/>
            </a:p>
          </p:txBody>
        </p:sp>
        <p:sp>
          <p:nvSpPr>
            <p:cNvPr id="507951" name="Line 47"/>
            <p:cNvSpPr>
              <a:spLocks noChangeShapeType="1"/>
            </p:cNvSpPr>
            <p:nvPr/>
          </p:nvSpPr>
          <p:spPr bwMode="auto">
            <a:xfrm flipV="1">
              <a:off x="4286" y="3019"/>
              <a:ext cx="0" cy="35"/>
            </a:xfrm>
            <a:prstGeom prst="line">
              <a:avLst/>
            </a:prstGeom>
            <a:noFill/>
            <a:ln w="12700">
              <a:solidFill>
                <a:srgbClr val="FCFEB9"/>
              </a:solidFill>
              <a:round/>
              <a:headEnd/>
              <a:tailEnd/>
            </a:ln>
            <a:effectLst/>
          </p:spPr>
          <p:txBody>
            <a:bodyPr wrap="none" anchor="ctr"/>
            <a:lstStyle/>
            <a:p>
              <a:endParaRPr lang="en-US"/>
            </a:p>
          </p:txBody>
        </p:sp>
        <p:sp>
          <p:nvSpPr>
            <p:cNvPr id="507952" name="Rectangle 48"/>
            <p:cNvSpPr>
              <a:spLocks noChangeArrowheads="1"/>
            </p:cNvSpPr>
            <p:nvPr/>
          </p:nvSpPr>
          <p:spPr bwMode="auto">
            <a:xfrm>
              <a:off x="1694" y="2967"/>
              <a:ext cx="102"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0</a:t>
              </a:r>
            </a:p>
          </p:txBody>
        </p:sp>
        <p:sp>
          <p:nvSpPr>
            <p:cNvPr id="507953" name="Rectangle 49"/>
            <p:cNvSpPr>
              <a:spLocks noChangeArrowheads="1"/>
            </p:cNvSpPr>
            <p:nvPr/>
          </p:nvSpPr>
          <p:spPr bwMode="auto">
            <a:xfrm>
              <a:off x="1648" y="2758"/>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10</a:t>
              </a:r>
            </a:p>
          </p:txBody>
        </p:sp>
        <p:sp>
          <p:nvSpPr>
            <p:cNvPr id="507954" name="Rectangle 50"/>
            <p:cNvSpPr>
              <a:spLocks noChangeArrowheads="1"/>
            </p:cNvSpPr>
            <p:nvPr/>
          </p:nvSpPr>
          <p:spPr bwMode="auto">
            <a:xfrm>
              <a:off x="1648" y="2546"/>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20</a:t>
              </a:r>
            </a:p>
          </p:txBody>
        </p:sp>
        <p:sp>
          <p:nvSpPr>
            <p:cNvPr id="507955" name="Rectangle 51"/>
            <p:cNvSpPr>
              <a:spLocks noChangeArrowheads="1"/>
            </p:cNvSpPr>
            <p:nvPr/>
          </p:nvSpPr>
          <p:spPr bwMode="auto">
            <a:xfrm>
              <a:off x="1648" y="2335"/>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30</a:t>
              </a:r>
            </a:p>
          </p:txBody>
        </p:sp>
        <p:sp>
          <p:nvSpPr>
            <p:cNvPr id="507956" name="Rectangle 52"/>
            <p:cNvSpPr>
              <a:spLocks noChangeArrowheads="1"/>
            </p:cNvSpPr>
            <p:nvPr/>
          </p:nvSpPr>
          <p:spPr bwMode="auto">
            <a:xfrm>
              <a:off x="1648" y="2123"/>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40</a:t>
              </a:r>
            </a:p>
          </p:txBody>
        </p:sp>
        <p:sp>
          <p:nvSpPr>
            <p:cNvPr id="507957" name="Rectangle 53"/>
            <p:cNvSpPr>
              <a:spLocks noChangeArrowheads="1"/>
            </p:cNvSpPr>
            <p:nvPr/>
          </p:nvSpPr>
          <p:spPr bwMode="auto">
            <a:xfrm>
              <a:off x="1648" y="1912"/>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50</a:t>
              </a:r>
            </a:p>
          </p:txBody>
        </p:sp>
        <p:sp>
          <p:nvSpPr>
            <p:cNvPr id="507958" name="Rectangle 54"/>
            <p:cNvSpPr>
              <a:spLocks noChangeArrowheads="1"/>
            </p:cNvSpPr>
            <p:nvPr/>
          </p:nvSpPr>
          <p:spPr bwMode="auto">
            <a:xfrm>
              <a:off x="1648" y="1702"/>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60</a:t>
              </a:r>
            </a:p>
          </p:txBody>
        </p:sp>
        <p:sp>
          <p:nvSpPr>
            <p:cNvPr id="507959" name="Rectangle 55"/>
            <p:cNvSpPr>
              <a:spLocks noChangeArrowheads="1"/>
            </p:cNvSpPr>
            <p:nvPr/>
          </p:nvSpPr>
          <p:spPr bwMode="auto">
            <a:xfrm>
              <a:off x="1648" y="1490"/>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70</a:t>
              </a:r>
            </a:p>
          </p:txBody>
        </p:sp>
        <p:sp>
          <p:nvSpPr>
            <p:cNvPr id="507960" name="Rectangle 56"/>
            <p:cNvSpPr>
              <a:spLocks noChangeArrowheads="1"/>
            </p:cNvSpPr>
            <p:nvPr/>
          </p:nvSpPr>
          <p:spPr bwMode="auto">
            <a:xfrm>
              <a:off x="1648" y="127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80</a:t>
              </a:r>
            </a:p>
          </p:txBody>
        </p:sp>
        <p:sp>
          <p:nvSpPr>
            <p:cNvPr id="507961" name="Rectangle 57"/>
            <p:cNvSpPr>
              <a:spLocks noChangeArrowheads="1"/>
            </p:cNvSpPr>
            <p:nvPr/>
          </p:nvSpPr>
          <p:spPr bwMode="auto">
            <a:xfrm>
              <a:off x="1648" y="1067"/>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90</a:t>
              </a:r>
            </a:p>
          </p:txBody>
        </p:sp>
        <p:sp>
          <p:nvSpPr>
            <p:cNvPr id="507962" name="Rectangle 58"/>
            <p:cNvSpPr>
              <a:spLocks noChangeArrowheads="1"/>
            </p:cNvSpPr>
            <p:nvPr/>
          </p:nvSpPr>
          <p:spPr bwMode="auto">
            <a:xfrm>
              <a:off x="1756"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78</a:t>
              </a:r>
            </a:p>
          </p:txBody>
        </p:sp>
        <p:sp>
          <p:nvSpPr>
            <p:cNvPr id="507963" name="Rectangle 59"/>
            <p:cNvSpPr>
              <a:spLocks noChangeArrowheads="1"/>
            </p:cNvSpPr>
            <p:nvPr/>
          </p:nvSpPr>
          <p:spPr bwMode="auto">
            <a:xfrm>
              <a:off x="2029"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80</a:t>
              </a:r>
            </a:p>
          </p:txBody>
        </p:sp>
        <p:sp>
          <p:nvSpPr>
            <p:cNvPr id="507964" name="Rectangle 60"/>
            <p:cNvSpPr>
              <a:spLocks noChangeArrowheads="1"/>
            </p:cNvSpPr>
            <p:nvPr/>
          </p:nvSpPr>
          <p:spPr bwMode="auto">
            <a:xfrm>
              <a:off x="2301"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82</a:t>
              </a:r>
            </a:p>
          </p:txBody>
        </p:sp>
        <p:sp>
          <p:nvSpPr>
            <p:cNvPr id="507965" name="Rectangle 61"/>
            <p:cNvSpPr>
              <a:spLocks noChangeArrowheads="1"/>
            </p:cNvSpPr>
            <p:nvPr/>
          </p:nvSpPr>
          <p:spPr bwMode="auto">
            <a:xfrm>
              <a:off x="2573"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84</a:t>
              </a:r>
            </a:p>
          </p:txBody>
        </p:sp>
        <p:sp>
          <p:nvSpPr>
            <p:cNvPr id="507966" name="Rectangle 62"/>
            <p:cNvSpPr>
              <a:spLocks noChangeArrowheads="1"/>
            </p:cNvSpPr>
            <p:nvPr/>
          </p:nvSpPr>
          <p:spPr bwMode="auto">
            <a:xfrm>
              <a:off x="2845"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86</a:t>
              </a:r>
            </a:p>
          </p:txBody>
        </p:sp>
        <p:sp>
          <p:nvSpPr>
            <p:cNvPr id="507967" name="Rectangle 63"/>
            <p:cNvSpPr>
              <a:spLocks noChangeArrowheads="1"/>
            </p:cNvSpPr>
            <p:nvPr/>
          </p:nvSpPr>
          <p:spPr bwMode="auto">
            <a:xfrm>
              <a:off x="3118"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88</a:t>
              </a:r>
            </a:p>
          </p:txBody>
        </p:sp>
        <p:sp>
          <p:nvSpPr>
            <p:cNvPr id="507968" name="Rectangle 64"/>
            <p:cNvSpPr>
              <a:spLocks noChangeArrowheads="1"/>
            </p:cNvSpPr>
            <p:nvPr/>
          </p:nvSpPr>
          <p:spPr bwMode="auto">
            <a:xfrm>
              <a:off x="3390"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90</a:t>
              </a:r>
            </a:p>
          </p:txBody>
        </p:sp>
        <p:sp>
          <p:nvSpPr>
            <p:cNvPr id="507969" name="Rectangle 65"/>
            <p:cNvSpPr>
              <a:spLocks noChangeArrowheads="1"/>
            </p:cNvSpPr>
            <p:nvPr/>
          </p:nvSpPr>
          <p:spPr bwMode="auto">
            <a:xfrm>
              <a:off x="3662"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92</a:t>
              </a:r>
            </a:p>
          </p:txBody>
        </p:sp>
        <p:sp>
          <p:nvSpPr>
            <p:cNvPr id="507970" name="Rectangle 66"/>
            <p:cNvSpPr>
              <a:spLocks noChangeArrowheads="1"/>
            </p:cNvSpPr>
            <p:nvPr/>
          </p:nvSpPr>
          <p:spPr bwMode="auto">
            <a:xfrm>
              <a:off x="3934"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94</a:t>
              </a:r>
            </a:p>
          </p:txBody>
        </p:sp>
        <p:sp>
          <p:nvSpPr>
            <p:cNvPr id="507971" name="Rectangle 67"/>
            <p:cNvSpPr>
              <a:spLocks noChangeArrowheads="1"/>
            </p:cNvSpPr>
            <p:nvPr/>
          </p:nvSpPr>
          <p:spPr bwMode="auto">
            <a:xfrm>
              <a:off x="4207" y="3099"/>
              <a:ext cx="138" cy="115"/>
            </a:xfrm>
            <a:prstGeom prst="rect">
              <a:avLst/>
            </a:prstGeom>
            <a:noFill/>
            <a:ln w="12700">
              <a:noFill/>
              <a:miter lim="800000"/>
              <a:headEnd/>
              <a:tailEnd/>
            </a:ln>
            <a:effectLst/>
          </p:spPr>
          <p:txBody>
            <a:bodyPr wrap="none" lIns="46038" tIns="23812" rIns="46038" bIns="23812">
              <a:spAutoFit/>
            </a:bodyPr>
            <a:lstStyle/>
            <a:p>
              <a:pPr defTabSz="190500"/>
              <a:r>
                <a:rPr lang="en-US" sz="800" b="0">
                  <a:solidFill>
                    <a:srgbClr val="FCFEB9"/>
                  </a:solidFill>
                  <a:effectLst>
                    <a:outerShdw blurRad="38100" dist="38100" dir="2700000" algn="tl">
                      <a:srgbClr val="000000"/>
                    </a:outerShdw>
                  </a:effectLst>
                  <a:latin typeface="Arial" charset="0"/>
                </a:rPr>
                <a:t>96</a:t>
              </a:r>
            </a:p>
          </p:txBody>
        </p:sp>
        <p:sp>
          <p:nvSpPr>
            <p:cNvPr id="507972" name="Rectangle 68"/>
            <p:cNvSpPr>
              <a:spLocks noChangeArrowheads="1"/>
            </p:cNvSpPr>
            <p:nvPr/>
          </p:nvSpPr>
          <p:spPr bwMode="auto">
            <a:xfrm>
              <a:off x="4034" y="3269"/>
              <a:ext cx="268" cy="153"/>
            </a:xfrm>
            <a:prstGeom prst="rect">
              <a:avLst/>
            </a:prstGeom>
            <a:noFill/>
            <a:ln w="12700">
              <a:noFill/>
              <a:miter lim="800000"/>
              <a:headEnd/>
              <a:tailEnd/>
            </a:ln>
            <a:effectLst/>
          </p:spPr>
          <p:txBody>
            <a:bodyPr wrap="none" lIns="46038" tIns="23812" rIns="46038" bIns="23812">
              <a:spAutoFit/>
            </a:bodyPr>
            <a:lstStyle/>
            <a:p>
              <a:pPr defTabSz="190500"/>
              <a:r>
                <a:rPr lang="en-US" sz="1200" b="0">
                  <a:solidFill>
                    <a:srgbClr val="FEFFE8"/>
                  </a:solidFill>
                  <a:effectLst>
                    <a:outerShdw blurRad="38100" dist="38100" dir="2700000" algn="tl">
                      <a:srgbClr val="000000"/>
                    </a:outerShdw>
                  </a:effectLst>
                  <a:latin typeface="Arial" charset="0"/>
                </a:rPr>
                <a:t>Year</a:t>
              </a:r>
            </a:p>
          </p:txBody>
        </p:sp>
        <p:sp>
          <p:nvSpPr>
            <p:cNvPr id="507973" name="Line 69"/>
            <p:cNvSpPr>
              <a:spLocks noChangeShapeType="1"/>
            </p:cNvSpPr>
            <p:nvPr/>
          </p:nvSpPr>
          <p:spPr bwMode="auto">
            <a:xfrm flipV="1">
              <a:off x="2564" y="2959"/>
              <a:ext cx="364" cy="65"/>
            </a:xfrm>
            <a:prstGeom prst="line">
              <a:avLst/>
            </a:prstGeom>
            <a:noFill/>
            <a:ln w="12700">
              <a:solidFill>
                <a:schemeClr val="hlink"/>
              </a:solidFill>
              <a:round/>
              <a:headEnd/>
              <a:tailEnd/>
            </a:ln>
            <a:effectLst/>
          </p:spPr>
          <p:txBody>
            <a:bodyPr wrap="none" anchor="ctr"/>
            <a:lstStyle/>
            <a:p>
              <a:endParaRPr lang="en-US"/>
            </a:p>
          </p:txBody>
        </p:sp>
        <p:sp>
          <p:nvSpPr>
            <p:cNvPr id="507974" name="Line 70"/>
            <p:cNvSpPr>
              <a:spLocks noChangeShapeType="1"/>
            </p:cNvSpPr>
            <p:nvPr/>
          </p:nvSpPr>
          <p:spPr bwMode="auto">
            <a:xfrm flipV="1">
              <a:off x="2939" y="2560"/>
              <a:ext cx="526" cy="407"/>
            </a:xfrm>
            <a:prstGeom prst="line">
              <a:avLst/>
            </a:prstGeom>
            <a:noFill/>
            <a:ln w="12700">
              <a:solidFill>
                <a:schemeClr val="hlink"/>
              </a:solidFill>
              <a:round/>
              <a:headEnd/>
              <a:tailEnd/>
            </a:ln>
            <a:effectLst/>
          </p:spPr>
          <p:txBody>
            <a:bodyPr wrap="none" anchor="ctr"/>
            <a:lstStyle/>
            <a:p>
              <a:endParaRPr lang="en-US"/>
            </a:p>
          </p:txBody>
        </p:sp>
        <p:sp>
          <p:nvSpPr>
            <p:cNvPr id="507975" name="Line 71"/>
            <p:cNvSpPr>
              <a:spLocks noChangeShapeType="1"/>
            </p:cNvSpPr>
            <p:nvPr/>
          </p:nvSpPr>
          <p:spPr bwMode="auto">
            <a:xfrm flipV="1">
              <a:off x="3472" y="1455"/>
              <a:ext cx="533" cy="1113"/>
            </a:xfrm>
            <a:prstGeom prst="line">
              <a:avLst/>
            </a:prstGeom>
            <a:noFill/>
            <a:ln w="12700">
              <a:solidFill>
                <a:schemeClr val="hlink"/>
              </a:solidFill>
              <a:round/>
              <a:headEnd/>
              <a:tailEnd/>
            </a:ln>
            <a:effectLst/>
          </p:spPr>
          <p:txBody>
            <a:bodyPr wrap="none" anchor="ctr"/>
            <a:lstStyle/>
            <a:p>
              <a:endParaRPr lang="en-US"/>
            </a:p>
          </p:txBody>
        </p:sp>
        <p:sp>
          <p:nvSpPr>
            <p:cNvPr id="507976" name="Line 72"/>
            <p:cNvSpPr>
              <a:spLocks noChangeShapeType="1"/>
            </p:cNvSpPr>
            <p:nvPr/>
          </p:nvSpPr>
          <p:spPr bwMode="auto">
            <a:xfrm flipV="1">
              <a:off x="4013" y="1146"/>
              <a:ext cx="263" cy="314"/>
            </a:xfrm>
            <a:prstGeom prst="line">
              <a:avLst/>
            </a:prstGeom>
            <a:noFill/>
            <a:ln w="12700">
              <a:solidFill>
                <a:schemeClr val="hlink"/>
              </a:solidFill>
              <a:round/>
              <a:headEnd/>
              <a:tailEnd/>
            </a:ln>
            <a:effectLst/>
          </p:spPr>
          <p:txBody>
            <a:bodyPr wrap="none" anchor="ctr"/>
            <a:lstStyle/>
            <a:p>
              <a:endParaRPr lang="en-US"/>
            </a:p>
          </p:txBody>
        </p:sp>
        <p:sp>
          <p:nvSpPr>
            <p:cNvPr id="507977" name="Freeform 73"/>
            <p:cNvSpPr>
              <a:spLocks/>
            </p:cNvSpPr>
            <p:nvPr/>
          </p:nvSpPr>
          <p:spPr bwMode="auto">
            <a:xfrm>
              <a:off x="3764" y="2389"/>
              <a:ext cx="28" cy="65"/>
            </a:xfrm>
            <a:custGeom>
              <a:avLst/>
              <a:gdLst/>
              <a:ahLst/>
              <a:cxnLst>
                <a:cxn ang="0">
                  <a:pos x="0" y="63"/>
                </a:cxn>
                <a:cxn ang="0">
                  <a:pos x="19" y="0"/>
                </a:cxn>
                <a:cxn ang="0">
                  <a:pos x="27" y="1"/>
                </a:cxn>
                <a:cxn ang="0">
                  <a:pos x="8" y="64"/>
                </a:cxn>
                <a:cxn ang="0">
                  <a:pos x="0" y="63"/>
                </a:cxn>
              </a:cxnLst>
              <a:rect l="0" t="0" r="r" b="b"/>
              <a:pathLst>
                <a:path w="28" h="65">
                  <a:moveTo>
                    <a:pt x="0" y="63"/>
                  </a:moveTo>
                  <a:lnTo>
                    <a:pt x="19" y="0"/>
                  </a:lnTo>
                  <a:lnTo>
                    <a:pt x="27" y="1"/>
                  </a:lnTo>
                  <a:lnTo>
                    <a:pt x="8" y="64"/>
                  </a:lnTo>
                  <a:lnTo>
                    <a:pt x="0" y="63"/>
                  </a:lnTo>
                </a:path>
              </a:pathLst>
            </a:custGeom>
            <a:solidFill>
              <a:srgbClr val="000000"/>
            </a:solidFill>
            <a:ln w="12700" cap="rnd" cmpd="sng">
              <a:solidFill>
                <a:schemeClr val="hlink"/>
              </a:solidFill>
              <a:prstDash val="solid"/>
              <a:round/>
              <a:headEnd type="none" w="med" len="med"/>
              <a:tailEnd type="none" w="med" len="med"/>
            </a:ln>
            <a:effectLst/>
          </p:spPr>
          <p:txBody>
            <a:bodyPr/>
            <a:lstStyle/>
            <a:p>
              <a:endParaRPr lang="en-US"/>
            </a:p>
          </p:txBody>
        </p:sp>
        <p:sp>
          <p:nvSpPr>
            <p:cNvPr id="507978" name="Freeform 74"/>
            <p:cNvSpPr>
              <a:spLocks/>
            </p:cNvSpPr>
            <p:nvPr/>
          </p:nvSpPr>
          <p:spPr bwMode="auto">
            <a:xfrm>
              <a:off x="3798" y="2286"/>
              <a:ext cx="28" cy="63"/>
            </a:xfrm>
            <a:custGeom>
              <a:avLst/>
              <a:gdLst/>
              <a:ahLst/>
              <a:cxnLst>
                <a:cxn ang="0">
                  <a:pos x="0" y="61"/>
                </a:cxn>
                <a:cxn ang="0">
                  <a:pos x="19" y="0"/>
                </a:cxn>
                <a:cxn ang="0">
                  <a:pos x="27" y="1"/>
                </a:cxn>
                <a:cxn ang="0">
                  <a:pos x="9" y="62"/>
                </a:cxn>
                <a:cxn ang="0">
                  <a:pos x="0" y="61"/>
                </a:cxn>
              </a:cxnLst>
              <a:rect l="0" t="0" r="r" b="b"/>
              <a:pathLst>
                <a:path w="28" h="63">
                  <a:moveTo>
                    <a:pt x="0" y="61"/>
                  </a:moveTo>
                  <a:lnTo>
                    <a:pt x="19" y="0"/>
                  </a:lnTo>
                  <a:lnTo>
                    <a:pt x="27" y="1"/>
                  </a:lnTo>
                  <a:lnTo>
                    <a:pt x="9" y="62"/>
                  </a:lnTo>
                  <a:lnTo>
                    <a:pt x="0" y="61"/>
                  </a:lnTo>
                </a:path>
              </a:pathLst>
            </a:custGeom>
            <a:solidFill>
              <a:srgbClr val="000000"/>
            </a:solidFill>
            <a:ln w="12700" cap="rnd" cmpd="sng">
              <a:solidFill>
                <a:schemeClr val="hlink"/>
              </a:solidFill>
              <a:prstDash val="solid"/>
              <a:round/>
              <a:headEnd type="none" w="med" len="med"/>
              <a:tailEnd type="none" w="med" len="med"/>
            </a:ln>
            <a:effectLst/>
          </p:spPr>
          <p:txBody>
            <a:bodyPr/>
            <a:lstStyle/>
            <a:p>
              <a:endParaRPr lang="en-US"/>
            </a:p>
          </p:txBody>
        </p:sp>
        <p:sp>
          <p:nvSpPr>
            <p:cNvPr id="507979" name="Freeform 75"/>
            <p:cNvSpPr>
              <a:spLocks/>
            </p:cNvSpPr>
            <p:nvPr/>
          </p:nvSpPr>
          <p:spPr bwMode="auto">
            <a:xfrm>
              <a:off x="3832" y="2181"/>
              <a:ext cx="29" cy="65"/>
            </a:xfrm>
            <a:custGeom>
              <a:avLst/>
              <a:gdLst/>
              <a:ahLst/>
              <a:cxnLst>
                <a:cxn ang="0">
                  <a:pos x="0" y="63"/>
                </a:cxn>
                <a:cxn ang="0">
                  <a:pos x="19" y="0"/>
                </a:cxn>
                <a:cxn ang="0">
                  <a:pos x="28" y="1"/>
                </a:cxn>
                <a:cxn ang="0">
                  <a:pos x="9" y="64"/>
                </a:cxn>
                <a:cxn ang="0">
                  <a:pos x="0" y="63"/>
                </a:cxn>
              </a:cxnLst>
              <a:rect l="0" t="0" r="r" b="b"/>
              <a:pathLst>
                <a:path w="29" h="65">
                  <a:moveTo>
                    <a:pt x="0" y="63"/>
                  </a:moveTo>
                  <a:lnTo>
                    <a:pt x="19" y="0"/>
                  </a:lnTo>
                  <a:lnTo>
                    <a:pt x="28" y="1"/>
                  </a:lnTo>
                  <a:lnTo>
                    <a:pt x="9" y="64"/>
                  </a:lnTo>
                  <a:lnTo>
                    <a:pt x="0" y="63"/>
                  </a:lnTo>
                </a:path>
              </a:pathLst>
            </a:custGeom>
            <a:solidFill>
              <a:srgbClr val="000000"/>
            </a:solidFill>
            <a:ln w="12700" cap="rnd" cmpd="sng">
              <a:solidFill>
                <a:schemeClr val="hlink"/>
              </a:solidFill>
              <a:prstDash val="solid"/>
              <a:round/>
              <a:headEnd type="none" w="med" len="med"/>
              <a:tailEnd type="none" w="med" len="med"/>
            </a:ln>
            <a:effectLst/>
          </p:spPr>
          <p:txBody>
            <a:bodyPr/>
            <a:lstStyle/>
            <a:p>
              <a:endParaRPr lang="en-US"/>
            </a:p>
          </p:txBody>
        </p:sp>
        <p:sp>
          <p:nvSpPr>
            <p:cNvPr id="507980" name="Freeform 76"/>
            <p:cNvSpPr>
              <a:spLocks/>
            </p:cNvSpPr>
            <p:nvPr/>
          </p:nvSpPr>
          <p:spPr bwMode="auto">
            <a:xfrm>
              <a:off x="3867" y="2078"/>
              <a:ext cx="28" cy="62"/>
            </a:xfrm>
            <a:custGeom>
              <a:avLst/>
              <a:gdLst/>
              <a:ahLst/>
              <a:cxnLst>
                <a:cxn ang="0">
                  <a:pos x="0" y="60"/>
                </a:cxn>
                <a:cxn ang="0">
                  <a:pos x="19" y="0"/>
                </a:cxn>
                <a:cxn ang="0">
                  <a:pos x="27" y="1"/>
                </a:cxn>
                <a:cxn ang="0">
                  <a:pos x="8" y="61"/>
                </a:cxn>
                <a:cxn ang="0">
                  <a:pos x="0" y="60"/>
                </a:cxn>
              </a:cxnLst>
              <a:rect l="0" t="0" r="r" b="b"/>
              <a:pathLst>
                <a:path w="28" h="62">
                  <a:moveTo>
                    <a:pt x="0" y="60"/>
                  </a:moveTo>
                  <a:lnTo>
                    <a:pt x="19" y="0"/>
                  </a:lnTo>
                  <a:lnTo>
                    <a:pt x="27" y="1"/>
                  </a:lnTo>
                  <a:lnTo>
                    <a:pt x="8" y="61"/>
                  </a:lnTo>
                  <a:lnTo>
                    <a:pt x="0" y="60"/>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1" name="Freeform 77"/>
            <p:cNvSpPr>
              <a:spLocks/>
            </p:cNvSpPr>
            <p:nvPr/>
          </p:nvSpPr>
          <p:spPr bwMode="auto">
            <a:xfrm>
              <a:off x="3901" y="1972"/>
              <a:ext cx="28" cy="65"/>
            </a:xfrm>
            <a:custGeom>
              <a:avLst/>
              <a:gdLst/>
              <a:ahLst/>
              <a:cxnLst>
                <a:cxn ang="0">
                  <a:pos x="0" y="63"/>
                </a:cxn>
                <a:cxn ang="0">
                  <a:pos x="18" y="0"/>
                </a:cxn>
                <a:cxn ang="0">
                  <a:pos x="27" y="1"/>
                </a:cxn>
                <a:cxn ang="0">
                  <a:pos x="8" y="64"/>
                </a:cxn>
                <a:cxn ang="0">
                  <a:pos x="0" y="63"/>
                </a:cxn>
              </a:cxnLst>
              <a:rect l="0" t="0" r="r" b="b"/>
              <a:pathLst>
                <a:path w="28" h="65">
                  <a:moveTo>
                    <a:pt x="0" y="63"/>
                  </a:moveTo>
                  <a:lnTo>
                    <a:pt x="18" y="0"/>
                  </a:lnTo>
                  <a:lnTo>
                    <a:pt x="27" y="1"/>
                  </a:lnTo>
                  <a:lnTo>
                    <a:pt x="8" y="64"/>
                  </a:lnTo>
                  <a:lnTo>
                    <a:pt x="0" y="63"/>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2" name="Freeform 78"/>
            <p:cNvSpPr>
              <a:spLocks/>
            </p:cNvSpPr>
            <p:nvPr/>
          </p:nvSpPr>
          <p:spPr bwMode="auto">
            <a:xfrm>
              <a:off x="3935" y="1869"/>
              <a:ext cx="29" cy="66"/>
            </a:xfrm>
            <a:custGeom>
              <a:avLst/>
              <a:gdLst/>
              <a:ahLst/>
              <a:cxnLst>
                <a:cxn ang="0">
                  <a:pos x="0" y="64"/>
                </a:cxn>
                <a:cxn ang="0">
                  <a:pos x="19" y="0"/>
                </a:cxn>
                <a:cxn ang="0">
                  <a:pos x="28" y="1"/>
                </a:cxn>
                <a:cxn ang="0">
                  <a:pos x="9" y="65"/>
                </a:cxn>
                <a:cxn ang="0">
                  <a:pos x="0" y="64"/>
                </a:cxn>
              </a:cxnLst>
              <a:rect l="0" t="0" r="r" b="b"/>
              <a:pathLst>
                <a:path w="29" h="66">
                  <a:moveTo>
                    <a:pt x="0" y="64"/>
                  </a:moveTo>
                  <a:lnTo>
                    <a:pt x="19" y="0"/>
                  </a:lnTo>
                  <a:lnTo>
                    <a:pt x="28" y="1"/>
                  </a:lnTo>
                  <a:lnTo>
                    <a:pt x="9" y="65"/>
                  </a:lnTo>
                  <a:lnTo>
                    <a:pt x="0" y="64"/>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3" name="Freeform 79"/>
            <p:cNvSpPr>
              <a:spLocks/>
            </p:cNvSpPr>
            <p:nvPr/>
          </p:nvSpPr>
          <p:spPr bwMode="auto">
            <a:xfrm>
              <a:off x="3968" y="1767"/>
              <a:ext cx="30" cy="62"/>
            </a:xfrm>
            <a:custGeom>
              <a:avLst/>
              <a:gdLst/>
              <a:ahLst/>
              <a:cxnLst>
                <a:cxn ang="0">
                  <a:pos x="0" y="60"/>
                </a:cxn>
                <a:cxn ang="0">
                  <a:pos x="20" y="0"/>
                </a:cxn>
                <a:cxn ang="0">
                  <a:pos x="29" y="1"/>
                </a:cxn>
                <a:cxn ang="0">
                  <a:pos x="9" y="61"/>
                </a:cxn>
                <a:cxn ang="0">
                  <a:pos x="0" y="60"/>
                </a:cxn>
              </a:cxnLst>
              <a:rect l="0" t="0" r="r" b="b"/>
              <a:pathLst>
                <a:path w="30" h="62">
                  <a:moveTo>
                    <a:pt x="0" y="60"/>
                  </a:moveTo>
                  <a:lnTo>
                    <a:pt x="20" y="0"/>
                  </a:lnTo>
                  <a:lnTo>
                    <a:pt x="29" y="1"/>
                  </a:lnTo>
                  <a:lnTo>
                    <a:pt x="9" y="61"/>
                  </a:lnTo>
                  <a:lnTo>
                    <a:pt x="0" y="60"/>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4" name="Freeform 80"/>
            <p:cNvSpPr>
              <a:spLocks/>
            </p:cNvSpPr>
            <p:nvPr/>
          </p:nvSpPr>
          <p:spPr bwMode="auto">
            <a:xfrm>
              <a:off x="4004" y="1725"/>
              <a:ext cx="6" cy="2"/>
            </a:xfrm>
            <a:custGeom>
              <a:avLst/>
              <a:gdLst/>
              <a:ahLst/>
              <a:cxnLst>
                <a:cxn ang="0">
                  <a:pos x="0" y="1"/>
                </a:cxn>
                <a:cxn ang="0">
                  <a:pos x="0" y="0"/>
                </a:cxn>
                <a:cxn ang="0">
                  <a:pos x="5" y="0"/>
                </a:cxn>
                <a:cxn ang="0">
                  <a:pos x="5" y="1"/>
                </a:cxn>
                <a:cxn ang="0">
                  <a:pos x="0" y="1"/>
                </a:cxn>
              </a:cxnLst>
              <a:rect l="0" t="0" r="r" b="b"/>
              <a:pathLst>
                <a:path w="6" h="2">
                  <a:moveTo>
                    <a:pt x="0" y="1"/>
                  </a:moveTo>
                  <a:lnTo>
                    <a:pt x="0" y="0"/>
                  </a:lnTo>
                  <a:lnTo>
                    <a:pt x="5" y="0"/>
                  </a:lnTo>
                  <a:lnTo>
                    <a:pt x="5" y="1"/>
                  </a:lnTo>
                  <a:lnTo>
                    <a:pt x="0" y="1"/>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US"/>
            </a:p>
          </p:txBody>
        </p:sp>
        <p:sp>
          <p:nvSpPr>
            <p:cNvPr id="507985" name="Freeform 81"/>
            <p:cNvSpPr>
              <a:spLocks/>
            </p:cNvSpPr>
            <p:nvPr/>
          </p:nvSpPr>
          <p:spPr bwMode="auto">
            <a:xfrm>
              <a:off x="4004" y="1683"/>
              <a:ext cx="53" cy="51"/>
            </a:xfrm>
            <a:custGeom>
              <a:avLst/>
              <a:gdLst/>
              <a:ahLst/>
              <a:cxnLst>
                <a:cxn ang="0">
                  <a:pos x="0" y="49"/>
                </a:cxn>
                <a:cxn ang="0">
                  <a:pos x="42" y="0"/>
                </a:cxn>
                <a:cxn ang="0">
                  <a:pos x="52" y="1"/>
                </a:cxn>
                <a:cxn ang="0">
                  <a:pos x="10" y="50"/>
                </a:cxn>
                <a:cxn ang="0">
                  <a:pos x="0" y="49"/>
                </a:cxn>
              </a:cxnLst>
              <a:rect l="0" t="0" r="r" b="b"/>
              <a:pathLst>
                <a:path w="53" h="51">
                  <a:moveTo>
                    <a:pt x="0" y="49"/>
                  </a:moveTo>
                  <a:lnTo>
                    <a:pt x="42" y="0"/>
                  </a:lnTo>
                  <a:lnTo>
                    <a:pt x="52" y="1"/>
                  </a:lnTo>
                  <a:lnTo>
                    <a:pt x="10" y="50"/>
                  </a:lnTo>
                  <a:lnTo>
                    <a:pt x="0" y="49"/>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6" name="Freeform 82"/>
            <p:cNvSpPr>
              <a:spLocks/>
            </p:cNvSpPr>
            <p:nvPr/>
          </p:nvSpPr>
          <p:spPr bwMode="auto">
            <a:xfrm>
              <a:off x="4075" y="1600"/>
              <a:ext cx="51" cy="51"/>
            </a:xfrm>
            <a:custGeom>
              <a:avLst/>
              <a:gdLst/>
              <a:ahLst/>
              <a:cxnLst>
                <a:cxn ang="0">
                  <a:pos x="0" y="49"/>
                </a:cxn>
                <a:cxn ang="0">
                  <a:pos x="40" y="0"/>
                </a:cxn>
                <a:cxn ang="0">
                  <a:pos x="50" y="1"/>
                </a:cxn>
                <a:cxn ang="0">
                  <a:pos x="10" y="50"/>
                </a:cxn>
                <a:cxn ang="0">
                  <a:pos x="0" y="49"/>
                </a:cxn>
              </a:cxnLst>
              <a:rect l="0" t="0" r="r" b="b"/>
              <a:pathLst>
                <a:path w="51" h="51">
                  <a:moveTo>
                    <a:pt x="0" y="49"/>
                  </a:moveTo>
                  <a:lnTo>
                    <a:pt x="40" y="0"/>
                  </a:lnTo>
                  <a:lnTo>
                    <a:pt x="50" y="1"/>
                  </a:lnTo>
                  <a:lnTo>
                    <a:pt x="10" y="50"/>
                  </a:lnTo>
                  <a:lnTo>
                    <a:pt x="0" y="49"/>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7" name="Freeform 83"/>
            <p:cNvSpPr>
              <a:spLocks/>
            </p:cNvSpPr>
            <p:nvPr/>
          </p:nvSpPr>
          <p:spPr bwMode="auto">
            <a:xfrm>
              <a:off x="4144" y="1515"/>
              <a:ext cx="53" cy="51"/>
            </a:xfrm>
            <a:custGeom>
              <a:avLst/>
              <a:gdLst/>
              <a:ahLst/>
              <a:cxnLst>
                <a:cxn ang="0">
                  <a:pos x="0" y="49"/>
                </a:cxn>
                <a:cxn ang="0">
                  <a:pos x="42" y="0"/>
                </a:cxn>
                <a:cxn ang="0">
                  <a:pos x="52" y="1"/>
                </a:cxn>
                <a:cxn ang="0">
                  <a:pos x="10" y="50"/>
                </a:cxn>
                <a:cxn ang="0">
                  <a:pos x="0" y="49"/>
                </a:cxn>
              </a:cxnLst>
              <a:rect l="0" t="0" r="r" b="b"/>
              <a:pathLst>
                <a:path w="53" h="51">
                  <a:moveTo>
                    <a:pt x="0" y="49"/>
                  </a:moveTo>
                  <a:lnTo>
                    <a:pt x="42" y="0"/>
                  </a:lnTo>
                  <a:lnTo>
                    <a:pt x="52" y="1"/>
                  </a:lnTo>
                  <a:lnTo>
                    <a:pt x="10" y="50"/>
                  </a:lnTo>
                  <a:lnTo>
                    <a:pt x="0" y="49"/>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8" name="Freeform 84"/>
            <p:cNvSpPr>
              <a:spLocks/>
            </p:cNvSpPr>
            <p:nvPr/>
          </p:nvSpPr>
          <p:spPr bwMode="auto">
            <a:xfrm>
              <a:off x="4215" y="1431"/>
              <a:ext cx="52" cy="51"/>
            </a:xfrm>
            <a:custGeom>
              <a:avLst/>
              <a:gdLst/>
              <a:ahLst/>
              <a:cxnLst>
                <a:cxn ang="0">
                  <a:pos x="0" y="49"/>
                </a:cxn>
                <a:cxn ang="0">
                  <a:pos x="41" y="0"/>
                </a:cxn>
                <a:cxn ang="0">
                  <a:pos x="51" y="1"/>
                </a:cxn>
                <a:cxn ang="0">
                  <a:pos x="10" y="50"/>
                </a:cxn>
                <a:cxn ang="0">
                  <a:pos x="0" y="49"/>
                </a:cxn>
              </a:cxnLst>
              <a:rect l="0" t="0" r="r" b="b"/>
              <a:pathLst>
                <a:path w="52" h="51">
                  <a:moveTo>
                    <a:pt x="0" y="49"/>
                  </a:moveTo>
                  <a:lnTo>
                    <a:pt x="41" y="0"/>
                  </a:lnTo>
                  <a:lnTo>
                    <a:pt x="51" y="1"/>
                  </a:lnTo>
                  <a:lnTo>
                    <a:pt x="10" y="50"/>
                  </a:lnTo>
                  <a:lnTo>
                    <a:pt x="0" y="49"/>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89" name="Oval 85"/>
            <p:cNvSpPr>
              <a:spLocks noChangeArrowheads="1"/>
            </p:cNvSpPr>
            <p:nvPr/>
          </p:nvSpPr>
          <p:spPr bwMode="auto">
            <a:xfrm>
              <a:off x="3980" y="1434"/>
              <a:ext cx="48" cy="4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7990" name="Freeform 86"/>
            <p:cNvSpPr>
              <a:spLocks/>
            </p:cNvSpPr>
            <p:nvPr/>
          </p:nvSpPr>
          <p:spPr bwMode="auto">
            <a:xfrm>
              <a:off x="3191" y="2941"/>
              <a:ext cx="52" cy="50"/>
            </a:xfrm>
            <a:custGeom>
              <a:avLst/>
              <a:gdLst/>
              <a:ahLst/>
              <a:cxnLst>
                <a:cxn ang="0">
                  <a:pos x="0" y="39"/>
                </a:cxn>
                <a:cxn ang="0">
                  <a:pos x="50" y="0"/>
                </a:cxn>
                <a:cxn ang="0">
                  <a:pos x="51" y="10"/>
                </a:cxn>
                <a:cxn ang="0">
                  <a:pos x="1" y="49"/>
                </a:cxn>
                <a:cxn ang="0">
                  <a:pos x="0" y="39"/>
                </a:cxn>
              </a:cxnLst>
              <a:rect l="0" t="0" r="r" b="b"/>
              <a:pathLst>
                <a:path w="52" h="50">
                  <a:moveTo>
                    <a:pt x="0" y="39"/>
                  </a:moveTo>
                  <a:lnTo>
                    <a:pt x="50" y="0"/>
                  </a:lnTo>
                  <a:lnTo>
                    <a:pt x="51" y="10"/>
                  </a:lnTo>
                  <a:lnTo>
                    <a:pt x="1" y="49"/>
                  </a:lnTo>
                  <a:lnTo>
                    <a:pt x="0" y="39"/>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US"/>
            </a:p>
          </p:txBody>
        </p:sp>
        <p:sp>
          <p:nvSpPr>
            <p:cNvPr id="507991" name="Freeform 87"/>
            <p:cNvSpPr>
              <a:spLocks/>
            </p:cNvSpPr>
            <p:nvPr/>
          </p:nvSpPr>
          <p:spPr bwMode="auto">
            <a:xfrm>
              <a:off x="3277" y="2873"/>
              <a:ext cx="52" cy="51"/>
            </a:xfrm>
            <a:custGeom>
              <a:avLst/>
              <a:gdLst/>
              <a:ahLst/>
              <a:cxnLst>
                <a:cxn ang="0">
                  <a:pos x="0" y="40"/>
                </a:cxn>
                <a:cxn ang="0">
                  <a:pos x="50" y="0"/>
                </a:cxn>
                <a:cxn ang="0">
                  <a:pos x="51" y="10"/>
                </a:cxn>
                <a:cxn ang="0">
                  <a:pos x="1" y="50"/>
                </a:cxn>
                <a:cxn ang="0">
                  <a:pos x="0" y="40"/>
                </a:cxn>
              </a:cxnLst>
              <a:rect l="0" t="0" r="r" b="b"/>
              <a:pathLst>
                <a:path w="52" h="51">
                  <a:moveTo>
                    <a:pt x="0" y="40"/>
                  </a:moveTo>
                  <a:lnTo>
                    <a:pt x="50" y="0"/>
                  </a:lnTo>
                  <a:lnTo>
                    <a:pt x="51" y="10"/>
                  </a:lnTo>
                  <a:lnTo>
                    <a:pt x="1" y="50"/>
                  </a:lnTo>
                  <a:lnTo>
                    <a:pt x="0" y="40"/>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92" name="Freeform 88"/>
            <p:cNvSpPr>
              <a:spLocks/>
            </p:cNvSpPr>
            <p:nvPr/>
          </p:nvSpPr>
          <p:spPr bwMode="auto">
            <a:xfrm>
              <a:off x="3364" y="2805"/>
              <a:ext cx="52" cy="51"/>
            </a:xfrm>
            <a:custGeom>
              <a:avLst/>
              <a:gdLst/>
              <a:ahLst/>
              <a:cxnLst>
                <a:cxn ang="0">
                  <a:pos x="0" y="40"/>
                </a:cxn>
                <a:cxn ang="0">
                  <a:pos x="50" y="0"/>
                </a:cxn>
                <a:cxn ang="0">
                  <a:pos x="51" y="10"/>
                </a:cxn>
                <a:cxn ang="0">
                  <a:pos x="1" y="50"/>
                </a:cxn>
                <a:cxn ang="0">
                  <a:pos x="0" y="40"/>
                </a:cxn>
              </a:cxnLst>
              <a:rect l="0" t="0" r="r" b="b"/>
              <a:pathLst>
                <a:path w="52" h="51">
                  <a:moveTo>
                    <a:pt x="0" y="40"/>
                  </a:moveTo>
                  <a:lnTo>
                    <a:pt x="50" y="0"/>
                  </a:lnTo>
                  <a:lnTo>
                    <a:pt x="51" y="10"/>
                  </a:lnTo>
                  <a:lnTo>
                    <a:pt x="1" y="50"/>
                  </a:lnTo>
                  <a:lnTo>
                    <a:pt x="0" y="40"/>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93" name="Freeform 89"/>
            <p:cNvSpPr>
              <a:spLocks/>
            </p:cNvSpPr>
            <p:nvPr/>
          </p:nvSpPr>
          <p:spPr bwMode="auto">
            <a:xfrm>
              <a:off x="3450" y="2738"/>
              <a:ext cx="53" cy="50"/>
            </a:xfrm>
            <a:custGeom>
              <a:avLst/>
              <a:gdLst/>
              <a:ahLst/>
              <a:cxnLst>
                <a:cxn ang="0">
                  <a:pos x="0" y="39"/>
                </a:cxn>
                <a:cxn ang="0">
                  <a:pos x="51" y="0"/>
                </a:cxn>
                <a:cxn ang="0">
                  <a:pos x="52" y="10"/>
                </a:cxn>
                <a:cxn ang="0">
                  <a:pos x="1" y="49"/>
                </a:cxn>
                <a:cxn ang="0">
                  <a:pos x="0" y="39"/>
                </a:cxn>
              </a:cxnLst>
              <a:rect l="0" t="0" r="r" b="b"/>
              <a:pathLst>
                <a:path w="53" h="50">
                  <a:moveTo>
                    <a:pt x="0" y="39"/>
                  </a:moveTo>
                  <a:lnTo>
                    <a:pt x="51" y="0"/>
                  </a:lnTo>
                  <a:lnTo>
                    <a:pt x="52" y="10"/>
                  </a:lnTo>
                  <a:lnTo>
                    <a:pt x="1" y="49"/>
                  </a:lnTo>
                  <a:lnTo>
                    <a:pt x="0" y="39"/>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94" name="Freeform 90"/>
            <p:cNvSpPr>
              <a:spLocks/>
            </p:cNvSpPr>
            <p:nvPr/>
          </p:nvSpPr>
          <p:spPr bwMode="auto">
            <a:xfrm>
              <a:off x="3535" y="2670"/>
              <a:ext cx="54" cy="51"/>
            </a:xfrm>
            <a:custGeom>
              <a:avLst/>
              <a:gdLst/>
              <a:ahLst/>
              <a:cxnLst>
                <a:cxn ang="0">
                  <a:pos x="0" y="40"/>
                </a:cxn>
                <a:cxn ang="0">
                  <a:pos x="52" y="0"/>
                </a:cxn>
                <a:cxn ang="0">
                  <a:pos x="53" y="10"/>
                </a:cxn>
                <a:cxn ang="0">
                  <a:pos x="1" y="50"/>
                </a:cxn>
                <a:cxn ang="0">
                  <a:pos x="0" y="40"/>
                </a:cxn>
              </a:cxnLst>
              <a:rect l="0" t="0" r="r" b="b"/>
              <a:pathLst>
                <a:path w="54" h="51">
                  <a:moveTo>
                    <a:pt x="0" y="40"/>
                  </a:moveTo>
                  <a:lnTo>
                    <a:pt x="52" y="0"/>
                  </a:lnTo>
                  <a:lnTo>
                    <a:pt x="53" y="10"/>
                  </a:lnTo>
                  <a:lnTo>
                    <a:pt x="1" y="50"/>
                  </a:lnTo>
                  <a:lnTo>
                    <a:pt x="0" y="40"/>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95" name="Freeform 91"/>
            <p:cNvSpPr>
              <a:spLocks/>
            </p:cNvSpPr>
            <p:nvPr/>
          </p:nvSpPr>
          <p:spPr bwMode="auto">
            <a:xfrm>
              <a:off x="3622" y="2603"/>
              <a:ext cx="52" cy="50"/>
            </a:xfrm>
            <a:custGeom>
              <a:avLst/>
              <a:gdLst/>
              <a:ahLst/>
              <a:cxnLst>
                <a:cxn ang="0">
                  <a:pos x="0" y="39"/>
                </a:cxn>
                <a:cxn ang="0">
                  <a:pos x="50" y="0"/>
                </a:cxn>
                <a:cxn ang="0">
                  <a:pos x="51" y="10"/>
                </a:cxn>
                <a:cxn ang="0">
                  <a:pos x="1" y="49"/>
                </a:cxn>
                <a:cxn ang="0">
                  <a:pos x="0" y="39"/>
                </a:cxn>
              </a:cxnLst>
              <a:rect l="0" t="0" r="r" b="b"/>
              <a:pathLst>
                <a:path w="52" h="50">
                  <a:moveTo>
                    <a:pt x="0" y="39"/>
                  </a:moveTo>
                  <a:lnTo>
                    <a:pt x="50" y="0"/>
                  </a:lnTo>
                  <a:lnTo>
                    <a:pt x="51" y="10"/>
                  </a:lnTo>
                  <a:lnTo>
                    <a:pt x="1" y="49"/>
                  </a:lnTo>
                  <a:lnTo>
                    <a:pt x="0" y="39"/>
                  </a:lnTo>
                </a:path>
              </a:pathLst>
            </a:custGeom>
            <a:solidFill>
              <a:schemeClr val="hlink"/>
            </a:solidFill>
            <a:ln w="12700" cap="rnd" cmpd="sng">
              <a:solidFill>
                <a:schemeClr val="hlink"/>
              </a:solidFill>
              <a:prstDash val="solid"/>
              <a:round/>
              <a:headEnd type="none" w="med" len="med"/>
              <a:tailEnd type="none" w="med" len="med"/>
            </a:ln>
            <a:effectLst/>
          </p:spPr>
          <p:txBody>
            <a:bodyPr/>
            <a:lstStyle/>
            <a:p>
              <a:endParaRPr lang="en-US"/>
            </a:p>
          </p:txBody>
        </p:sp>
        <p:sp>
          <p:nvSpPr>
            <p:cNvPr id="507996" name="Freeform 92"/>
            <p:cNvSpPr>
              <a:spLocks/>
            </p:cNvSpPr>
            <p:nvPr/>
          </p:nvSpPr>
          <p:spPr bwMode="auto">
            <a:xfrm>
              <a:off x="3709" y="2557"/>
              <a:ext cx="25" cy="29"/>
            </a:xfrm>
            <a:custGeom>
              <a:avLst/>
              <a:gdLst/>
              <a:ahLst/>
              <a:cxnLst>
                <a:cxn ang="0">
                  <a:pos x="0" y="19"/>
                </a:cxn>
                <a:cxn ang="0">
                  <a:pos x="23" y="0"/>
                </a:cxn>
                <a:cxn ang="0">
                  <a:pos x="24" y="9"/>
                </a:cxn>
                <a:cxn ang="0">
                  <a:pos x="1" y="28"/>
                </a:cxn>
                <a:cxn ang="0">
                  <a:pos x="0" y="19"/>
                </a:cxn>
              </a:cxnLst>
              <a:rect l="0" t="0" r="r" b="b"/>
              <a:pathLst>
                <a:path w="25" h="29">
                  <a:moveTo>
                    <a:pt x="0" y="19"/>
                  </a:moveTo>
                  <a:lnTo>
                    <a:pt x="23" y="0"/>
                  </a:lnTo>
                  <a:lnTo>
                    <a:pt x="24" y="9"/>
                  </a:lnTo>
                  <a:lnTo>
                    <a:pt x="1" y="28"/>
                  </a:lnTo>
                  <a:lnTo>
                    <a:pt x="0" y="19"/>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US"/>
            </a:p>
          </p:txBody>
        </p:sp>
        <p:sp>
          <p:nvSpPr>
            <p:cNvPr id="507997" name="Freeform 93"/>
            <p:cNvSpPr>
              <a:spLocks/>
            </p:cNvSpPr>
            <p:nvPr/>
          </p:nvSpPr>
          <p:spPr bwMode="auto">
            <a:xfrm>
              <a:off x="3730" y="2493"/>
              <a:ext cx="28" cy="64"/>
            </a:xfrm>
            <a:custGeom>
              <a:avLst/>
              <a:gdLst/>
              <a:ahLst/>
              <a:cxnLst>
                <a:cxn ang="0">
                  <a:pos x="0" y="62"/>
                </a:cxn>
                <a:cxn ang="0">
                  <a:pos x="18" y="0"/>
                </a:cxn>
                <a:cxn ang="0">
                  <a:pos x="27" y="1"/>
                </a:cxn>
                <a:cxn ang="0">
                  <a:pos x="8" y="63"/>
                </a:cxn>
                <a:cxn ang="0">
                  <a:pos x="0" y="62"/>
                </a:cxn>
              </a:cxnLst>
              <a:rect l="0" t="0" r="r" b="b"/>
              <a:pathLst>
                <a:path w="28" h="64">
                  <a:moveTo>
                    <a:pt x="0" y="62"/>
                  </a:moveTo>
                  <a:lnTo>
                    <a:pt x="18" y="0"/>
                  </a:lnTo>
                  <a:lnTo>
                    <a:pt x="27" y="1"/>
                  </a:lnTo>
                  <a:lnTo>
                    <a:pt x="8" y="63"/>
                  </a:lnTo>
                  <a:lnTo>
                    <a:pt x="0" y="62"/>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US"/>
            </a:p>
          </p:txBody>
        </p:sp>
        <p:sp>
          <p:nvSpPr>
            <p:cNvPr id="507998" name="Oval 94"/>
            <p:cNvSpPr>
              <a:spLocks noChangeArrowheads="1"/>
            </p:cNvSpPr>
            <p:nvPr/>
          </p:nvSpPr>
          <p:spPr bwMode="auto">
            <a:xfrm>
              <a:off x="3166" y="2960"/>
              <a:ext cx="48" cy="4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7999" name="Oval 95"/>
            <p:cNvSpPr>
              <a:spLocks noChangeArrowheads="1"/>
            </p:cNvSpPr>
            <p:nvPr/>
          </p:nvSpPr>
          <p:spPr bwMode="auto">
            <a:xfrm>
              <a:off x="3702" y="2533"/>
              <a:ext cx="46" cy="4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0" name="Oval 96"/>
            <p:cNvSpPr>
              <a:spLocks noChangeArrowheads="1"/>
            </p:cNvSpPr>
            <p:nvPr/>
          </p:nvSpPr>
          <p:spPr bwMode="auto">
            <a:xfrm>
              <a:off x="3439" y="2544"/>
              <a:ext cx="46" cy="4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1" name="Oval 97"/>
            <p:cNvSpPr>
              <a:spLocks noChangeArrowheads="1"/>
            </p:cNvSpPr>
            <p:nvPr/>
          </p:nvSpPr>
          <p:spPr bwMode="auto">
            <a:xfrm>
              <a:off x="2889" y="2937"/>
              <a:ext cx="45" cy="4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2" name="Oval 98"/>
            <p:cNvSpPr>
              <a:spLocks noChangeArrowheads="1"/>
            </p:cNvSpPr>
            <p:nvPr/>
          </p:nvSpPr>
          <p:spPr bwMode="auto">
            <a:xfrm>
              <a:off x="2614" y="2984"/>
              <a:ext cx="46" cy="4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3" name="Oval 99"/>
            <p:cNvSpPr>
              <a:spLocks noChangeArrowheads="1"/>
            </p:cNvSpPr>
            <p:nvPr/>
          </p:nvSpPr>
          <p:spPr bwMode="auto">
            <a:xfrm>
              <a:off x="4261" y="1395"/>
              <a:ext cx="44" cy="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4" name="Oval 100"/>
            <p:cNvSpPr>
              <a:spLocks noChangeArrowheads="1"/>
            </p:cNvSpPr>
            <p:nvPr/>
          </p:nvSpPr>
          <p:spPr bwMode="auto">
            <a:xfrm>
              <a:off x="3987" y="1725"/>
              <a:ext cx="48" cy="44"/>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5" name="Oval 101"/>
            <p:cNvSpPr>
              <a:spLocks noChangeArrowheads="1"/>
            </p:cNvSpPr>
            <p:nvPr/>
          </p:nvSpPr>
          <p:spPr bwMode="auto">
            <a:xfrm>
              <a:off x="4261" y="1129"/>
              <a:ext cx="44" cy="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06" name="Rectangle 102"/>
            <p:cNvSpPr>
              <a:spLocks noChangeArrowheads="1"/>
            </p:cNvSpPr>
            <p:nvPr/>
          </p:nvSpPr>
          <p:spPr bwMode="auto">
            <a:xfrm>
              <a:off x="1980" y="1163"/>
              <a:ext cx="1748" cy="340"/>
            </a:xfrm>
            <a:prstGeom prst="rect">
              <a:avLst/>
            </a:prstGeom>
            <a:noFill/>
            <a:ln w="12700">
              <a:noFill/>
              <a:miter lim="800000"/>
              <a:headEnd/>
              <a:tailEnd/>
            </a:ln>
            <a:effectLst/>
          </p:spPr>
          <p:txBody>
            <a:bodyPr wrap="none" anchor="ctr"/>
            <a:lstStyle/>
            <a:p>
              <a:endParaRPr lang="en-US"/>
            </a:p>
          </p:txBody>
        </p:sp>
        <p:sp>
          <p:nvSpPr>
            <p:cNvPr id="508007" name="Rectangle 103"/>
            <p:cNvSpPr>
              <a:spLocks noChangeArrowheads="1"/>
            </p:cNvSpPr>
            <p:nvPr/>
          </p:nvSpPr>
          <p:spPr bwMode="auto">
            <a:xfrm>
              <a:off x="1953" y="1197"/>
              <a:ext cx="1771" cy="272"/>
            </a:xfrm>
            <a:prstGeom prst="rect">
              <a:avLst/>
            </a:prstGeom>
            <a:gradFill rotWithShape="0">
              <a:gsLst>
                <a:gs pos="0">
                  <a:srgbClr val="618FFD"/>
                </a:gs>
                <a:gs pos="50000">
                  <a:srgbClr val="618FFD">
                    <a:gamma/>
                    <a:shade val="80000"/>
                    <a:invGamma/>
                  </a:srgbClr>
                </a:gs>
                <a:gs pos="100000">
                  <a:srgbClr val="618FFD"/>
                </a:gs>
              </a:gsLst>
              <a:lin ang="5400000" scaled="1"/>
            </a:gradFill>
            <a:ln w="12700">
              <a:solidFill>
                <a:schemeClr val="tx1"/>
              </a:solidFill>
              <a:miter lim="800000"/>
              <a:headEnd/>
              <a:tailEnd/>
            </a:ln>
            <a:effectLst/>
          </p:spPr>
          <p:txBody>
            <a:bodyPr wrap="none" anchor="ctr"/>
            <a:lstStyle/>
            <a:p>
              <a:endParaRPr lang="en-US"/>
            </a:p>
          </p:txBody>
        </p:sp>
        <p:sp>
          <p:nvSpPr>
            <p:cNvPr id="508008" name="Line 104"/>
            <p:cNvSpPr>
              <a:spLocks noChangeShapeType="1"/>
            </p:cNvSpPr>
            <p:nvPr/>
          </p:nvSpPr>
          <p:spPr bwMode="auto">
            <a:xfrm>
              <a:off x="2015" y="1286"/>
              <a:ext cx="647" cy="0"/>
            </a:xfrm>
            <a:prstGeom prst="line">
              <a:avLst/>
            </a:prstGeom>
            <a:noFill/>
            <a:ln w="12700">
              <a:solidFill>
                <a:schemeClr val="hlink"/>
              </a:solidFill>
              <a:round/>
              <a:headEnd/>
              <a:tailEnd/>
            </a:ln>
            <a:effectLst/>
          </p:spPr>
          <p:txBody>
            <a:bodyPr wrap="none" anchor="ctr"/>
            <a:lstStyle/>
            <a:p>
              <a:endParaRPr lang="en-US"/>
            </a:p>
          </p:txBody>
        </p:sp>
        <p:sp>
          <p:nvSpPr>
            <p:cNvPr id="508009" name="Oval 105"/>
            <p:cNvSpPr>
              <a:spLocks noChangeArrowheads="1"/>
            </p:cNvSpPr>
            <p:nvPr/>
          </p:nvSpPr>
          <p:spPr bwMode="auto">
            <a:xfrm>
              <a:off x="2234" y="1261"/>
              <a:ext cx="45" cy="45"/>
            </a:xfrm>
            <a:prstGeom prst="ellipse">
              <a:avLst/>
            </a:prstGeom>
            <a:gradFill rotWithShape="0">
              <a:gsLst>
                <a:gs pos="0">
                  <a:srgbClr val="FC0128"/>
                </a:gs>
                <a:gs pos="100000">
                  <a:srgbClr val="FC0128">
                    <a:gamma/>
                    <a:tint val="80000"/>
                    <a:invGamma/>
                  </a:srgbClr>
                </a:gs>
              </a:gsLst>
              <a:lin ang="5400000" scaled="1"/>
            </a:gradFill>
            <a:ln w="12700">
              <a:solidFill>
                <a:schemeClr val="tx1"/>
              </a:solidFill>
              <a:round/>
              <a:headEnd/>
              <a:tailEnd/>
            </a:ln>
            <a:effectLst/>
          </p:spPr>
          <p:txBody>
            <a:bodyPr wrap="none" anchor="ctr"/>
            <a:lstStyle/>
            <a:p>
              <a:endParaRPr lang="en-US"/>
            </a:p>
          </p:txBody>
        </p:sp>
        <p:sp>
          <p:nvSpPr>
            <p:cNvPr id="508010" name="Line 106"/>
            <p:cNvSpPr>
              <a:spLocks noChangeShapeType="1"/>
            </p:cNvSpPr>
            <p:nvPr/>
          </p:nvSpPr>
          <p:spPr bwMode="auto">
            <a:xfrm>
              <a:off x="2015" y="1380"/>
              <a:ext cx="647" cy="0"/>
            </a:xfrm>
            <a:prstGeom prst="line">
              <a:avLst/>
            </a:prstGeom>
            <a:noFill/>
            <a:ln w="12700">
              <a:solidFill>
                <a:schemeClr val="hlink"/>
              </a:solidFill>
              <a:prstDash val="lgDash"/>
              <a:round/>
              <a:headEnd/>
              <a:tailEnd/>
            </a:ln>
            <a:effectLst/>
          </p:spPr>
          <p:txBody>
            <a:bodyPr wrap="none" anchor="ctr"/>
            <a:lstStyle/>
            <a:p>
              <a:endParaRPr lang="en-US"/>
            </a:p>
          </p:txBody>
        </p:sp>
        <p:sp>
          <p:nvSpPr>
            <p:cNvPr id="508011" name="Oval 107"/>
            <p:cNvSpPr>
              <a:spLocks noChangeArrowheads="1"/>
            </p:cNvSpPr>
            <p:nvPr/>
          </p:nvSpPr>
          <p:spPr bwMode="auto">
            <a:xfrm>
              <a:off x="2146" y="1357"/>
              <a:ext cx="46" cy="46"/>
            </a:xfrm>
            <a:prstGeom prst="ellipse">
              <a:avLst/>
            </a:prstGeom>
            <a:gradFill rotWithShape="0">
              <a:gsLst>
                <a:gs pos="0">
                  <a:srgbClr val="FC0128"/>
                </a:gs>
                <a:gs pos="100000">
                  <a:srgbClr val="FC0128">
                    <a:gamma/>
                    <a:tint val="80000"/>
                    <a:invGamma/>
                  </a:srgbClr>
                </a:gs>
              </a:gsLst>
              <a:lin ang="5400000" scaled="1"/>
            </a:gradFill>
            <a:ln w="12700">
              <a:solidFill>
                <a:schemeClr val="tx1"/>
              </a:solidFill>
              <a:round/>
              <a:headEnd/>
              <a:tailEnd/>
            </a:ln>
            <a:effectLst/>
          </p:spPr>
          <p:txBody>
            <a:bodyPr wrap="none" anchor="ctr"/>
            <a:lstStyle/>
            <a:p>
              <a:endParaRPr lang="en-US"/>
            </a:p>
          </p:txBody>
        </p:sp>
        <p:sp>
          <p:nvSpPr>
            <p:cNvPr id="508012" name="Rectangle 108"/>
            <p:cNvSpPr>
              <a:spLocks noChangeArrowheads="1"/>
            </p:cNvSpPr>
            <p:nvPr/>
          </p:nvSpPr>
          <p:spPr bwMode="auto">
            <a:xfrm>
              <a:off x="2695" y="1203"/>
              <a:ext cx="761" cy="105"/>
            </a:xfrm>
            <a:prstGeom prst="rect">
              <a:avLst/>
            </a:prstGeom>
            <a:noFill/>
            <a:ln w="12700">
              <a:noFill/>
              <a:miter lim="800000"/>
              <a:headEnd/>
              <a:tailEnd/>
            </a:ln>
            <a:effectLst/>
          </p:spPr>
          <p:txBody>
            <a:bodyPr wrap="none" lIns="46038" tIns="23812" rIns="46038" bIns="23812">
              <a:spAutoFit/>
            </a:bodyPr>
            <a:lstStyle/>
            <a:p>
              <a:pPr defTabSz="190500"/>
              <a:r>
                <a:rPr lang="en-US" sz="700" b="0">
                  <a:solidFill>
                    <a:srgbClr val="FBFCE1"/>
                  </a:solidFill>
                  <a:effectLst>
                    <a:outerShdw blurRad="38100" dist="38100" dir="2700000" algn="tl">
                      <a:srgbClr val="000000"/>
                    </a:outerShdw>
                  </a:effectLst>
                  <a:latin typeface="Arial" charset="0"/>
                </a:rPr>
                <a:t>number of installed systems</a:t>
              </a:r>
            </a:p>
          </p:txBody>
        </p:sp>
        <p:sp>
          <p:nvSpPr>
            <p:cNvPr id="508013" name="Rectangle 109"/>
            <p:cNvSpPr>
              <a:spLocks noChangeArrowheads="1"/>
            </p:cNvSpPr>
            <p:nvPr/>
          </p:nvSpPr>
          <p:spPr bwMode="auto">
            <a:xfrm>
              <a:off x="2695" y="1327"/>
              <a:ext cx="789" cy="105"/>
            </a:xfrm>
            <a:prstGeom prst="rect">
              <a:avLst/>
            </a:prstGeom>
            <a:noFill/>
            <a:ln w="12700">
              <a:noFill/>
              <a:miter lim="800000"/>
              <a:headEnd/>
              <a:tailEnd/>
            </a:ln>
            <a:effectLst/>
          </p:spPr>
          <p:txBody>
            <a:bodyPr wrap="none" lIns="46038" tIns="23812" rIns="46038" bIns="23812">
              <a:spAutoFit/>
            </a:bodyPr>
            <a:lstStyle/>
            <a:p>
              <a:pPr defTabSz="190500"/>
              <a:r>
                <a:rPr lang="en-US" sz="700" b="0">
                  <a:solidFill>
                    <a:srgbClr val="FBFCE1"/>
                  </a:solidFill>
                  <a:effectLst>
                    <a:outerShdw blurRad="38100" dist="38100" dir="2700000" algn="tl">
                      <a:srgbClr val="000000"/>
                    </a:outerShdw>
                  </a:effectLst>
                  <a:latin typeface="Arial" charset="0"/>
                </a:rPr>
                <a:t>number of systems with CPR</a:t>
              </a:r>
            </a:p>
          </p:txBody>
        </p:sp>
        <p:sp>
          <p:nvSpPr>
            <p:cNvPr id="508014" name="Line 110"/>
            <p:cNvSpPr>
              <a:spLocks noChangeShapeType="1"/>
            </p:cNvSpPr>
            <p:nvPr/>
          </p:nvSpPr>
          <p:spPr bwMode="auto">
            <a:xfrm>
              <a:off x="3794" y="3365"/>
              <a:ext cx="242" cy="0"/>
            </a:xfrm>
            <a:prstGeom prst="line">
              <a:avLst/>
            </a:prstGeom>
            <a:noFill/>
            <a:ln w="12700">
              <a:solidFill>
                <a:schemeClr val="hlink"/>
              </a:solidFill>
              <a:round/>
              <a:headEnd/>
              <a:tailEnd type="triangle" w="med" len="med"/>
            </a:ln>
            <a:effectLst/>
          </p:spPr>
          <p:txBody>
            <a:bodyPr wrap="none" anchor="ctr"/>
            <a:lstStyle/>
            <a:p>
              <a:endParaRPr lang="en-US"/>
            </a:p>
          </p:txBody>
        </p:sp>
        <p:sp>
          <p:nvSpPr>
            <p:cNvPr id="508015" name="Freeform 111"/>
            <p:cNvSpPr>
              <a:spLocks/>
            </p:cNvSpPr>
            <p:nvPr/>
          </p:nvSpPr>
          <p:spPr bwMode="auto">
            <a:xfrm>
              <a:off x="2940" y="2994"/>
              <a:ext cx="226" cy="29"/>
            </a:xfrm>
            <a:custGeom>
              <a:avLst/>
              <a:gdLst/>
              <a:ahLst/>
              <a:cxnLst>
                <a:cxn ang="0">
                  <a:pos x="0" y="23"/>
                </a:cxn>
                <a:cxn ang="0">
                  <a:pos x="222" y="0"/>
                </a:cxn>
                <a:cxn ang="0">
                  <a:pos x="225" y="5"/>
                </a:cxn>
                <a:cxn ang="0">
                  <a:pos x="3" y="28"/>
                </a:cxn>
                <a:cxn ang="0">
                  <a:pos x="0" y="23"/>
                </a:cxn>
              </a:cxnLst>
              <a:rect l="0" t="0" r="r" b="b"/>
              <a:pathLst>
                <a:path w="226" h="29">
                  <a:moveTo>
                    <a:pt x="0" y="23"/>
                  </a:moveTo>
                  <a:lnTo>
                    <a:pt x="222" y="0"/>
                  </a:lnTo>
                  <a:lnTo>
                    <a:pt x="225" y="5"/>
                  </a:lnTo>
                  <a:lnTo>
                    <a:pt x="3" y="28"/>
                  </a:lnTo>
                  <a:lnTo>
                    <a:pt x="0" y="23"/>
                  </a:lnTo>
                </a:path>
              </a:pathLst>
            </a:custGeom>
            <a:noFill/>
            <a:ln w="12700" cap="rnd" cmpd="sng">
              <a:solidFill>
                <a:schemeClr val="hlink"/>
              </a:solidFill>
              <a:prstDash val="lgDash"/>
              <a:round/>
              <a:headEnd type="none" w="med" len="med"/>
              <a:tailEnd type="none" w="med" len="med"/>
            </a:ln>
            <a:effectLst/>
          </p:spPr>
          <p:txBody>
            <a:bodyPr/>
            <a:lstStyle/>
            <a:p>
              <a:endParaRPr lang="en-US"/>
            </a:p>
          </p:txBody>
        </p:sp>
        <p:sp>
          <p:nvSpPr>
            <p:cNvPr id="508016" name="Line 112"/>
            <p:cNvSpPr>
              <a:spLocks noChangeShapeType="1"/>
            </p:cNvSpPr>
            <p:nvPr/>
          </p:nvSpPr>
          <p:spPr bwMode="auto">
            <a:xfrm flipV="1">
              <a:off x="1870" y="3011"/>
              <a:ext cx="727" cy="19"/>
            </a:xfrm>
            <a:prstGeom prst="line">
              <a:avLst/>
            </a:prstGeom>
            <a:noFill/>
            <a:ln w="12700">
              <a:solidFill>
                <a:schemeClr val="hlink"/>
              </a:solidFill>
              <a:round/>
              <a:headEnd/>
              <a:tailEnd/>
            </a:ln>
            <a:effectLst/>
          </p:spPr>
          <p:txBody>
            <a:bodyPr wrap="none" anchor="ctr"/>
            <a:lstStyle/>
            <a:p>
              <a:endParaRPr lang="en-US"/>
            </a:p>
          </p:txBody>
        </p:sp>
        <p:sp>
          <p:nvSpPr>
            <p:cNvPr id="508017" name="Oval 113"/>
            <p:cNvSpPr>
              <a:spLocks noChangeArrowheads="1"/>
            </p:cNvSpPr>
            <p:nvPr/>
          </p:nvSpPr>
          <p:spPr bwMode="auto">
            <a:xfrm>
              <a:off x="1802" y="2984"/>
              <a:ext cx="47" cy="4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08018" name="Rectangle 114"/>
            <p:cNvSpPr>
              <a:spLocks noChangeArrowheads="1"/>
            </p:cNvSpPr>
            <p:nvPr/>
          </p:nvSpPr>
          <p:spPr bwMode="auto">
            <a:xfrm>
              <a:off x="1319" y="3382"/>
              <a:ext cx="1913" cy="190"/>
            </a:xfrm>
            <a:prstGeom prst="rect">
              <a:avLst/>
            </a:prstGeom>
            <a:noFill/>
            <a:ln w="12700">
              <a:noFill/>
              <a:miter lim="800000"/>
              <a:headEnd/>
              <a:tailEnd/>
            </a:ln>
            <a:effectLst/>
          </p:spPr>
          <p:txBody>
            <a:bodyPr wrap="none" lIns="90488" tIns="44450" rIns="90488" bIns="44450">
              <a:spAutoFit/>
            </a:bodyPr>
            <a:lstStyle/>
            <a:p>
              <a:pPr defTabSz="762000"/>
              <a:r>
                <a:rPr lang="en-US" sz="1400" b="0">
                  <a:solidFill>
                    <a:srgbClr val="FAFD00"/>
                  </a:solidFill>
                  <a:effectLst>
                    <a:outerShdw blurRad="38100" dist="38100" dir="2700000" algn="tl">
                      <a:srgbClr val="000000"/>
                    </a:outerShdw>
                  </a:effectLst>
                </a:rPr>
                <a:t>Growth of CPR systems in primary care</a:t>
              </a:r>
            </a:p>
          </p:txBody>
        </p:sp>
      </p:gr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GB"/>
              <a:t>Johan van der Lei</a:t>
            </a:r>
            <a:endParaRPr lang="nl-NL"/>
          </a:p>
        </p:txBody>
      </p:sp>
      <p:sp>
        <p:nvSpPr>
          <p:cNvPr id="338947" name="Rectangle 3"/>
          <p:cNvSpPr>
            <a:spLocks noGrp="1" noChangeArrowheads="1"/>
          </p:cNvSpPr>
          <p:nvPr>
            <p:ph type="body" idx="1"/>
          </p:nvPr>
        </p:nvSpPr>
        <p:spPr/>
        <p:txBody>
          <a:bodyPr/>
          <a:lstStyle/>
          <a:p>
            <a:r>
              <a:rPr lang="en-GB"/>
              <a:t>Medical background</a:t>
            </a:r>
          </a:p>
          <a:p>
            <a:r>
              <a:rPr lang="en-GB"/>
              <a:t>Don’t like computers</a:t>
            </a:r>
          </a:p>
          <a:p>
            <a:r>
              <a:rPr lang="en-GB"/>
              <a:t>Need the machines</a:t>
            </a:r>
          </a:p>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nl-NL"/>
              <a:t>Meet Charybdis</a:t>
            </a:r>
          </a:p>
        </p:txBody>
      </p:sp>
      <p:sp>
        <p:nvSpPr>
          <p:cNvPr id="292867" name="Rectangle 3"/>
          <p:cNvSpPr>
            <a:spLocks noGrp="1" noChangeArrowheads="1"/>
          </p:cNvSpPr>
          <p:nvPr>
            <p:ph type="body" idx="1"/>
          </p:nvPr>
        </p:nvSpPr>
        <p:spPr/>
        <p:txBody>
          <a:bodyPr/>
          <a:lstStyle/>
          <a:p>
            <a:r>
              <a:rPr lang="en-GB"/>
              <a:t>J.F. Burnum</a:t>
            </a:r>
          </a:p>
          <a:p>
            <a:pPr lvl="3">
              <a:lnSpc>
                <a:spcPct val="110000"/>
              </a:lnSpc>
            </a:pPr>
            <a:r>
              <a:rPr lang="en-GB"/>
              <a:t>The misinformation era: The fall of the medical record. Annals of Internal Medicine, 1989;110:482-4</a:t>
            </a:r>
          </a:p>
          <a:p>
            <a:pPr lvl="1"/>
            <a:r>
              <a:rPr lang="en-GB"/>
              <a:t>“With the advent of the information era in medicine, we are pouring out a torrent of medical record misinformation.”</a:t>
            </a:r>
          </a:p>
          <a:p>
            <a:pPr lvl="1">
              <a:lnSpc>
                <a:spcPct val="110000"/>
              </a:lnSpc>
            </a:pPr>
            <a:r>
              <a:rPr lang="en-GB"/>
              <a:t>“All medical record information should be regarded as suspect; much of it is fiction.”</a:t>
            </a:r>
          </a:p>
          <a:p>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GB"/>
              <a:t>EPR: Medical Data</a:t>
            </a:r>
          </a:p>
        </p:txBody>
      </p:sp>
      <p:sp>
        <p:nvSpPr>
          <p:cNvPr id="293891" name="Rectangle 3"/>
          <p:cNvSpPr>
            <a:spLocks noGrp="1" noChangeArrowheads="1"/>
          </p:cNvSpPr>
          <p:nvPr>
            <p:ph type="body" idx="1"/>
          </p:nvPr>
        </p:nvSpPr>
        <p:spPr/>
        <p:txBody>
          <a:bodyPr/>
          <a:lstStyle/>
          <a:p>
            <a:r>
              <a:rPr lang="en-GB"/>
              <a:t>Human Artefacts</a:t>
            </a:r>
          </a:p>
          <a:p>
            <a:r>
              <a:rPr lang="en-GB"/>
              <a:t>Do not exist “an sich” </a:t>
            </a:r>
          </a:p>
          <a:p>
            <a:r>
              <a:rPr lang="en-GB"/>
              <a:t>“Real-world entities” observed and described by humans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3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3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3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GB"/>
              <a:t>Use of Data!</a:t>
            </a:r>
          </a:p>
        </p:txBody>
      </p:sp>
      <p:sp>
        <p:nvSpPr>
          <p:cNvPr id="294915" name="Rectangle 3"/>
          <p:cNvSpPr>
            <a:spLocks noGrp="1" noChangeArrowheads="1"/>
          </p:cNvSpPr>
          <p:nvPr>
            <p:ph type="body" idx="1"/>
          </p:nvPr>
        </p:nvSpPr>
        <p:spPr/>
        <p:txBody>
          <a:bodyPr/>
          <a:lstStyle/>
          <a:p>
            <a:r>
              <a:rPr lang="en-GB"/>
              <a:t>Registration has a purpose</a:t>
            </a:r>
          </a:p>
          <a:p>
            <a:r>
              <a:rPr lang="en-GB"/>
              <a:t>Purpose determines</a:t>
            </a:r>
          </a:p>
          <a:p>
            <a:pPr lvl="1"/>
            <a:r>
              <a:rPr lang="en-GB"/>
              <a:t>what</a:t>
            </a:r>
          </a:p>
          <a:p>
            <a:pPr lvl="1"/>
            <a:r>
              <a:rPr lang="en-GB"/>
              <a:t>how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GB"/>
              <a:t>Ignore Purpose:</a:t>
            </a:r>
          </a:p>
        </p:txBody>
      </p:sp>
      <p:sp>
        <p:nvSpPr>
          <p:cNvPr id="513027" name="Rectangle 3"/>
          <p:cNvSpPr>
            <a:spLocks noGrp="1" noChangeArrowheads="1"/>
          </p:cNvSpPr>
          <p:nvPr>
            <p:ph type="body" idx="1"/>
          </p:nvPr>
        </p:nvSpPr>
        <p:spPr/>
        <p:txBody>
          <a:bodyPr/>
          <a:lstStyle/>
          <a:p>
            <a:r>
              <a:rPr lang="en-GB"/>
              <a:t>Physicians hide information (Burnum 89)</a:t>
            </a:r>
          </a:p>
          <a:p>
            <a:r>
              <a:rPr lang="en-GB"/>
              <a:t>Everybody optimises income (Hsia 88)</a:t>
            </a:r>
          </a:p>
          <a:p>
            <a:r>
              <a:rPr lang="en-GB"/>
              <a:t>Control is exerted (Comm ACM 90)</a:t>
            </a:r>
          </a:p>
          <a:p>
            <a:r>
              <a:rPr lang="en-GB"/>
              <a:t>Analysis difficult (Zwetsloot 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3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GB"/>
              <a:t>Computers and patient data</a:t>
            </a:r>
          </a:p>
        </p:txBody>
      </p:sp>
      <p:sp>
        <p:nvSpPr>
          <p:cNvPr id="296963" name="Rectangle 3"/>
          <p:cNvSpPr>
            <a:spLocks noGrp="1" noChangeArrowheads="1"/>
          </p:cNvSpPr>
          <p:nvPr>
            <p:ph type="body" idx="1"/>
          </p:nvPr>
        </p:nvSpPr>
        <p:spPr/>
        <p:txBody>
          <a:bodyPr/>
          <a:lstStyle/>
          <a:p>
            <a:r>
              <a:rPr lang="en-GB"/>
              <a:t>Remove the protection provided by paper</a:t>
            </a:r>
          </a:p>
          <a:p>
            <a:r>
              <a:rPr lang="en-GB"/>
              <a:t>Change fundamentally the nature of data</a:t>
            </a:r>
          </a:p>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GB"/>
              <a:t>….. but</a:t>
            </a:r>
          </a:p>
        </p:txBody>
      </p:sp>
      <p:sp>
        <p:nvSpPr>
          <p:cNvPr id="297987" name="Rectangle 3"/>
          <p:cNvSpPr>
            <a:spLocks noGrp="1" noChangeArrowheads="1"/>
          </p:cNvSpPr>
          <p:nvPr>
            <p:ph type="body" idx="1"/>
          </p:nvPr>
        </p:nvSpPr>
        <p:spPr/>
        <p:txBody>
          <a:bodyPr/>
          <a:lstStyle/>
          <a:p>
            <a:endParaRPr lang="en-GB"/>
          </a:p>
          <a:p>
            <a:r>
              <a:rPr lang="en-GB"/>
              <a:t>The more things change, the more they stay the same</a:t>
            </a:r>
          </a:p>
          <a:p>
            <a:r>
              <a:rPr lang="en-GB"/>
              <a:t>1515</a:t>
            </a:r>
          </a:p>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Grp="1" noChangeAspect="1" noChangeArrowheads="1"/>
          </p:cNvPicPr>
          <p:nvPr>
            <p:ph idx="4294967295"/>
          </p:nvPr>
        </p:nvPicPr>
        <p:blipFill>
          <a:blip r:embed="rId2" cstate="print"/>
          <a:srcRect/>
          <a:stretch>
            <a:fillRect/>
          </a:stretch>
        </p:blipFill>
        <p:spPr>
          <a:xfrm>
            <a:off x="0" y="0"/>
            <a:ext cx="9561513" cy="122682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Erasmus</a:t>
            </a:r>
          </a:p>
        </p:txBody>
      </p:sp>
      <p:sp>
        <p:nvSpPr>
          <p:cNvPr id="300035" name="Rectangle 3"/>
          <p:cNvSpPr>
            <a:spLocks noGrp="1" noChangeArrowheads="1"/>
          </p:cNvSpPr>
          <p:nvPr>
            <p:ph type="body" idx="1"/>
          </p:nvPr>
        </p:nvSpPr>
        <p:spPr/>
        <p:txBody>
          <a:bodyPr/>
          <a:lstStyle/>
          <a:p>
            <a:pPr marL="342900" indent="-342900">
              <a:buFont typeface="Wingdings" pitchFamily="2" charset="2"/>
              <a:buNone/>
            </a:pPr>
            <a:r>
              <a:rPr lang="en-US" sz="2800"/>
              <a:t>“Erasmus, who never realized how insulting he was, always gave cause to misunderstanding and conflict. Norms and values were not yet adapted to the art of printing that increased the publicity of the written word thousand fold. Only slowly the distinction between the public, meant for many, and the private, meant for just a few, emerged.”</a:t>
            </a:r>
          </a:p>
          <a:p>
            <a:pPr marL="342900" indent="-342900">
              <a:buFont typeface="Wingdings" pitchFamily="2" charset="2"/>
              <a:buNone/>
            </a:pPr>
            <a:endParaRPr lang="en-US" sz="2800"/>
          </a:p>
          <a:p>
            <a:pPr marL="342900" indent="-342900" algn="r">
              <a:buFont typeface="Wingdings" pitchFamily="2" charset="2"/>
              <a:buNone/>
            </a:pPr>
            <a:r>
              <a:rPr lang="en-US" sz="2800"/>
              <a:t>Johan Huizinga, </a:t>
            </a:r>
            <a:r>
              <a:rPr lang="en-US" sz="2800" i="1"/>
              <a:t>Erasmus</a:t>
            </a:r>
            <a:r>
              <a:rPr lang="en-US" sz="2800"/>
              <a:t>, 1924</a:t>
            </a:r>
          </a:p>
        </p:txBody>
      </p:sp>
      <p:sp>
        <p:nvSpPr>
          <p:cNvPr id="300036" name="Rectangle 4"/>
          <p:cNvSpPr>
            <a:spLocks noChangeArrowheads="1"/>
          </p:cNvSpPr>
          <p:nvPr/>
        </p:nvSpPr>
        <p:spPr bwMode="auto">
          <a:xfrm>
            <a:off x="328613" y="2243138"/>
            <a:ext cx="327025" cy="579437"/>
          </a:xfrm>
          <a:prstGeom prst="rect">
            <a:avLst/>
          </a:prstGeom>
          <a:noFill/>
          <a:ln w="9525">
            <a:noFill/>
            <a:miter lim="800000"/>
            <a:headEnd/>
            <a:tailEnd/>
          </a:ln>
          <a:effectLst/>
        </p:spPr>
        <p:txBody>
          <a:bodyPr wrap="none">
            <a:spAutoFit/>
          </a:bodyPr>
          <a:lstStyle/>
          <a:p>
            <a:pPr eaLnBrk="1" hangingPunct="1">
              <a:spcBef>
                <a:spcPct val="20000"/>
              </a:spcBef>
              <a:buFontTx/>
              <a:buChar char="•"/>
            </a:pPr>
            <a:endParaRPr lang="en-GB" b="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GB"/>
              <a:t>Reflection</a:t>
            </a:r>
          </a:p>
        </p:txBody>
      </p:sp>
      <p:sp>
        <p:nvSpPr>
          <p:cNvPr id="516099" name="Rectangle 3"/>
          <p:cNvSpPr>
            <a:spLocks noGrp="1" noChangeArrowheads="1"/>
          </p:cNvSpPr>
          <p:nvPr>
            <p:ph type="body" idx="1"/>
          </p:nvPr>
        </p:nvSpPr>
        <p:spPr/>
        <p:txBody>
          <a:bodyPr/>
          <a:lstStyle/>
          <a:p>
            <a:r>
              <a:rPr lang="en-GB"/>
              <a:t>Data were recorded for a purpose ….</a:t>
            </a:r>
          </a:p>
          <a:p>
            <a:r>
              <a:rPr lang="en-GB"/>
              <a:t>We are mixing purposes ….</a:t>
            </a:r>
          </a:p>
          <a:p>
            <a:r>
              <a:rPr lang="en-GB"/>
              <a:t>We encounter conflicts</a:t>
            </a:r>
          </a:p>
          <a:p>
            <a:pPr lvl="1"/>
            <a:r>
              <a:rPr lang="en-GB"/>
              <a:t>Conflicting results</a:t>
            </a:r>
          </a:p>
          <a:p>
            <a:pPr lvl="1"/>
            <a:r>
              <a:rPr lang="en-GB"/>
              <a:t>Conflicting priorities</a:t>
            </a:r>
          </a:p>
          <a:p>
            <a:pPr lvl="1"/>
            <a:r>
              <a:rPr lang="en-GB"/>
              <a:t>Conflicting roles</a:t>
            </a:r>
          </a:p>
          <a:p>
            <a:r>
              <a:rPr lang="en-GB"/>
              <a:t>Start to understand different requirements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6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6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6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60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6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60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16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GB"/>
              <a:t>First law of medical informatics</a:t>
            </a:r>
          </a:p>
        </p:txBody>
      </p:sp>
      <p:sp>
        <p:nvSpPr>
          <p:cNvPr id="515075" name="Rectangle 3"/>
          <p:cNvSpPr>
            <a:spLocks noGrp="1" noChangeArrowheads="1"/>
          </p:cNvSpPr>
          <p:nvPr>
            <p:ph type="body" idx="1"/>
          </p:nvPr>
        </p:nvSpPr>
        <p:spPr/>
        <p:txBody>
          <a:bodyPr/>
          <a:lstStyle/>
          <a:p>
            <a:r>
              <a:rPr lang="en-GB"/>
              <a:t>data shall be used only for the purpose for which they were collected</a:t>
            </a:r>
          </a:p>
          <a:p>
            <a:endParaRPr lang="en-GB"/>
          </a:p>
          <a:p>
            <a:r>
              <a:rPr lang="en-GB" i="1"/>
              <a:t>collateral:</a:t>
            </a:r>
          </a:p>
          <a:p>
            <a:endParaRPr lang="en-GB"/>
          </a:p>
          <a:p>
            <a:r>
              <a:rPr lang="en-GB"/>
              <a:t>if no purpose was defined, they should not be used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t>medical informatics</a:t>
            </a:r>
          </a:p>
        </p:txBody>
      </p:sp>
      <p:sp>
        <p:nvSpPr>
          <p:cNvPr id="494595" name="Rectangle 3"/>
          <p:cNvSpPr>
            <a:spLocks noGrp="1" noChangeArrowheads="1"/>
          </p:cNvSpPr>
          <p:nvPr>
            <p:ph type="body" idx="1"/>
          </p:nvPr>
        </p:nvSpPr>
        <p:spPr/>
        <p:txBody>
          <a:bodyPr/>
          <a:lstStyle/>
          <a:p>
            <a:pPr marL="342900" indent="-342900">
              <a:buFont typeface="Wingdings" pitchFamily="2" charset="2"/>
              <a:buNone/>
            </a:pPr>
            <a:r>
              <a:rPr lang="en-GB">
                <a:cs typeface="Times New Roman" pitchFamily="18" charset="0"/>
              </a:rPr>
              <a:t>dates from the second half of the 1970s</a:t>
            </a:r>
          </a:p>
          <a:p>
            <a:pPr marL="342900" indent="-342900">
              <a:buFont typeface="Wingdings" pitchFamily="2" charset="2"/>
              <a:buNone/>
            </a:pPr>
            <a:r>
              <a:rPr lang="en-GB">
                <a:cs typeface="Times New Roman" pitchFamily="18" charset="0"/>
              </a:rPr>
              <a:t>based on French: </a:t>
            </a:r>
            <a:r>
              <a:rPr lang="en-GB" i="1">
                <a:cs typeface="Times New Roman" pitchFamily="18" charset="0"/>
              </a:rPr>
              <a:t>informatique medicale</a:t>
            </a:r>
          </a:p>
          <a:p>
            <a:pPr marL="342900" indent="-342900">
              <a:buFont typeface="Wingdings" pitchFamily="2" charset="2"/>
              <a:buNone/>
            </a:pPr>
            <a:r>
              <a:rPr lang="en-GB">
                <a:cs typeface="Times New Roman" pitchFamily="18" charset="0"/>
              </a:rPr>
              <a:t>Other terms: </a:t>
            </a:r>
          </a:p>
          <a:p>
            <a:pPr marL="742950" lvl="1" indent="-285750">
              <a:buFont typeface="Wingdings" pitchFamily="2" charset="2"/>
              <a:buNone/>
            </a:pPr>
            <a:r>
              <a:rPr lang="en-GB">
                <a:cs typeface="Times New Roman" pitchFamily="18" charset="0"/>
              </a:rPr>
              <a:t>health informatics</a:t>
            </a:r>
          </a:p>
          <a:p>
            <a:pPr marL="742950" lvl="1" indent="-285750">
              <a:buFont typeface="Wingdings" pitchFamily="2" charset="2"/>
              <a:buNone/>
            </a:pPr>
            <a:r>
              <a:rPr lang="en-US">
                <a:cs typeface="Times New Roman" pitchFamily="18" charset="0"/>
              </a:rPr>
              <a:t>medical computer science</a:t>
            </a:r>
          </a:p>
          <a:p>
            <a:pPr marL="742950" lvl="1" indent="-285750">
              <a:buFont typeface="Wingdings" pitchFamily="2" charset="2"/>
              <a:buNone/>
            </a:pPr>
            <a:r>
              <a:rPr lang="en-US">
                <a:cs typeface="Times New Roman" pitchFamily="18" charset="0"/>
              </a:rPr>
              <a:t>medical information sciences</a:t>
            </a:r>
          </a:p>
          <a:p>
            <a:pPr marL="742950" lvl="1" indent="-285750">
              <a:buFont typeface="Wingdings" pitchFamily="2" charset="2"/>
              <a:buNone/>
            </a:pPr>
            <a:r>
              <a:rPr lang="en-US">
                <a:cs typeface="Times New Roman" pitchFamily="18" charset="0"/>
              </a:rPr>
              <a:t>computers in medicine</a:t>
            </a:r>
          </a:p>
          <a:p>
            <a:pPr marL="742950" lvl="1" indent="-285750">
              <a:buFont typeface="Wingdings" pitchFamily="2" charset="2"/>
              <a:buNone/>
            </a:pPr>
            <a:r>
              <a:rPr lang="en-US"/>
              <a:t>biomedical informatics</a:t>
            </a:r>
          </a:p>
        </p:txBody>
      </p:sp>
      <p:sp>
        <p:nvSpPr>
          <p:cNvPr id="494596" name="Rectangle 4"/>
          <p:cNvSpPr>
            <a:spLocks noChangeArrowheads="1"/>
          </p:cNvSpPr>
          <p:nvPr/>
        </p:nvSpPr>
        <p:spPr bwMode="auto">
          <a:xfrm>
            <a:off x="328613" y="2243138"/>
            <a:ext cx="327025" cy="579437"/>
          </a:xfrm>
          <a:prstGeom prst="rect">
            <a:avLst/>
          </a:prstGeom>
          <a:noFill/>
          <a:ln w="9525">
            <a:noFill/>
            <a:miter lim="800000"/>
            <a:headEnd/>
            <a:tailEnd/>
          </a:ln>
          <a:effectLst/>
        </p:spPr>
        <p:txBody>
          <a:bodyPr wrap="none">
            <a:spAutoFit/>
          </a:bodyPr>
          <a:lstStyle/>
          <a:p>
            <a:pPr eaLnBrk="1" hangingPunct="1">
              <a:spcBef>
                <a:spcPct val="20000"/>
              </a:spcBef>
              <a:buFontTx/>
              <a:buChar char="•"/>
            </a:pPr>
            <a:endParaRPr lang="en-GB" b="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DSC06173"/>
          <p:cNvPicPr>
            <a:picLocks noChangeAspect="1" noChangeArrowheads="1"/>
          </p:cNvPicPr>
          <p:nvPr/>
        </p:nvPicPr>
        <p:blipFill>
          <a:blip r:embed="rId3" cstate="print"/>
          <a:srcRect/>
          <a:stretch>
            <a:fillRect/>
          </a:stretch>
        </p:blipFill>
        <p:spPr bwMode="auto">
          <a:xfrm>
            <a:off x="-533400" y="-506413"/>
            <a:ext cx="11125200" cy="7446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DSC06175"/>
          <p:cNvPicPr>
            <a:picLocks noChangeAspect="1" noChangeArrowheads="1"/>
          </p:cNvPicPr>
          <p:nvPr/>
        </p:nvPicPr>
        <p:blipFill>
          <a:blip r:embed="rId3" cstate="print"/>
          <a:srcRect/>
          <a:stretch>
            <a:fillRect/>
          </a:stretch>
        </p:blipFill>
        <p:spPr bwMode="auto">
          <a:xfrm>
            <a:off x="-914400" y="0"/>
            <a:ext cx="10439400" cy="698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When working ..</a:t>
            </a:r>
          </a:p>
        </p:txBody>
      </p:sp>
      <p:sp>
        <p:nvSpPr>
          <p:cNvPr id="307203" name="Rectangle 3"/>
          <p:cNvSpPr>
            <a:spLocks noGrp="1" noChangeArrowheads="1"/>
          </p:cNvSpPr>
          <p:nvPr>
            <p:ph type="body" idx="1"/>
          </p:nvPr>
        </p:nvSpPr>
        <p:spPr/>
        <p:txBody>
          <a:bodyPr>
            <a:normAutofit/>
          </a:bodyPr>
          <a:lstStyle/>
          <a:p>
            <a:r>
              <a:rPr lang="en-US" dirty="0" smtClean="0"/>
              <a:t>From data starvation to</a:t>
            </a:r>
          </a:p>
          <a:p>
            <a:r>
              <a:rPr lang="en-US" dirty="0" smtClean="0"/>
              <a:t>Data diarrhea</a:t>
            </a:r>
            <a:endParaRPr lang="en-US" dirty="0"/>
          </a:p>
          <a:p>
            <a:r>
              <a:rPr lang="en-US" dirty="0" smtClean="0"/>
              <a:t>Navigate </a:t>
            </a:r>
            <a:r>
              <a:rPr lang="en-US" dirty="0"/>
              <a:t>between Scylla and </a:t>
            </a:r>
            <a:r>
              <a:rPr lang="en-US" dirty="0" err="1"/>
              <a:t>Charybdis</a:t>
            </a:r>
            <a:endParaRPr lang="en-US" dirty="0"/>
          </a:p>
          <a:p>
            <a:r>
              <a:rPr lang="en-US" dirty="0"/>
              <a:t>Acknowledge the fundamental change</a:t>
            </a:r>
          </a:p>
          <a:p>
            <a:r>
              <a:rPr lang="en-US" dirty="0" smtClean="0"/>
              <a:t>You </a:t>
            </a:r>
            <a:r>
              <a:rPr lang="en-US" dirty="0"/>
              <a:t>cannot predict the wind</a:t>
            </a:r>
          </a:p>
          <a:p>
            <a:r>
              <a:rPr lang="en-US" dirty="0"/>
              <a:t>Set short-term </a:t>
            </a:r>
            <a:r>
              <a:rPr lang="en-US" dirty="0" smtClean="0"/>
              <a:t>goals</a:t>
            </a:r>
          </a:p>
          <a:p>
            <a:r>
              <a:rPr lang="en-US" dirty="0" smtClean="0"/>
              <a:t>Start worrying …..</a:t>
            </a:r>
            <a:endParaRPr lang="en-US" dirty="0"/>
          </a:p>
          <a:p>
            <a:pPr>
              <a:buFont typeface="Wingdings" pitchFamily="2" charset="2"/>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X:\EUADR params\Pooled\AuCs.gif"/>
          <p:cNvPicPr>
            <a:picLocks noChangeAspect="1" noChangeArrowheads="1"/>
          </p:cNvPicPr>
          <p:nvPr/>
        </p:nvPicPr>
        <p:blipFill>
          <a:blip r:embed="rId2" cstate="print"/>
          <a:srcRect/>
          <a:stretch>
            <a:fillRect/>
          </a:stretch>
        </p:blipFill>
        <p:spPr bwMode="auto">
          <a:xfrm>
            <a:off x="611560" y="836712"/>
            <a:ext cx="4493299" cy="5616624"/>
          </a:xfrm>
          <a:prstGeom prst="rect">
            <a:avLst/>
          </a:prstGeom>
          <a:noFill/>
        </p:spPr>
      </p:pic>
      <p:sp>
        <p:nvSpPr>
          <p:cNvPr id="5" name="TextBox 4"/>
          <p:cNvSpPr txBox="1"/>
          <p:nvPr/>
        </p:nvSpPr>
        <p:spPr>
          <a:xfrm>
            <a:off x="5562600" y="990600"/>
            <a:ext cx="4104456" cy="2308324"/>
          </a:xfrm>
          <a:prstGeom prst="rect">
            <a:avLst/>
          </a:prstGeom>
          <a:noFill/>
        </p:spPr>
        <p:txBody>
          <a:bodyPr wrap="square" rtlCol="0">
            <a:spAutoFit/>
          </a:bodyPr>
          <a:lstStyle/>
          <a:p>
            <a:r>
              <a:rPr lang="en-US" sz="2400" dirty="0" smtClean="0"/>
              <a:t>Each dot represents a set</a:t>
            </a:r>
          </a:p>
          <a:p>
            <a:r>
              <a:rPr lang="en-US" sz="2400" dirty="0" smtClean="0"/>
              <a:t> of parameters + a method</a:t>
            </a:r>
          </a:p>
          <a:p>
            <a:endParaRPr lang="en-US" sz="2400" dirty="0" smtClean="0"/>
          </a:p>
          <a:p>
            <a:endParaRPr lang="en-US" sz="2400" dirty="0" smtClean="0"/>
          </a:p>
          <a:p>
            <a:endParaRPr lang="en-US" sz="2400" dirty="0" smtClean="0"/>
          </a:p>
          <a:p>
            <a:r>
              <a:rPr lang="en-US" sz="2400" dirty="0" smtClean="0"/>
              <a:t>18,252 dots</a:t>
            </a:r>
            <a:endParaRPr lang="en-US" sz="2400" dirty="0"/>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7057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4"/>
          <p:cNvGraphicFramePr>
            <a:graphicFrameLocks noChangeAspect="1"/>
          </p:cNvGraphicFramePr>
          <p:nvPr/>
        </p:nvGraphicFramePr>
        <p:xfrm>
          <a:off x="0" y="0"/>
          <a:ext cx="5940425" cy="7924800"/>
        </p:xfrm>
        <a:graphic>
          <a:graphicData uri="http://schemas.openxmlformats.org/presentationml/2006/ole">
            <p:oleObj spid="_x0000_s1026" name="Photo Editor Photo" r:id="rId4" imgW="1440305" imgH="1920406" progId="">
              <p:embed/>
            </p:oleObj>
          </a:graphicData>
        </a:graphic>
      </p:graphicFrame>
      <p:sp>
        <p:nvSpPr>
          <p:cNvPr id="7173" name="Text Box 5"/>
          <p:cNvSpPr txBox="1">
            <a:spLocks noChangeArrowheads="1"/>
          </p:cNvSpPr>
          <p:nvPr/>
        </p:nvSpPr>
        <p:spPr bwMode="auto">
          <a:xfrm>
            <a:off x="6019800" y="3657600"/>
            <a:ext cx="2895600" cy="2443163"/>
          </a:xfrm>
          <a:prstGeom prst="rect">
            <a:avLst/>
          </a:prstGeom>
          <a:noFill/>
          <a:ln w="9525">
            <a:noFill/>
            <a:miter lim="800000"/>
            <a:headEnd/>
            <a:tailEnd/>
          </a:ln>
          <a:effectLst/>
        </p:spPr>
        <p:txBody>
          <a:bodyPr>
            <a:spAutoFit/>
          </a:bodyPr>
          <a:lstStyle/>
          <a:p>
            <a:pPr>
              <a:spcBef>
                <a:spcPct val="50000"/>
              </a:spcBef>
            </a:pPr>
            <a:r>
              <a:rPr lang="en-US" sz="2800" dirty="0"/>
              <a:t>T.S. Eliot</a:t>
            </a:r>
          </a:p>
          <a:p>
            <a:pPr>
              <a:spcBef>
                <a:spcPct val="50000"/>
              </a:spcBef>
            </a:pPr>
            <a:r>
              <a:rPr lang="en-US" sz="2800" dirty="0"/>
              <a:t>1888 – 1965</a:t>
            </a:r>
          </a:p>
          <a:p>
            <a:pPr>
              <a:spcBef>
                <a:spcPct val="50000"/>
              </a:spcBef>
            </a:pPr>
            <a:endParaRPr lang="en-US" sz="2800" dirty="0"/>
          </a:p>
          <a:p>
            <a:pPr>
              <a:spcBef>
                <a:spcPct val="50000"/>
              </a:spcBef>
            </a:pPr>
            <a:r>
              <a:rPr lang="en-US" sz="2800" dirty="0"/>
              <a:t>1934: The Rock</a:t>
            </a:r>
            <a:endParaRPr lang="nl-NL"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nl-NL" noProof="0" dirty="0" smtClean="0"/>
              <a:t>T.S. Eliot</a:t>
            </a:r>
            <a:endParaRPr lang="nl-NL" noProof="0" dirty="0"/>
          </a:p>
        </p:txBody>
      </p:sp>
      <p:sp>
        <p:nvSpPr>
          <p:cNvPr id="9219" name="Rectangle 3"/>
          <p:cNvSpPr>
            <a:spLocks noGrp="1" noChangeArrowheads="1"/>
          </p:cNvSpPr>
          <p:nvPr>
            <p:ph type="body" idx="1"/>
          </p:nvPr>
        </p:nvSpPr>
        <p:spPr/>
        <p:txBody>
          <a:bodyPr/>
          <a:lstStyle/>
          <a:p>
            <a:pPr>
              <a:buFontTx/>
              <a:buNone/>
            </a:pPr>
            <a:r>
              <a:rPr lang="nl-NL" sz="2800" noProof="0" dirty="0" smtClean="0"/>
              <a:t>Where is the life we have lost in living?</a:t>
            </a:r>
          </a:p>
          <a:p>
            <a:pPr>
              <a:buFontTx/>
              <a:buNone/>
            </a:pPr>
            <a:r>
              <a:rPr lang="nl-NL" sz="2800" noProof="0" dirty="0" smtClean="0"/>
              <a:t>Where is the wisdom we have lost in knowledge?</a:t>
            </a:r>
          </a:p>
          <a:p>
            <a:pPr>
              <a:buFontTx/>
              <a:buNone/>
            </a:pPr>
            <a:r>
              <a:rPr lang="nl-NL" sz="2800" noProof="0" dirty="0" smtClean="0"/>
              <a:t>Where is the knowledge we have lost in information?</a:t>
            </a:r>
            <a:r>
              <a:rPr lang="nl-NL" noProof="0" dirty="0" smtClean="0"/>
              <a:t> </a:t>
            </a:r>
          </a:p>
          <a:p>
            <a:pPr>
              <a:buFontTx/>
              <a:buNone/>
            </a:pPr>
            <a:endParaRPr lang="nl-NL" noProof="0" dirty="0" smtClean="0"/>
          </a:p>
          <a:p>
            <a:pPr>
              <a:buFontTx/>
              <a:buNone/>
            </a:pPr>
            <a:r>
              <a:rPr lang="nl-NL" sz="2800" dirty="0" smtClean="0"/>
              <a:t>and</a:t>
            </a:r>
            <a:r>
              <a:rPr lang="nl-NL" sz="2800" noProof="0" dirty="0" smtClean="0"/>
              <a:t>,</a:t>
            </a:r>
          </a:p>
          <a:p>
            <a:pPr>
              <a:buFontTx/>
              <a:buNone/>
            </a:pPr>
            <a:endParaRPr lang="nl-NL" sz="2800" noProof="0" dirty="0" smtClean="0"/>
          </a:p>
          <a:p>
            <a:pPr>
              <a:buFontTx/>
              <a:buNone/>
            </a:pPr>
            <a:r>
              <a:rPr lang="nl-NL" sz="2800" noProof="0" dirty="0" smtClean="0"/>
              <a:t>Where is the information we have lost in data? </a:t>
            </a:r>
            <a:endParaRPr lang="nl-NL" sz="18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medical informatics</a:t>
            </a:r>
          </a:p>
        </p:txBody>
      </p:sp>
      <p:sp>
        <p:nvSpPr>
          <p:cNvPr id="496643" name="Rectangle 3"/>
          <p:cNvSpPr>
            <a:spLocks noGrp="1" noChangeArrowheads="1"/>
          </p:cNvSpPr>
          <p:nvPr>
            <p:ph type="body" idx="1"/>
          </p:nvPr>
        </p:nvSpPr>
        <p:spPr/>
        <p:txBody>
          <a:bodyPr/>
          <a:lstStyle/>
          <a:p>
            <a:pPr marL="342900" indent="-342900">
              <a:buFont typeface="Wingdings" pitchFamily="2" charset="2"/>
              <a:buNone/>
            </a:pPr>
            <a:endParaRPr lang="en-US"/>
          </a:p>
          <a:p>
            <a:pPr marL="342900" indent="-342900">
              <a:buFont typeface="Wingdings" pitchFamily="2" charset="2"/>
              <a:buNone/>
            </a:pPr>
            <a:r>
              <a:rPr lang="en-US"/>
              <a:t>…. comprises the theoretical and practical aspects of information processing and communication, based on knowledge and experience derived from processes in medicine and health care.</a:t>
            </a:r>
          </a:p>
          <a:p>
            <a:pPr marL="342900" indent="-342900">
              <a:buFont typeface="Wingdings" pitchFamily="2" charset="2"/>
              <a:buNone/>
            </a:pPr>
            <a:endParaRPr lang="en-US"/>
          </a:p>
          <a:p>
            <a:pPr marL="342900" indent="-342900" algn="r">
              <a:buFont typeface="Wingdings" pitchFamily="2" charset="2"/>
              <a:buNone/>
            </a:pPr>
            <a:r>
              <a:rPr lang="en-US"/>
              <a:t>Van Bemmel</a:t>
            </a:r>
          </a:p>
          <a:p>
            <a:pPr marL="342900" indent="-342900" algn="r">
              <a:buFont typeface="Wingdings" pitchFamily="2" charset="2"/>
              <a:buNone/>
            </a:pPr>
            <a:endParaRPr lang="en-US"/>
          </a:p>
        </p:txBody>
      </p:sp>
      <p:sp>
        <p:nvSpPr>
          <p:cNvPr id="496644" name="Rectangle 4"/>
          <p:cNvSpPr>
            <a:spLocks noChangeArrowheads="1"/>
          </p:cNvSpPr>
          <p:nvPr/>
        </p:nvSpPr>
        <p:spPr bwMode="auto">
          <a:xfrm>
            <a:off x="328613" y="2243138"/>
            <a:ext cx="327025" cy="579437"/>
          </a:xfrm>
          <a:prstGeom prst="rect">
            <a:avLst/>
          </a:prstGeom>
          <a:noFill/>
          <a:ln w="9525">
            <a:noFill/>
            <a:miter lim="800000"/>
            <a:headEnd/>
            <a:tailEnd/>
          </a:ln>
          <a:effectLst/>
        </p:spPr>
        <p:txBody>
          <a:bodyPr wrap="none">
            <a:spAutoFit/>
          </a:bodyPr>
          <a:lstStyle/>
          <a:p>
            <a:pPr eaLnBrk="1" hangingPunct="1">
              <a:spcBef>
                <a:spcPct val="20000"/>
              </a:spcBef>
              <a:buFontTx/>
              <a:buChar char="•"/>
            </a:pPr>
            <a:endParaRPr lang="en-GB" b="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t>medical informatics</a:t>
            </a:r>
          </a:p>
        </p:txBody>
      </p:sp>
      <p:sp>
        <p:nvSpPr>
          <p:cNvPr id="495619" name="Rectangle 3"/>
          <p:cNvSpPr>
            <a:spLocks noGrp="1" noChangeArrowheads="1"/>
          </p:cNvSpPr>
          <p:nvPr>
            <p:ph type="body" idx="1"/>
          </p:nvPr>
        </p:nvSpPr>
        <p:spPr/>
        <p:txBody>
          <a:bodyPr/>
          <a:lstStyle/>
          <a:p>
            <a:pPr marL="342900" indent="-342900">
              <a:buFont typeface="Wingdings" pitchFamily="2" charset="2"/>
              <a:buNone/>
            </a:pPr>
            <a:endParaRPr lang="en-US"/>
          </a:p>
          <a:p>
            <a:pPr marL="342900" indent="-342900">
              <a:buFont typeface="Wingdings" pitchFamily="2" charset="2"/>
              <a:buNone/>
            </a:pPr>
            <a:r>
              <a:rPr lang="en-US"/>
              <a:t>…. is the science of using system-analytic tools … to develop procedures (algorithms) for management, process control, decision-making and scientific analysis of medical knowledge.</a:t>
            </a:r>
          </a:p>
          <a:p>
            <a:pPr marL="342900" indent="-342900">
              <a:buFont typeface="Wingdings" pitchFamily="2" charset="2"/>
              <a:buNone/>
            </a:pPr>
            <a:endParaRPr lang="en-US"/>
          </a:p>
          <a:p>
            <a:pPr marL="342900" indent="-342900" algn="r">
              <a:buFont typeface="Wingdings" pitchFamily="2" charset="2"/>
              <a:buNone/>
            </a:pPr>
            <a:r>
              <a:rPr lang="en-US"/>
              <a:t>Shortliffe</a:t>
            </a:r>
          </a:p>
          <a:p>
            <a:pPr marL="342900" indent="-342900" algn="r">
              <a:buFont typeface="Wingdings" pitchFamily="2" charset="2"/>
              <a:buNone/>
            </a:pPr>
            <a:endParaRPr lang="en-US"/>
          </a:p>
        </p:txBody>
      </p:sp>
      <p:sp>
        <p:nvSpPr>
          <p:cNvPr id="495620" name="Rectangle 4"/>
          <p:cNvSpPr>
            <a:spLocks noChangeArrowheads="1"/>
          </p:cNvSpPr>
          <p:nvPr/>
        </p:nvSpPr>
        <p:spPr bwMode="auto">
          <a:xfrm>
            <a:off x="328613" y="2243138"/>
            <a:ext cx="327025" cy="579437"/>
          </a:xfrm>
          <a:prstGeom prst="rect">
            <a:avLst/>
          </a:prstGeom>
          <a:noFill/>
          <a:ln w="9525">
            <a:noFill/>
            <a:miter lim="800000"/>
            <a:headEnd/>
            <a:tailEnd/>
          </a:ln>
          <a:effectLst/>
        </p:spPr>
        <p:txBody>
          <a:bodyPr wrap="none">
            <a:spAutoFit/>
          </a:bodyPr>
          <a:lstStyle/>
          <a:p>
            <a:pPr eaLnBrk="1" hangingPunct="1">
              <a:spcBef>
                <a:spcPct val="20000"/>
              </a:spcBef>
              <a:buFontTx/>
              <a:buChar char="•"/>
            </a:pPr>
            <a:endParaRPr lang="en-GB" b="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1" name="Picture 3" descr="Kaart 2 Voorkant"/>
          <p:cNvPicPr>
            <a:picLocks noChangeAspect="1" noChangeArrowheads="1"/>
          </p:cNvPicPr>
          <p:nvPr/>
        </p:nvPicPr>
        <p:blipFill>
          <a:blip r:embed="rId2" cstate="print"/>
          <a:srcRect/>
          <a:stretch>
            <a:fillRect/>
          </a:stretch>
        </p:blipFill>
        <p:spPr bwMode="auto">
          <a:xfrm>
            <a:off x="2971800" y="1676400"/>
            <a:ext cx="3148013" cy="4648200"/>
          </a:xfrm>
          <a:prstGeom prst="rect">
            <a:avLst/>
          </a:prstGeom>
          <a:noFill/>
        </p:spPr>
      </p:pic>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7" name="Picture 3" descr="Kaart 1 Voorkant"/>
          <p:cNvPicPr>
            <a:picLocks noChangeAspect="1" noChangeArrowheads="1"/>
          </p:cNvPicPr>
          <p:nvPr/>
        </p:nvPicPr>
        <p:blipFill>
          <a:blip r:embed="rId2" cstate="print"/>
          <a:srcRect/>
          <a:stretch>
            <a:fillRect/>
          </a:stretch>
        </p:blipFill>
        <p:spPr bwMode="auto">
          <a:xfrm>
            <a:off x="1331913" y="1844675"/>
            <a:ext cx="6496050" cy="4621213"/>
          </a:xfrm>
          <a:prstGeom prst="rect">
            <a:avLst/>
          </a:prstGeom>
          <a:noFill/>
        </p:spPr>
      </p:pic>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685800" y="609600"/>
            <a:ext cx="7772400" cy="587375"/>
          </a:xfrm>
          <a:noFill/>
          <a:ln/>
        </p:spPr>
        <p:txBody>
          <a:bodyPr/>
          <a:lstStyle/>
          <a:p>
            <a:endParaRPr lang="en-US" sz="2800" b="0" dirty="0"/>
          </a:p>
        </p:txBody>
      </p:sp>
      <p:pic>
        <p:nvPicPr>
          <p:cNvPr id="617475" name="Picture 3" descr="Kaart 3"/>
          <p:cNvPicPr>
            <a:picLocks noChangeAspect="1" noChangeArrowheads="1"/>
          </p:cNvPicPr>
          <p:nvPr/>
        </p:nvPicPr>
        <p:blipFill>
          <a:blip r:embed="rId2" cstate="print"/>
          <a:srcRect/>
          <a:stretch>
            <a:fillRect/>
          </a:stretch>
        </p:blipFill>
        <p:spPr bwMode="auto">
          <a:xfrm>
            <a:off x="1219200" y="1662113"/>
            <a:ext cx="6629400" cy="4637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PIC00003"/>
          <p:cNvPicPr>
            <a:picLocks noChangeAspect="1" noChangeArrowheads="1"/>
          </p:cNvPicPr>
          <p:nvPr/>
        </p:nvPicPr>
        <p:blipFill>
          <a:blip r:embed="rId2" cstate="print"/>
          <a:srcRect/>
          <a:stretch>
            <a:fillRect/>
          </a:stretch>
        </p:blipFill>
        <p:spPr bwMode="auto">
          <a:xfrm>
            <a:off x="-609600" y="-411163"/>
            <a:ext cx="9982200" cy="79851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666</Words>
  <Application>Microsoft Office PowerPoint</Application>
  <PresentationFormat>On-screen Show (4:3)</PresentationFormat>
  <Paragraphs>151</Paragraphs>
  <Slides>36</Slides>
  <Notes>6</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Photo Editor Photo</vt:lpstr>
      <vt:lpstr>On Scylla and Charybdis… </vt:lpstr>
      <vt:lpstr>Johan van der Lei</vt:lpstr>
      <vt:lpstr>medical informatics</vt:lpstr>
      <vt:lpstr>medical informatics</vt:lpstr>
      <vt:lpstr>medical informatics</vt:lpstr>
      <vt:lpstr>Slide 6</vt:lpstr>
      <vt:lpstr>Slide 7</vt:lpstr>
      <vt:lpstr>Slide 8</vt:lpstr>
      <vt:lpstr>Slide 9</vt:lpstr>
      <vt:lpstr>Slide 10</vt:lpstr>
      <vt:lpstr>The Odyssey, book 12</vt:lpstr>
      <vt:lpstr>Slide 12</vt:lpstr>
      <vt:lpstr>Scylla and Charybdis  </vt:lpstr>
      <vt:lpstr>Slide 14</vt:lpstr>
      <vt:lpstr>Slide 15</vt:lpstr>
      <vt:lpstr>Slide 16</vt:lpstr>
      <vt:lpstr>Slide 17</vt:lpstr>
      <vt:lpstr>Meet Scylla</vt:lpstr>
      <vt:lpstr>Slide 19</vt:lpstr>
      <vt:lpstr>Meet Charybdis</vt:lpstr>
      <vt:lpstr>EPR: Medical Data</vt:lpstr>
      <vt:lpstr>Use of Data!</vt:lpstr>
      <vt:lpstr>Ignore Purpose:</vt:lpstr>
      <vt:lpstr>Computers and patient data</vt:lpstr>
      <vt:lpstr>….. but</vt:lpstr>
      <vt:lpstr>Slide 26</vt:lpstr>
      <vt:lpstr>Erasmus</vt:lpstr>
      <vt:lpstr>Reflection</vt:lpstr>
      <vt:lpstr>First law of medical informatics</vt:lpstr>
      <vt:lpstr>Slide 30</vt:lpstr>
      <vt:lpstr>Slide 31</vt:lpstr>
      <vt:lpstr>When working ..</vt:lpstr>
      <vt:lpstr>Slide 33</vt:lpstr>
      <vt:lpstr>Slide 34</vt:lpstr>
      <vt:lpstr>Slide 35</vt:lpstr>
      <vt:lpstr>T.S. Eliot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etc. etc. etc…… On Scylla and Charybdis…</dc:title>
  <dc:creator>johan-2</dc:creator>
  <cp:lastModifiedBy>johan-2</cp:lastModifiedBy>
  <cp:revision>11</cp:revision>
  <dcterms:created xsi:type="dcterms:W3CDTF">2012-02-27T20:02:25Z</dcterms:created>
  <dcterms:modified xsi:type="dcterms:W3CDTF">2012-05-22T05:22:09Z</dcterms:modified>
</cp:coreProperties>
</file>