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notesMasterIdLst>
    <p:notesMasterId r:id="rId75"/>
  </p:notesMasterIdLst>
  <p:handoutMasterIdLst>
    <p:handoutMasterId r:id="rId76"/>
  </p:handoutMasterIdLst>
  <p:sldIdLst>
    <p:sldId id="256" r:id="rId2"/>
    <p:sldId id="760" r:id="rId3"/>
    <p:sldId id="709" r:id="rId4"/>
    <p:sldId id="758" r:id="rId5"/>
    <p:sldId id="531" r:id="rId6"/>
    <p:sldId id="522" r:id="rId7"/>
    <p:sldId id="771" r:id="rId8"/>
    <p:sldId id="769" r:id="rId9"/>
    <p:sldId id="721" r:id="rId10"/>
    <p:sldId id="773" r:id="rId11"/>
    <p:sldId id="768" r:id="rId12"/>
    <p:sldId id="772" r:id="rId13"/>
    <p:sldId id="666" r:id="rId14"/>
    <p:sldId id="669" r:id="rId15"/>
    <p:sldId id="533" r:id="rId16"/>
    <p:sldId id="534" r:id="rId17"/>
    <p:sldId id="658" r:id="rId18"/>
    <p:sldId id="652" r:id="rId19"/>
    <p:sldId id="647" r:id="rId20"/>
    <p:sldId id="646" r:id="rId21"/>
    <p:sldId id="722" r:id="rId22"/>
    <p:sldId id="506" r:id="rId23"/>
    <p:sldId id="558" r:id="rId24"/>
    <p:sldId id="668" r:id="rId25"/>
    <p:sldId id="557" r:id="rId26"/>
    <p:sldId id="746" r:id="rId27"/>
    <p:sldId id="638" r:id="rId28"/>
    <p:sldId id="398" r:id="rId29"/>
    <p:sldId id="765" r:id="rId30"/>
    <p:sldId id="530" r:id="rId31"/>
    <p:sldId id="672" r:id="rId32"/>
    <p:sldId id="568" r:id="rId33"/>
    <p:sldId id="603" r:id="rId34"/>
    <p:sldId id="742" r:id="rId35"/>
    <p:sldId id="550" r:id="rId36"/>
    <p:sldId id="640" r:id="rId37"/>
    <p:sldId id="738" r:id="rId38"/>
    <p:sldId id="739" r:id="rId39"/>
    <p:sldId id="581" r:id="rId40"/>
    <p:sldId id="548" r:id="rId41"/>
    <p:sldId id="735" r:id="rId42"/>
    <p:sldId id="736" r:id="rId43"/>
    <p:sldId id="737" r:id="rId44"/>
    <p:sldId id="613" r:id="rId45"/>
    <p:sldId id="610" r:id="rId46"/>
    <p:sldId id="609" r:id="rId47"/>
    <p:sldId id="740" r:id="rId48"/>
    <p:sldId id="587" r:id="rId49"/>
    <p:sldId id="589" r:id="rId50"/>
    <p:sldId id="591" r:id="rId51"/>
    <p:sldId id="592" r:id="rId52"/>
    <p:sldId id="617" r:id="rId53"/>
    <p:sldId id="650" r:id="rId54"/>
    <p:sldId id="744" r:id="rId55"/>
    <p:sldId id="745" r:id="rId56"/>
    <p:sldId id="766" r:id="rId57"/>
    <p:sldId id="700" r:id="rId58"/>
    <p:sldId id="703" r:id="rId59"/>
    <p:sldId id="767" r:id="rId60"/>
    <p:sldId id="696" r:id="rId61"/>
    <p:sldId id="699" r:id="rId62"/>
    <p:sldId id="705" r:id="rId63"/>
    <p:sldId id="754" r:id="rId64"/>
    <p:sldId id="750" r:id="rId65"/>
    <p:sldId id="751" r:id="rId66"/>
    <p:sldId id="752" r:id="rId67"/>
    <p:sldId id="753" r:id="rId68"/>
    <p:sldId id="747" r:id="rId69"/>
    <p:sldId id="748" r:id="rId70"/>
    <p:sldId id="763" r:id="rId71"/>
    <p:sldId id="749" r:id="rId72"/>
    <p:sldId id="762" r:id="rId73"/>
    <p:sldId id="757" r:id="rId74"/>
  </p:sldIdLst>
  <p:sldSz cx="9144000" cy="6858000" type="screen4x3"/>
  <p:notesSz cx="6858000" cy="9144000"/>
  <p:defaultTextStyle>
    <a:defPPr>
      <a:defRPr lang="en-US"/>
    </a:defPPr>
    <a:lvl1pPr algn="l" rtl="0" fontAlgn="base">
      <a:spcBef>
        <a:spcPct val="0"/>
      </a:spcBef>
      <a:spcAft>
        <a:spcPct val="0"/>
      </a:spcAft>
      <a:defRPr sz="4200" kern="1200">
        <a:solidFill>
          <a:schemeClr val="tx1"/>
        </a:solidFill>
        <a:latin typeface="Arial" pitchFamily="34" charset="0"/>
        <a:ea typeface="+mn-ea"/>
        <a:cs typeface="+mn-cs"/>
      </a:defRPr>
    </a:lvl1pPr>
    <a:lvl2pPr marL="457200" algn="l" rtl="0" fontAlgn="base">
      <a:spcBef>
        <a:spcPct val="0"/>
      </a:spcBef>
      <a:spcAft>
        <a:spcPct val="0"/>
      </a:spcAft>
      <a:defRPr sz="4200" kern="1200">
        <a:solidFill>
          <a:schemeClr val="tx1"/>
        </a:solidFill>
        <a:latin typeface="Arial" pitchFamily="34" charset="0"/>
        <a:ea typeface="+mn-ea"/>
        <a:cs typeface="+mn-cs"/>
      </a:defRPr>
    </a:lvl2pPr>
    <a:lvl3pPr marL="914400" algn="l" rtl="0" fontAlgn="base">
      <a:spcBef>
        <a:spcPct val="0"/>
      </a:spcBef>
      <a:spcAft>
        <a:spcPct val="0"/>
      </a:spcAft>
      <a:defRPr sz="4200" kern="1200">
        <a:solidFill>
          <a:schemeClr val="tx1"/>
        </a:solidFill>
        <a:latin typeface="Arial" pitchFamily="34" charset="0"/>
        <a:ea typeface="+mn-ea"/>
        <a:cs typeface="+mn-cs"/>
      </a:defRPr>
    </a:lvl3pPr>
    <a:lvl4pPr marL="1371600" algn="l" rtl="0" fontAlgn="base">
      <a:spcBef>
        <a:spcPct val="0"/>
      </a:spcBef>
      <a:spcAft>
        <a:spcPct val="0"/>
      </a:spcAft>
      <a:defRPr sz="4200" kern="1200">
        <a:solidFill>
          <a:schemeClr val="tx1"/>
        </a:solidFill>
        <a:latin typeface="Arial" pitchFamily="34" charset="0"/>
        <a:ea typeface="+mn-ea"/>
        <a:cs typeface="+mn-cs"/>
      </a:defRPr>
    </a:lvl4pPr>
    <a:lvl5pPr marL="1828800" algn="l" rtl="0" fontAlgn="base">
      <a:spcBef>
        <a:spcPct val="0"/>
      </a:spcBef>
      <a:spcAft>
        <a:spcPct val="0"/>
      </a:spcAft>
      <a:defRPr sz="4200" kern="1200">
        <a:solidFill>
          <a:schemeClr val="tx1"/>
        </a:solidFill>
        <a:latin typeface="Arial" pitchFamily="34" charset="0"/>
        <a:ea typeface="+mn-ea"/>
        <a:cs typeface="+mn-cs"/>
      </a:defRPr>
    </a:lvl5pPr>
    <a:lvl6pPr marL="2286000" algn="l" defTabSz="914400" rtl="0" eaLnBrk="1" latinLnBrk="0" hangingPunct="1">
      <a:defRPr sz="4200" kern="1200">
        <a:solidFill>
          <a:schemeClr val="tx1"/>
        </a:solidFill>
        <a:latin typeface="Arial" pitchFamily="34" charset="0"/>
        <a:ea typeface="+mn-ea"/>
        <a:cs typeface="+mn-cs"/>
      </a:defRPr>
    </a:lvl6pPr>
    <a:lvl7pPr marL="2743200" algn="l" defTabSz="914400" rtl="0" eaLnBrk="1" latinLnBrk="0" hangingPunct="1">
      <a:defRPr sz="4200" kern="1200">
        <a:solidFill>
          <a:schemeClr val="tx1"/>
        </a:solidFill>
        <a:latin typeface="Arial" pitchFamily="34" charset="0"/>
        <a:ea typeface="+mn-ea"/>
        <a:cs typeface="+mn-cs"/>
      </a:defRPr>
    </a:lvl7pPr>
    <a:lvl8pPr marL="3200400" algn="l" defTabSz="914400" rtl="0" eaLnBrk="1" latinLnBrk="0" hangingPunct="1">
      <a:defRPr sz="4200" kern="1200">
        <a:solidFill>
          <a:schemeClr val="tx1"/>
        </a:solidFill>
        <a:latin typeface="Arial" pitchFamily="34" charset="0"/>
        <a:ea typeface="+mn-ea"/>
        <a:cs typeface="+mn-cs"/>
      </a:defRPr>
    </a:lvl8pPr>
    <a:lvl9pPr marL="3657600" algn="l" defTabSz="914400" rtl="0" eaLnBrk="1" latinLnBrk="0" hangingPunct="1">
      <a:defRPr sz="4200"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5CFF08BB-4E02-4FED-AEF7-4D7D7A9EB021}">
          <p14:sldIdLst>
            <p14:sldId id="256"/>
            <p14:sldId id="760"/>
            <p14:sldId id="709"/>
          </p14:sldIdLst>
        </p14:section>
        <p14:section name="Context" id="{DC2903AD-36B6-4995-A605-61A68CF90944}">
          <p14:sldIdLst>
            <p14:sldId id="758"/>
            <p14:sldId id="531"/>
            <p14:sldId id="522"/>
            <p14:sldId id="771"/>
            <p14:sldId id="769"/>
            <p14:sldId id="721"/>
            <p14:sldId id="773"/>
            <p14:sldId id="768"/>
            <p14:sldId id="772"/>
            <p14:sldId id="666"/>
            <p14:sldId id="669"/>
            <p14:sldId id="533"/>
            <p14:sldId id="534"/>
            <p14:sldId id="658"/>
            <p14:sldId id="652"/>
            <p14:sldId id="647"/>
            <p14:sldId id="646"/>
            <p14:sldId id="722"/>
            <p14:sldId id="506"/>
            <p14:sldId id="558"/>
            <p14:sldId id="668"/>
            <p14:sldId id="557"/>
            <p14:sldId id="746"/>
            <p14:sldId id="638"/>
            <p14:sldId id="398"/>
          </p14:sldIdLst>
        </p14:section>
        <p14:section name="openEHR" id="{B661A588-C66A-4350-8233-DEDCAB79A3B3}">
          <p14:sldIdLst>
            <p14:sldId id="765"/>
            <p14:sldId id="530"/>
            <p14:sldId id="672"/>
            <p14:sldId id="568"/>
            <p14:sldId id="603"/>
            <p14:sldId id="742"/>
            <p14:sldId id="550"/>
            <p14:sldId id="640"/>
            <p14:sldId id="738"/>
            <p14:sldId id="739"/>
            <p14:sldId id="581"/>
            <p14:sldId id="548"/>
            <p14:sldId id="735"/>
            <p14:sldId id="736"/>
            <p14:sldId id="737"/>
            <p14:sldId id="613"/>
            <p14:sldId id="610"/>
            <p14:sldId id="609"/>
            <p14:sldId id="740"/>
            <p14:sldId id="587"/>
            <p14:sldId id="589"/>
            <p14:sldId id="591"/>
            <p14:sldId id="592"/>
            <p14:sldId id="617"/>
            <p14:sldId id="650"/>
            <p14:sldId id="744"/>
            <p14:sldId id="745"/>
          </p14:sldIdLst>
        </p14:section>
        <p14:section name="opensource" id="{20CCB8C2-C8A4-4C7A-8826-A79C4076B0EC}">
          <p14:sldIdLst>
            <p14:sldId id="766"/>
            <p14:sldId id="700"/>
            <p14:sldId id="703"/>
            <p14:sldId id="767"/>
            <p14:sldId id="696"/>
            <p14:sldId id="699"/>
            <p14:sldId id="705"/>
            <p14:sldId id="754"/>
            <p14:sldId id="750"/>
            <p14:sldId id="751"/>
            <p14:sldId id="752"/>
            <p14:sldId id="753"/>
            <p14:sldId id="747"/>
            <p14:sldId id="748"/>
            <p14:sldId id="763"/>
            <p14:sldId id="749"/>
            <p14:sldId id="762"/>
            <p14:sldId id="757"/>
          </p14:sldIdLst>
        </p14:section>
        <p14:section name="spare slides" id="{8B36EF52-540C-4828-ABD0-F05826483B4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2A57B2"/>
    <a:srgbClr val="A50021"/>
    <a:srgbClr val="CC0000"/>
    <a:srgbClr val="008080"/>
    <a:srgbClr val="660066"/>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100" autoAdjust="0"/>
    <p:restoredTop sz="99848" autoAdjust="0"/>
  </p:normalViewPr>
  <p:slideViewPr>
    <p:cSldViewPr snapToGrid="0" showGuides="1">
      <p:cViewPr>
        <p:scale>
          <a:sx n="80" d="100"/>
          <a:sy n="80" d="100"/>
        </p:scale>
        <p:origin x="-1638" y="336"/>
      </p:cViewPr>
      <p:guideLst>
        <p:guide orient="horz" pos="666"/>
        <p:guide pos="35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29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7229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229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7229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791E732-71CD-439A-AFF4-F475588EE66C}" type="slidenum">
              <a:rPr lang="en-US"/>
              <a:pPr>
                <a:defRPr/>
              </a:pPr>
              <a:t>‹#›</a:t>
            </a:fld>
            <a:endParaRPr lang="en-US"/>
          </a:p>
        </p:txBody>
      </p:sp>
    </p:spTree>
    <p:extLst>
      <p:ext uri="{BB962C8B-B14F-4D97-AF65-F5344CB8AC3E}">
        <p14:creationId xmlns:p14="http://schemas.microsoft.com/office/powerpoint/2010/main" val="189769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3696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96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96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3696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46E4AC2-9F62-4D7D-A3FB-8F01395D8A24}" type="slidenum">
              <a:rPr lang="en-GB"/>
              <a:pPr>
                <a:defRPr/>
              </a:pPr>
              <a:t>‹#›</a:t>
            </a:fld>
            <a:endParaRPr lang="en-GB"/>
          </a:p>
        </p:txBody>
      </p:sp>
    </p:spTree>
    <p:extLst>
      <p:ext uri="{BB962C8B-B14F-4D97-AF65-F5344CB8AC3E}">
        <p14:creationId xmlns:p14="http://schemas.microsoft.com/office/powerpoint/2010/main" val="881306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12B0A530-DA3E-4398-A1C8-9B0F3050B6FC}" type="slidenum">
              <a:rPr lang="en-GB" sz="1200" smtClean="0"/>
              <a:pPr eaLnBrk="1" hangingPunct="1"/>
              <a:t>1</a:t>
            </a:fld>
            <a:endParaRPr lang="en-GB"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DD698247-B4ED-4E5B-B0DE-AFA44EC50AA9}" type="slidenum">
              <a:rPr lang="en-GB" sz="1200" smtClean="0"/>
              <a:pPr eaLnBrk="1" hangingPunct="1"/>
              <a:t>15</a:t>
            </a:fld>
            <a:endParaRPr lang="en-GB"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FC29C700-3C2D-4097-B5CB-8C038AD65677}" type="slidenum">
              <a:rPr lang="en-GB" sz="1200" smtClean="0"/>
              <a:pPr eaLnBrk="1" hangingPunct="1"/>
              <a:t>16</a:t>
            </a:fld>
            <a:endParaRPr lang="en-GB"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B900C336-F938-4231-B1CE-8728F6CA2124}" type="slidenum">
              <a:rPr lang="en-GB" sz="1200" smtClean="0"/>
              <a:pPr eaLnBrk="1" hangingPunct="1"/>
              <a:t>17</a:t>
            </a:fld>
            <a:endParaRPr lang="en-GB" sz="1200" smtClean="0"/>
          </a:p>
        </p:txBody>
      </p:sp>
      <p:sp>
        <p:nvSpPr>
          <p:cNvPr id="124931" name="Rectangle 2"/>
          <p:cNvSpPr>
            <a:spLocks noGrp="1" noRot="1" noChangeAspect="1" noChangeArrowheads="1" noTextEdit="1"/>
          </p:cNvSpPr>
          <p:nvPr>
            <p:ph type="sldImg"/>
          </p:nvPr>
        </p:nvSpPr>
        <p:spPr>
          <a:xfrm>
            <a:off x="1298575" y="801688"/>
            <a:ext cx="4260850" cy="3195637"/>
          </a:xfrm>
          <a:ln/>
        </p:spPr>
      </p:sp>
      <p:sp>
        <p:nvSpPr>
          <p:cNvPr id="124932"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3A1FB2E3-03CF-4EEC-BFEA-EF6E8CFB4258}" type="slidenum">
              <a:rPr lang="en-GB" sz="1200" smtClean="0"/>
              <a:pPr eaLnBrk="1" hangingPunct="1"/>
              <a:t>18</a:t>
            </a:fld>
            <a:endParaRPr lang="en-GB" sz="1200" smtClean="0"/>
          </a:p>
        </p:txBody>
      </p:sp>
      <p:sp>
        <p:nvSpPr>
          <p:cNvPr id="184323" name="Rectangle 2"/>
          <p:cNvSpPr>
            <a:spLocks noGrp="1" noRot="1" noChangeAspect="1" noChangeArrowheads="1" noTextEdit="1"/>
          </p:cNvSpPr>
          <p:nvPr>
            <p:ph type="sldImg"/>
          </p:nvPr>
        </p:nvSpPr>
        <p:spPr>
          <a:xfrm>
            <a:off x="1298575" y="801688"/>
            <a:ext cx="4260850" cy="3195637"/>
          </a:xfrm>
          <a:ln/>
        </p:spPr>
      </p:sp>
      <p:sp>
        <p:nvSpPr>
          <p:cNvPr id="184324"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E23D904F-F955-4F16-A84E-68168293D7B5}" type="slidenum">
              <a:rPr lang="en-GB" sz="1200" smtClean="0"/>
              <a:pPr eaLnBrk="1" hangingPunct="1"/>
              <a:t>19</a:t>
            </a:fld>
            <a:endParaRPr lang="en-GB"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F8911B26-71A8-4C33-9052-F51F31AA5856}" type="slidenum">
              <a:rPr lang="en-GB" sz="1200" smtClean="0"/>
              <a:pPr eaLnBrk="1" hangingPunct="1"/>
              <a:t>20</a:t>
            </a:fld>
            <a:endParaRPr lang="en-GB"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8C1AC87F-3FEC-4D1F-9E1E-969E2DB70D00}" type="slidenum">
              <a:rPr lang="en-GB" sz="1200" smtClean="0"/>
              <a:pPr eaLnBrk="1" hangingPunct="1"/>
              <a:t>21</a:t>
            </a:fld>
            <a:endParaRPr lang="en-GB" sz="1200" smtClean="0"/>
          </a:p>
        </p:txBody>
      </p:sp>
      <p:sp>
        <p:nvSpPr>
          <p:cNvPr id="118787" name="Rectangle 2"/>
          <p:cNvSpPr>
            <a:spLocks noGrp="1" noRot="1" noChangeAspect="1" noChangeArrowheads="1" noTextEdit="1"/>
          </p:cNvSpPr>
          <p:nvPr>
            <p:ph type="sldImg"/>
          </p:nvPr>
        </p:nvSpPr>
        <p:spPr>
          <a:xfrm>
            <a:off x="1298575" y="801688"/>
            <a:ext cx="4260850" cy="3195637"/>
          </a:xfrm>
          <a:ln/>
        </p:spPr>
      </p:sp>
      <p:sp>
        <p:nvSpPr>
          <p:cNvPr id="118788" name="Rectangle 3"/>
          <p:cNvSpPr>
            <a:spLocks noGrp="1" noChangeArrowheads="1"/>
          </p:cNvSpPr>
          <p:nvPr>
            <p:ph type="body" idx="1"/>
          </p:nvPr>
        </p:nvSpPr>
        <p:spPr>
          <a:xfrm>
            <a:off x="909638" y="4349750"/>
            <a:ext cx="5006975" cy="3611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613888AA-7BCE-4937-9815-6361DB55347A}" type="slidenum">
              <a:rPr lang="en-GB" sz="1200" smtClean="0"/>
              <a:pPr eaLnBrk="1" hangingPunct="1"/>
              <a:t>22</a:t>
            </a:fld>
            <a:endParaRPr lang="en-GB" sz="1200" smtClean="0"/>
          </a:p>
        </p:txBody>
      </p:sp>
      <p:sp>
        <p:nvSpPr>
          <p:cNvPr id="115715" name="Rectangle 2"/>
          <p:cNvSpPr>
            <a:spLocks noGrp="1" noRot="1" noChangeAspect="1" noChangeArrowheads="1" noTextEdit="1"/>
          </p:cNvSpPr>
          <p:nvPr>
            <p:ph type="sldImg"/>
          </p:nvPr>
        </p:nvSpPr>
        <p:spPr>
          <a:xfrm>
            <a:off x="1298575" y="801688"/>
            <a:ext cx="4260850" cy="3195637"/>
          </a:xfrm>
          <a:ln/>
        </p:spPr>
      </p:sp>
      <p:sp>
        <p:nvSpPr>
          <p:cNvPr id="115716"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57FF4FCF-75DA-4F85-B899-F1D2B6F342EF}" type="slidenum">
              <a:rPr lang="en-GB" sz="1200" smtClean="0"/>
              <a:pPr eaLnBrk="1" hangingPunct="1"/>
              <a:t>23</a:t>
            </a:fld>
            <a:endParaRPr lang="en-GB" sz="1200" smtClean="0"/>
          </a:p>
        </p:txBody>
      </p:sp>
      <p:sp>
        <p:nvSpPr>
          <p:cNvPr id="140291" name="Rectangle 2"/>
          <p:cNvSpPr>
            <a:spLocks noGrp="1" noRot="1" noChangeAspect="1" noChangeArrowheads="1" noTextEdit="1"/>
          </p:cNvSpPr>
          <p:nvPr>
            <p:ph type="sldImg"/>
          </p:nvPr>
        </p:nvSpPr>
        <p:spPr>
          <a:xfrm>
            <a:off x="1298575" y="801688"/>
            <a:ext cx="4260850" cy="3195637"/>
          </a:xfrm>
          <a:ln/>
        </p:spPr>
      </p:sp>
      <p:sp>
        <p:nvSpPr>
          <p:cNvPr id="140292"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91686AC3-AAF8-4BF3-862F-5C0335815E6F}" type="slidenum">
              <a:rPr lang="en-GB" sz="1200" smtClean="0"/>
              <a:pPr eaLnBrk="1" hangingPunct="1"/>
              <a:t>24</a:t>
            </a:fld>
            <a:endParaRPr lang="en-GB"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2231799A-2E2A-40D0-B2B3-2F0A30AAE522}" type="slidenum">
              <a:rPr lang="en-GB" sz="1200" smtClean="0"/>
              <a:pPr eaLnBrk="1" hangingPunct="1"/>
              <a:t>3</a:t>
            </a:fld>
            <a:endParaRPr lang="en-GB"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683A3955-19BE-410D-83E4-E4B9E5D92ECB}" type="slidenum">
              <a:rPr lang="en-GB" sz="1200" smtClean="0"/>
              <a:pPr eaLnBrk="1" hangingPunct="1"/>
              <a:t>25</a:t>
            </a:fld>
            <a:endParaRPr lang="en-GB"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A3A473AA-345D-4A8B-BE5D-EC3B962BDE86}" type="slidenum">
              <a:rPr lang="en-GB" sz="1200" smtClean="0"/>
              <a:pPr eaLnBrk="1" hangingPunct="1"/>
              <a:t>26</a:t>
            </a:fld>
            <a:endParaRPr lang="en-GB"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1459BF76-92E6-4300-A5F6-0CA2F0A70C46}" type="slidenum">
              <a:rPr lang="en-GB" sz="1200" smtClean="0"/>
              <a:pPr eaLnBrk="1" hangingPunct="1"/>
              <a:t>27</a:t>
            </a:fld>
            <a:endParaRPr lang="en-GB"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6BDF9116-9132-46FB-A634-53EA419F0987}" type="slidenum">
              <a:rPr lang="en-GB" sz="1200" smtClean="0"/>
              <a:pPr eaLnBrk="1" hangingPunct="1"/>
              <a:t>28</a:t>
            </a:fld>
            <a:endParaRPr lang="en-GB" sz="1200"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59DDAF2F-7D6B-4A45-9D0A-A92CC28A5CAA}" type="slidenum">
              <a:rPr lang="en-GB" sz="1200" smtClean="0"/>
              <a:pPr eaLnBrk="1" hangingPunct="1"/>
              <a:t>30</a:t>
            </a:fld>
            <a:endParaRPr lang="en-GB" sz="1200" smtClean="0"/>
          </a:p>
        </p:txBody>
      </p:sp>
      <p:sp>
        <p:nvSpPr>
          <p:cNvPr id="137219" name="Rectangle 2"/>
          <p:cNvSpPr>
            <a:spLocks noGrp="1" noRot="1" noChangeAspect="1" noChangeArrowheads="1" noTextEdit="1"/>
          </p:cNvSpPr>
          <p:nvPr>
            <p:ph type="sldImg"/>
          </p:nvPr>
        </p:nvSpPr>
        <p:spPr>
          <a:xfrm>
            <a:off x="1298575" y="801688"/>
            <a:ext cx="4260850" cy="3195637"/>
          </a:xfrm>
          <a:ln/>
        </p:spPr>
      </p:sp>
      <p:sp>
        <p:nvSpPr>
          <p:cNvPr id="137220" name="Rectangle 3"/>
          <p:cNvSpPr>
            <a:spLocks noGrp="1" noChangeArrowheads="1"/>
          </p:cNvSpPr>
          <p:nvPr>
            <p:ph type="body" idx="1"/>
          </p:nvPr>
        </p:nvSpPr>
        <p:spPr>
          <a:xfrm>
            <a:off x="909638" y="4349750"/>
            <a:ext cx="5006975" cy="3611563"/>
          </a:xfrm>
          <a:noFill/>
        </p:spPr>
        <p:txBody>
          <a:bodyPr/>
          <a:lstStyle/>
          <a:p>
            <a:pPr eaLnBrk="1" hangingPunct="1"/>
            <a:r>
              <a:rPr lang="en-GB" smtClean="0"/>
              <a:t>A high priority within health</a:t>
            </a:r>
          </a:p>
          <a:p>
            <a:pPr eaLnBrk="1" hangingPunct="1"/>
            <a:r>
              <a:rPr lang="en-GB" smtClean="0"/>
              <a:t>First time to centre of stage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43899877-C96B-4959-8283-52C5DA739E1D}" type="slidenum">
              <a:rPr lang="en-GB" sz="1200" smtClean="0"/>
              <a:pPr eaLnBrk="1" hangingPunct="1"/>
              <a:t>31</a:t>
            </a:fld>
            <a:endParaRPr lang="en-GB"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898E6DB1-F4E9-41D0-8E2A-8887572E05F8}" type="slidenum">
              <a:rPr lang="en-GB" sz="1200" smtClean="0"/>
              <a:pPr eaLnBrk="1" hangingPunct="1"/>
              <a:t>32</a:t>
            </a:fld>
            <a:endParaRPr lang="en-GB" sz="1200" smtClean="0"/>
          </a:p>
        </p:txBody>
      </p:sp>
      <p:sp>
        <p:nvSpPr>
          <p:cNvPr id="146435" name="Rectangle 2"/>
          <p:cNvSpPr>
            <a:spLocks noGrp="1" noRot="1" noChangeAspect="1" noChangeArrowheads="1" noTextEdit="1"/>
          </p:cNvSpPr>
          <p:nvPr>
            <p:ph type="sldImg"/>
          </p:nvPr>
        </p:nvSpPr>
        <p:spPr>
          <a:xfrm>
            <a:off x="1298575" y="801688"/>
            <a:ext cx="4260850" cy="3195637"/>
          </a:xfrm>
          <a:ln/>
        </p:spPr>
      </p:sp>
      <p:sp>
        <p:nvSpPr>
          <p:cNvPr id="146436"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C6AC2966-C229-419A-A702-AF9601C2B8CF}" type="slidenum">
              <a:rPr lang="en-GB" sz="1200" smtClean="0"/>
              <a:pPr eaLnBrk="1" hangingPunct="1"/>
              <a:t>33</a:t>
            </a:fld>
            <a:endParaRPr lang="en-GB"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7F5D3BEF-AFE2-45B9-BD91-8D7CB8360060}" type="slidenum">
              <a:rPr lang="en-GB" sz="1200" smtClean="0"/>
              <a:pPr eaLnBrk="1" hangingPunct="1"/>
              <a:t>34</a:t>
            </a:fld>
            <a:endParaRPr lang="en-GB" sz="120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BE4EE0AD-DE57-4189-B3C6-A1061F0825BE}" type="slidenum">
              <a:rPr lang="en-GB" sz="1200" smtClean="0"/>
              <a:pPr eaLnBrk="1" hangingPunct="1"/>
              <a:t>35</a:t>
            </a:fld>
            <a:endParaRPr lang="en-GB" sz="1200" smtClean="0"/>
          </a:p>
        </p:txBody>
      </p:sp>
      <p:sp>
        <p:nvSpPr>
          <p:cNvPr id="158723" name="Rectangle 2"/>
          <p:cNvSpPr>
            <a:spLocks noGrp="1" noRot="1" noChangeAspect="1" noChangeArrowheads="1" noTextEdit="1"/>
          </p:cNvSpPr>
          <p:nvPr>
            <p:ph type="sldImg"/>
          </p:nvPr>
        </p:nvSpPr>
        <p:spPr>
          <a:xfrm>
            <a:off x="1298575" y="801688"/>
            <a:ext cx="4260850" cy="3195637"/>
          </a:xfrm>
          <a:ln/>
        </p:spPr>
      </p:sp>
      <p:sp>
        <p:nvSpPr>
          <p:cNvPr id="158724"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7177A4FF-8F9B-4D7E-986D-689AE91B0AB2}" type="slidenum">
              <a:rPr lang="en-GB" sz="1200" smtClean="0"/>
              <a:pPr eaLnBrk="1" hangingPunct="1"/>
              <a:t>5</a:t>
            </a:fld>
            <a:endParaRPr lang="en-GB" sz="1200" smtClean="0"/>
          </a:p>
        </p:txBody>
      </p:sp>
      <p:sp>
        <p:nvSpPr>
          <p:cNvPr id="113667" name="Rectangle 2"/>
          <p:cNvSpPr>
            <a:spLocks noGrp="1" noRot="1" noChangeAspect="1" noChangeArrowheads="1" noTextEdit="1"/>
          </p:cNvSpPr>
          <p:nvPr>
            <p:ph type="sldImg"/>
          </p:nvPr>
        </p:nvSpPr>
        <p:spPr>
          <a:xfrm>
            <a:off x="1298575" y="801688"/>
            <a:ext cx="4260850" cy="3195637"/>
          </a:xfrm>
          <a:ln/>
        </p:spPr>
      </p:sp>
      <p:sp>
        <p:nvSpPr>
          <p:cNvPr id="113668" name="Rectangle 3"/>
          <p:cNvSpPr>
            <a:spLocks noGrp="1" noChangeArrowheads="1"/>
          </p:cNvSpPr>
          <p:nvPr>
            <p:ph type="body" idx="1"/>
          </p:nvPr>
        </p:nvSpPr>
        <p:spPr>
          <a:xfrm>
            <a:off x="909638" y="4349750"/>
            <a:ext cx="5006975" cy="3611563"/>
          </a:xfrm>
          <a:noFill/>
        </p:spPr>
        <p:txBody>
          <a:bodyPr/>
          <a:lstStyle/>
          <a:p>
            <a:pPr eaLnBrk="1" hangingPunct="1"/>
            <a:r>
              <a:rPr lang="en-US" smtClean="0"/>
              <a:t>40 years from Ledley and Lusted: chromosome karyotyping using bayesian analysis</a:t>
            </a:r>
          </a:p>
          <a:p>
            <a:pPr eaLnBrk="1" hangingPunct="1"/>
            <a:endParaRPr lang="en-US" smtClean="0"/>
          </a:p>
          <a:p>
            <a:pPr eaLnBrk="1" hangingPunct="1"/>
            <a:r>
              <a:rPr lang="en-US" smtClean="0"/>
              <a:t>waste</a:t>
            </a:r>
          </a:p>
          <a:p>
            <a:pPr eaLnBrk="1" hangingPunct="1">
              <a:spcBef>
                <a:spcPct val="20000"/>
              </a:spcBef>
              <a:buClr>
                <a:srgbClr val="969696"/>
              </a:buClr>
              <a:buSzPct val="75000"/>
              <a:buFont typeface="Monotype Sorts" pitchFamily="2" charset="2"/>
              <a:buNone/>
            </a:pPr>
            <a:r>
              <a:rPr lang="en-GB" smtClean="0"/>
              <a:t>In 1995 more than $US140 billion was spent on IT projects in the USA that were either cancelled or "re-defined”</a:t>
            </a:r>
          </a:p>
          <a:p>
            <a:pPr eaLnBrk="1" hangingPunct="1">
              <a:spcBef>
                <a:spcPct val="20000"/>
              </a:spcBef>
              <a:buClr>
                <a:srgbClr val="969696"/>
              </a:buClr>
              <a:buSzPct val="75000"/>
              <a:buFont typeface="Monotype Sorts" pitchFamily="2" charset="2"/>
              <a:buNone/>
            </a:pPr>
            <a:r>
              <a:rPr lang="en-GB" smtClean="0"/>
              <a:t>84 percent of projects failed to deliver what the stakeholders needed and wanted</a:t>
            </a:r>
          </a:p>
          <a:p>
            <a:pPr eaLnBrk="1" hangingPunct="1">
              <a:spcBef>
                <a:spcPct val="20000"/>
              </a:spcBef>
            </a:pPr>
            <a:endParaRPr lang="en-GB" smtClean="0"/>
          </a:p>
          <a:p>
            <a:pPr eaLnBrk="1" hangingPunct="1">
              <a:spcBef>
                <a:spcPct val="20000"/>
              </a:spcBef>
            </a:pPr>
            <a:r>
              <a:rPr lang="en-GB" smtClean="0"/>
              <a:t>Dec/Jan ‘96 edition of </a:t>
            </a:r>
            <a:r>
              <a:rPr lang="en-GB" i="1" smtClean="0"/>
              <a:t>Software Magazine</a:t>
            </a:r>
            <a:r>
              <a:rPr lang="en-GB" smtClean="0"/>
              <a:t> </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4E13FB3F-8A3C-468B-AE24-954F73125F93}" type="slidenum">
              <a:rPr lang="en-GB" sz="1200" smtClean="0"/>
              <a:pPr eaLnBrk="1" hangingPunct="1"/>
              <a:t>36</a:t>
            </a:fld>
            <a:endParaRPr lang="en-GB"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C21A362A-116E-4E1E-A51F-F8EF7C5597F1}" type="slidenum">
              <a:rPr lang="en-GB" sz="1200" smtClean="0"/>
              <a:pPr eaLnBrk="1" hangingPunct="1"/>
              <a:t>37</a:t>
            </a:fld>
            <a:endParaRPr lang="en-GB"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347F4B5A-BFB3-426D-BEA1-33C5F1BF95A1}" type="slidenum">
              <a:rPr lang="en-GB" sz="1200" smtClean="0"/>
              <a:pPr eaLnBrk="1" hangingPunct="1"/>
              <a:t>38</a:t>
            </a:fld>
            <a:endParaRPr lang="en-GB"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4DAF0E97-207B-41BE-94C4-DDDF12076332}" type="slidenum">
              <a:rPr lang="en-GB" sz="1200" smtClean="0"/>
              <a:pPr eaLnBrk="1" hangingPunct="1"/>
              <a:t>39</a:t>
            </a:fld>
            <a:endParaRPr lang="en-GB"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17BB83CF-6D3A-43F7-BDCF-8A7204C5E250}" type="slidenum">
              <a:rPr lang="en-GB" sz="1200" smtClean="0"/>
              <a:pPr eaLnBrk="1" hangingPunct="1"/>
              <a:t>40</a:t>
            </a:fld>
            <a:endParaRPr lang="en-GB" sz="1200" smtClean="0"/>
          </a:p>
        </p:txBody>
      </p:sp>
      <p:sp>
        <p:nvSpPr>
          <p:cNvPr id="155651" name="Rectangle 2"/>
          <p:cNvSpPr>
            <a:spLocks noGrp="1" noRot="1" noChangeAspect="1" noChangeArrowheads="1" noTextEdit="1"/>
          </p:cNvSpPr>
          <p:nvPr>
            <p:ph type="sldImg"/>
          </p:nvPr>
        </p:nvSpPr>
        <p:spPr>
          <a:xfrm>
            <a:off x="1298575" y="801688"/>
            <a:ext cx="4260850" cy="3195637"/>
          </a:xfrm>
          <a:ln/>
        </p:spPr>
      </p:sp>
      <p:sp>
        <p:nvSpPr>
          <p:cNvPr id="155652"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919A5357-4873-47F6-8B7D-A6A2BFAA9BBF}" type="slidenum">
              <a:rPr lang="en-GB" sz="1200" smtClean="0"/>
              <a:pPr eaLnBrk="1" hangingPunct="1"/>
              <a:t>41</a:t>
            </a:fld>
            <a:endParaRPr lang="en-GB"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B051BF64-E210-4A77-8314-7C3E8CA62E9B}" type="slidenum">
              <a:rPr lang="en-GB" sz="1200" smtClean="0"/>
              <a:pPr eaLnBrk="1" hangingPunct="1"/>
              <a:t>42</a:t>
            </a:fld>
            <a:endParaRPr lang="en-GB"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05041F3B-2F85-413E-9615-550A5CA522B3}" type="slidenum">
              <a:rPr lang="en-GB" sz="1200" smtClean="0"/>
              <a:pPr eaLnBrk="1" hangingPunct="1"/>
              <a:t>43</a:t>
            </a:fld>
            <a:endParaRPr lang="en-GB"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D056F20E-B7F1-4B5E-AB24-78F58966864E}" type="slidenum">
              <a:rPr lang="en-GB" sz="1200" smtClean="0"/>
              <a:pPr eaLnBrk="1" hangingPunct="1"/>
              <a:t>44</a:t>
            </a:fld>
            <a:endParaRPr lang="en-GB"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EFCB76F9-1BF3-4889-BB65-740C3DC11576}" type="slidenum">
              <a:rPr lang="en-GB" sz="1200" smtClean="0"/>
              <a:pPr eaLnBrk="1" hangingPunct="1"/>
              <a:t>45</a:t>
            </a:fld>
            <a:endParaRPr lang="en-GB"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69FF3455-ADEE-4A1D-A73E-1F6C56F253AE}" type="slidenum">
              <a:rPr lang="en-GB" sz="1200" smtClean="0"/>
              <a:pPr eaLnBrk="1" hangingPunct="1"/>
              <a:t>6</a:t>
            </a:fld>
            <a:endParaRPr lang="en-GB"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07AF63F0-406F-4218-9AE1-43C775F08B56}" type="slidenum">
              <a:rPr lang="en-GB" sz="1200" smtClean="0"/>
              <a:pPr eaLnBrk="1" hangingPunct="1"/>
              <a:t>46</a:t>
            </a:fld>
            <a:endParaRPr lang="en-GB"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0B1DDC9D-F51C-41B7-B931-94D4E3314ADC}" type="slidenum">
              <a:rPr lang="en-GB" sz="1200" smtClean="0"/>
              <a:pPr eaLnBrk="1" hangingPunct="1"/>
              <a:t>47</a:t>
            </a:fld>
            <a:endParaRPr lang="en-GB"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1E736B87-A767-43A9-A468-487F7847E1CA}" type="slidenum">
              <a:rPr lang="en-GB" sz="1200" smtClean="0"/>
              <a:pPr eaLnBrk="1" hangingPunct="1"/>
              <a:t>48</a:t>
            </a:fld>
            <a:endParaRPr lang="en-GB" sz="120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42211011-FA73-4C16-A2A1-5B17D8A7298B}" type="slidenum">
              <a:rPr lang="en-GB" sz="1200" smtClean="0"/>
              <a:pPr eaLnBrk="1" hangingPunct="1"/>
              <a:t>49</a:t>
            </a:fld>
            <a:endParaRPr lang="en-GB" sz="120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07424A58-AAE5-4082-8ACE-DA276B56FB56}" type="slidenum">
              <a:rPr lang="en-GB" sz="1200" smtClean="0"/>
              <a:pPr eaLnBrk="1" hangingPunct="1"/>
              <a:t>50</a:t>
            </a:fld>
            <a:endParaRPr lang="en-GB" sz="120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0766FCAD-9B4F-48B7-BF51-F2F27BD4FA14}" type="slidenum">
              <a:rPr lang="en-GB" sz="1200" smtClean="0"/>
              <a:pPr eaLnBrk="1" hangingPunct="1"/>
              <a:t>51</a:t>
            </a:fld>
            <a:endParaRPr lang="en-GB"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D1BC218E-6C15-407B-8D49-86513406E7EC}" type="slidenum">
              <a:rPr lang="en-GB" sz="1200" smtClean="0"/>
              <a:pPr eaLnBrk="1" hangingPunct="1"/>
              <a:t>52</a:t>
            </a:fld>
            <a:endParaRPr lang="en-GB" sz="120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685800" y="4343400"/>
            <a:ext cx="5486400" cy="4114800"/>
          </a:xfrm>
          <a:noFill/>
        </p:spPr>
        <p:txBody>
          <a:bodyPr/>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37080C43-136B-4A96-8C0F-B030A041B25D}" type="slidenum">
              <a:rPr lang="en-GB" sz="1200" smtClean="0"/>
              <a:pPr eaLnBrk="1" hangingPunct="1"/>
              <a:t>53</a:t>
            </a:fld>
            <a:endParaRPr lang="en-GB" sz="120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CA2D69FA-48EA-460D-A5B5-9129CA7A0340}" type="slidenum">
              <a:rPr lang="en-GB" sz="1200" smtClean="0"/>
              <a:pPr eaLnBrk="1" hangingPunct="1"/>
              <a:t>54</a:t>
            </a:fld>
            <a:endParaRPr lang="en-GB"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0985AA85-C2B4-41F6-B98C-4C0F2F6D35F2}" type="slidenum">
              <a:rPr lang="en-GB" sz="1200" smtClean="0"/>
              <a:pPr eaLnBrk="1" hangingPunct="1"/>
              <a:t>55</a:t>
            </a:fld>
            <a:endParaRPr lang="en-GB" sz="1200" smtClean="0"/>
          </a:p>
        </p:txBody>
      </p:sp>
      <p:sp>
        <p:nvSpPr>
          <p:cNvPr id="159747" name="Slide Image Placeholder 1"/>
          <p:cNvSpPr>
            <a:spLocks noGrp="1" noRot="1" noChangeAspect="1" noTextEdit="1"/>
          </p:cNvSpPr>
          <p:nvPr>
            <p:ph type="sldImg"/>
          </p:nvPr>
        </p:nvSpPr>
        <p:spPr>
          <a:ln/>
        </p:spPr>
      </p:sp>
      <p:sp>
        <p:nvSpPr>
          <p:cNvPr id="159748"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smtClean="0">
              <a:latin typeface="Arial" pitchFamily="34" charset="0"/>
            </a:endParaRPr>
          </a:p>
        </p:txBody>
      </p:sp>
      <p:sp>
        <p:nvSpPr>
          <p:cNvPr id="2355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90A6FC5-0945-412B-B656-B99750B41C03}" type="slidenum">
              <a:rPr lang="en-AU" sz="1200">
                <a:latin typeface="+mn-lt"/>
              </a:rPr>
              <a:pPr algn="r">
                <a:defRPr/>
              </a:pPr>
              <a:t>55</a:t>
            </a:fld>
            <a:endParaRPr lang="en-AU"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5E1C5-4F84-4065-B0A0-6CD2991ACE5C}" type="slidenum">
              <a:rPr lang="en-GB"/>
              <a:pPr/>
              <a:t>7</a:t>
            </a:fld>
            <a:endParaRPr lang="en-GB"/>
          </a:p>
        </p:txBody>
      </p:sp>
      <p:sp>
        <p:nvSpPr>
          <p:cNvPr id="990210" name="Rectangle 2"/>
          <p:cNvSpPr>
            <a:spLocks noGrp="1" noRot="1" noChangeAspect="1" noChangeArrowheads="1" noTextEdit="1"/>
          </p:cNvSpPr>
          <p:nvPr>
            <p:ph type="sldImg"/>
          </p:nvPr>
        </p:nvSpPr>
        <p:spPr>
          <a:xfrm>
            <a:off x="1298575" y="801688"/>
            <a:ext cx="4260850" cy="3195637"/>
          </a:xfrm>
          <a:ln/>
        </p:spPr>
      </p:sp>
      <p:sp>
        <p:nvSpPr>
          <p:cNvPr id="990211" name="Rectangle 3"/>
          <p:cNvSpPr>
            <a:spLocks noGrp="1" noChangeArrowheads="1"/>
          </p:cNvSpPr>
          <p:nvPr>
            <p:ph type="body" idx="1"/>
          </p:nvPr>
        </p:nvSpPr>
        <p:spPr>
          <a:xfrm>
            <a:off x="909638" y="4349750"/>
            <a:ext cx="5006975" cy="3611563"/>
          </a:xfrm>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r>
              <a:rPr lang="en-US" smtClean="0">
                <a:ea typeface="ＭＳ Ｐゴシック"/>
                <a:cs typeface="ＭＳ Ｐゴシック"/>
              </a:rPr>
              <a:t>We indeed need a small number of slides presenting the grand vision and overall project goals.</a:t>
            </a:r>
          </a:p>
          <a:p>
            <a:r>
              <a:rPr lang="en-US" smtClean="0">
                <a:ea typeface="ＭＳ Ｐゴシック"/>
                <a:cs typeface="ＭＳ Ｐゴシック"/>
              </a:rPr>
              <a:t>We subsequently need 1-2 slides presenting the technical infrastructure (i.e. its architecture and technology components) we have designed in trying to REALIZE the vision and objectives.</a:t>
            </a:r>
          </a:p>
          <a:p>
            <a:r>
              <a:rPr lang="en-US" smtClean="0">
                <a:ea typeface="ＭＳ Ｐゴシック"/>
                <a:cs typeface="ＭＳ Ｐゴシック"/>
              </a:rPr>
              <a:t>Each and every subsequent presentation will have to refer to these two major axes i.e. a) how does it relate to the vision and project goals and b) how does it relate to the "initial architectural blueprint" we have so far defined.</a:t>
            </a:r>
          </a:p>
          <a:p>
            <a:endParaRPr lang="en-US" smtClean="0">
              <a:ea typeface="ＭＳ Ｐゴシック"/>
              <a:cs typeface="ＭＳ Ｐゴシック"/>
            </a:endParaRPr>
          </a:p>
          <a:p>
            <a:r>
              <a:rPr lang="en-US" smtClean="0">
                <a:ea typeface="ＭＳ Ｐゴシック"/>
                <a:cs typeface="ＭＳ Ｐゴシック"/>
              </a:rPr>
              <a:t>Once these tao quastions (issues) are answered - each presentation can focus on the specificities of its own "local world".</a:t>
            </a:r>
          </a:p>
          <a:p>
            <a:endParaRPr lang="en-US" smtClean="0">
              <a:ea typeface="ＭＳ Ｐゴシック"/>
              <a:cs typeface="ＭＳ Ｐゴシック"/>
            </a:endParaRPr>
          </a:p>
          <a:p>
            <a:r>
              <a:rPr lang="en-US" smtClean="0">
                <a:ea typeface="ＭＳ Ｐゴシック"/>
                <a:cs typeface="ＭＳ Ｐゴシック"/>
              </a:rPr>
              <a:t>BUT (in my view) we need to convincingly demonstrate that everything we show is "part of a bigger picture" and that "the elements will gradually form a clear picture".</a:t>
            </a:r>
          </a:p>
          <a:p>
            <a:endParaRPr lang="en-US" smtClean="0">
              <a:ea typeface="ＭＳ Ｐゴシック"/>
              <a:cs typeface="ＭＳ Ｐゴシック"/>
            </a:endParaRPr>
          </a:p>
          <a:p>
            <a:r>
              <a:rPr lang="en-US" smtClean="0">
                <a:ea typeface="ＭＳ Ｐゴシック"/>
                <a:cs typeface="ＭＳ Ｐゴシック"/>
              </a:rPr>
              <a:t>SO, we will try to add our part into this picture - by adding (modifying/extending) a couple of slides wrt to Architecture and Components.</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A56A8826-7C3E-460C-9E5E-2292BD18BEA5}" type="slidenum">
              <a:rPr lang="en-GB" sz="1200" smtClean="0"/>
              <a:pPr eaLnBrk="1" hangingPunct="1"/>
              <a:t>9</a:t>
            </a:fld>
            <a:endParaRPr lang="en-GB"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44248035-3EF4-4C30-9694-7CDD0305B2DE}" type="slidenum">
              <a:rPr lang="en-GB" sz="1200" smtClean="0"/>
              <a:pPr eaLnBrk="1" hangingPunct="1"/>
              <a:t>12</a:t>
            </a:fld>
            <a:endParaRPr lang="en-GB" sz="1200" smtClean="0"/>
          </a:p>
        </p:txBody>
      </p:sp>
      <p:sp>
        <p:nvSpPr>
          <p:cNvPr id="126979" name="Rectangle 2"/>
          <p:cNvSpPr>
            <a:spLocks noGrp="1" noRot="1" noChangeAspect="1" noChangeArrowheads="1" noTextEdit="1"/>
          </p:cNvSpPr>
          <p:nvPr>
            <p:ph type="sldImg"/>
          </p:nvPr>
        </p:nvSpPr>
        <p:spPr>
          <a:xfrm>
            <a:off x="1298575" y="801688"/>
            <a:ext cx="4260850" cy="3195637"/>
          </a:xfrm>
          <a:ln/>
        </p:spPr>
      </p:sp>
      <p:sp>
        <p:nvSpPr>
          <p:cNvPr id="126980" name="Rectangle 3"/>
          <p:cNvSpPr>
            <a:spLocks noGrp="1" noChangeArrowheads="1"/>
          </p:cNvSpPr>
          <p:nvPr>
            <p:ph type="body" idx="1"/>
          </p:nvPr>
        </p:nvSpPr>
        <p:spPr>
          <a:xfrm>
            <a:off x="909638" y="4349750"/>
            <a:ext cx="5006975" cy="3611563"/>
          </a:xfrm>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2F61CB8B-87FF-420C-A333-915BE29FD7FD}" type="slidenum">
              <a:rPr lang="en-GB" sz="1200" smtClean="0"/>
              <a:pPr eaLnBrk="1" hangingPunct="1"/>
              <a:t>13</a:t>
            </a:fld>
            <a:endParaRPr lang="en-GB"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fld id="{0A4AA1AE-AEBA-4FFD-8174-A9F7ECBDEE0B}" type="slidenum">
              <a:rPr lang="en-GB" sz="1200" smtClean="0"/>
              <a:pPr eaLnBrk="1" hangingPunct="1"/>
              <a:t>14</a:t>
            </a:fld>
            <a:endParaRPr lang="en-GB"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A225DFCF-46B2-4EA4-9739-2A725341934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20084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807B771-C8C4-45E2-AAAD-4E765BBDAA8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8282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C4C43AF-4879-4CA1-8117-A5740F0CA2C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96649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38126" y="222251"/>
            <a:ext cx="8678863" cy="10382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38126" y="1473201"/>
            <a:ext cx="8670925" cy="2363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38126" y="3989389"/>
            <a:ext cx="8670925" cy="2363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1D142A59-A8B3-4FEE-BD4A-EA1CBAE8A4A2}" type="slidenum">
              <a:rPr lang="en-US"/>
              <a:pPr>
                <a:defRPr/>
              </a:pPr>
              <a:t>‹#›</a:t>
            </a:fld>
            <a:endParaRPr lang="en-US"/>
          </a:p>
        </p:txBody>
      </p:sp>
    </p:spTree>
    <p:extLst>
      <p:ext uri="{BB962C8B-B14F-4D97-AF65-F5344CB8AC3E}">
        <p14:creationId xmlns:p14="http://schemas.microsoft.com/office/powerpoint/2010/main" val="83408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8126" y="222251"/>
            <a:ext cx="8678863" cy="613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pPr>
              <a:defRPr/>
            </a:pPr>
            <a:fld id="{A8E29801-E785-4CFB-9133-3BD4970202C7}" type="slidenum">
              <a:rPr lang="en-US"/>
              <a:pPr>
                <a:defRPr/>
              </a:pPr>
              <a:t>‹#›</a:t>
            </a:fld>
            <a:endParaRPr lang="en-US"/>
          </a:p>
        </p:txBody>
      </p:sp>
    </p:spTree>
    <p:extLst>
      <p:ext uri="{BB962C8B-B14F-4D97-AF65-F5344CB8AC3E}">
        <p14:creationId xmlns:p14="http://schemas.microsoft.com/office/powerpoint/2010/main" val="325802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quarter" idx="1"/>
          </p:nvPr>
        </p:nvSpPr>
        <p:spPr>
          <a:xfrm>
            <a:off x="9144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6539E5E1-DB48-4C2D-AB39-017F57A4F5AB}" type="slidenum">
              <a:rPr lang="en-US"/>
              <a:pPr>
                <a:defRPr/>
              </a:pPr>
              <a:t>‹#›</a:t>
            </a:fld>
            <a:endParaRPr lang="en-US"/>
          </a:p>
        </p:txBody>
      </p:sp>
    </p:spTree>
    <p:extLst>
      <p:ext uri="{BB962C8B-B14F-4D97-AF65-F5344CB8AC3E}">
        <p14:creationId xmlns:p14="http://schemas.microsoft.com/office/powerpoint/2010/main" val="172582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61EAD30-50BD-4070-B654-2A8EDD70B93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620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6F7B951-EC75-4ABB-AC71-D7CC49FBB28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32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11617D0-5848-4709-965A-0C443520AE8D}"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4891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7682E41-C8AC-4C74-BC80-FAB9A6663A51}"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06710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6846DA8-9537-4D81-B532-E76FC1458B50}"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8368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44FD647-05EC-4B54-B523-71208C0497D2}"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89670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81DDCC39-DFE7-4936-80DD-873AAB199B6C}"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83497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300AF33-D2E7-4A8C-9886-24CF1E1A5A0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26122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Arial" pitchFamily="34" charset="0"/>
              </a:defRPr>
            </a:lvl1pPr>
          </a:lstStyle>
          <a:p>
            <a:pPr>
              <a:defRPr/>
            </a:pPr>
            <a:fld id="{266BC5AC-B471-4156-8B6D-8865AA58B1C2}"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pitchFamily="34" charset="0"/>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jpg"/><Relationship Id="rId5" Type="http://schemas.openxmlformats.org/officeDocument/2006/relationships/image" Target="../media/image30.png"/><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5.bin"/><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4.jpg"/><Relationship Id="rId5" Type="http://schemas.openxmlformats.org/officeDocument/2006/relationships/image" Target="../media/image39.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6.png"/><Relationship Id="rId4" Type="http://schemas.openxmlformats.org/officeDocument/2006/relationships/image" Target="../media/image55.jpeg"/></Relationships>
</file>

<file path=ppt/slides/_rels/slide6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4.png"/><Relationship Id="rId7" Type="http://schemas.openxmlformats.org/officeDocument/2006/relationships/image" Target="../media/image60.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52.jpg"/></Relationships>
</file>

<file path=ppt/slides/_rels/slide6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42913" y="682750"/>
            <a:ext cx="8015287" cy="2209800"/>
          </a:xfrm>
        </p:spPr>
        <p:txBody>
          <a:bodyPr/>
          <a:lstStyle/>
          <a:p>
            <a:pPr eaLnBrk="1" fontAlgn="auto" hangingPunct="1">
              <a:spcAft>
                <a:spcPts val="0"/>
              </a:spcAft>
              <a:defRPr/>
            </a:pPr>
            <a:r>
              <a:rPr lang="en-GB" sz="4400" dirty="0"/>
              <a:t>The </a:t>
            </a:r>
            <a:r>
              <a:rPr lang="en-GB" sz="4400" i="1" dirty="0" err="1"/>
              <a:t>open</a:t>
            </a:r>
            <a:r>
              <a:rPr lang="en-GB" sz="4400" dirty="0" err="1"/>
              <a:t>EHR</a:t>
            </a:r>
            <a:r>
              <a:rPr lang="en-GB" sz="4400" dirty="0"/>
              <a:t> Foundation </a:t>
            </a:r>
            <a:r>
              <a:rPr lang="en-GB" sz="4400" dirty="0" smtClean="0"/>
              <a:t/>
            </a:r>
            <a:br>
              <a:rPr lang="en-GB" sz="4400" dirty="0" smtClean="0"/>
            </a:br>
            <a:r>
              <a:rPr lang="en-GB" sz="2400" dirty="0" smtClean="0"/>
              <a:t>- </a:t>
            </a:r>
            <a:r>
              <a:rPr lang="en-GB" sz="2400" dirty="0"/>
              <a:t>Some Lessons of Experience in Standardising the </a:t>
            </a:r>
            <a:r>
              <a:rPr lang="en-GB" sz="2400" dirty="0" smtClean="0"/>
              <a:t>EHR</a:t>
            </a:r>
            <a:endParaRPr lang="en-US" sz="2400" dirty="0"/>
          </a:p>
        </p:txBody>
      </p:sp>
      <p:sp>
        <p:nvSpPr>
          <p:cNvPr id="5123" name="Rectangle 3"/>
          <p:cNvSpPr>
            <a:spLocks noGrp="1" noChangeArrowheads="1"/>
          </p:cNvSpPr>
          <p:nvPr>
            <p:ph type="subTitle" idx="1"/>
          </p:nvPr>
        </p:nvSpPr>
        <p:spPr>
          <a:xfrm>
            <a:off x="447675" y="3931477"/>
            <a:ext cx="7743825" cy="1885950"/>
          </a:xfrm>
        </p:spPr>
        <p:txBody>
          <a:bodyPr>
            <a:normAutofit lnSpcReduction="10000"/>
          </a:bodyPr>
          <a:lstStyle/>
          <a:p>
            <a:pPr>
              <a:lnSpc>
                <a:spcPct val="80000"/>
              </a:lnSpc>
              <a:spcBef>
                <a:spcPct val="0"/>
              </a:spcBef>
              <a:buClrTx/>
              <a:buFontTx/>
              <a:buNone/>
              <a:defRPr/>
            </a:pPr>
            <a:r>
              <a:rPr lang="en-GB" dirty="0" smtClean="0">
                <a:solidFill>
                  <a:schemeClr val="tx2"/>
                </a:solidFill>
              </a:rPr>
              <a:t>David Ingram</a:t>
            </a:r>
          </a:p>
          <a:p>
            <a:pPr>
              <a:lnSpc>
                <a:spcPct val="80000"/>
              </a:lnSpc>
              <a:spcBef>
                <a:spcPct val="0"/>
              </a:spcBef>
              <a:buClrTx/>
              <a:buFontTx/>
              <a:buNone/>
              <a:defRPr/>
            </a:pPr>
            <a:r>
              <a:rPr lang="en-GB" dirty="0" smtClean="0">
                <a:solidFill>
                  <a:schemeClr val="tx2"/>
                </a:solidFill>
              </a:rPr>
              <a:t>Emeritus Professor of Health Informatics at UCL</a:t>
            </a:r>
          </a:p>
          <a:p>
            <a:pPr>
              <a:lnSpc>
                <a:spcPct val="80000"/>
              </a:lnSpc>
              <a:spcBef>
                <a:spcPct val="0"/>
              </a:spcBef>
              <a:buClrTx/>
              <a:buFontTx/>
              <a:buNone/>
              <a:defRPr/>
            </a:pPr>
            <a:r>
              <a:rPr lang="en-GB" dirty="0" smtClean="0">
                <a:solidFill>
                  <a:schemeClr val="tx2"/>
                </a:solidFill>
              </a:rPr>
              <a:t>Founder and President of the </a:t>
            </a:r>
            <a:r>
              <a:rPr lang="en-GB" i="1" dirty="0" err="1" smtClean="0">
                <a:solidFill>
                  <a:schemeClr val="tx2"/>
                </a:solidFill>
              </a:rPr>
              <a:t>open</a:t>
            </a:r>
            <a:r>
              <a:rPr lang="en-GB" dirty="0" err="1" smtClean="0">
                <a:solidFill>
                  <a:schemeClr val="tx2"/>
                </a:solidFill>
              </a:rPr>
              <a:t>EHR</a:t>
            </a:r>
            <a:r>
              <a:rPr lang="en-GB" dirty="0" smtClean="0">
                <a:solidFill>
                  <a:schemeClr val="tx2"/>
                </a:solidFill>
              </a:rPr>
              <a:t> Foundation</a:t>
            </a:r>
          </a:p>
          <a:p>
            <a:pPr>
              <a:lnSpc>
                <a:spcPct val="80000"/>
              </a:lnSpc>
              <a:spcBef>
                <a:spcPct val="0"/>
              </a:spcBef>
              <a:buClrTx/>
              <a:buFontTx/>
              <a:buNone/>
              <a:defRPr/>
            </a:pPr>
            <a:r>
              <a:rPr lang="en-GB" dirty="0" smtClean="0">
                <a:solidFill>
                  <a:schemeClr val="tx2"/>
                </a:solidFill>
              </a:rPr>
              <a:t>Director of Charing Systems Ltd</a:t>
            </a:r>
            <a:endParaRPr lang="en-US" dirty="0" smtClean="0">
              <a:solidFill>
                <a:schemeClr val="tx2"/>
              </a:solidFill>
            </a:endParaRPr>
          </a:p>
          <a:p>
            <a:pPr>
              <a:lnSpc>
                <a:spcPct val="80000"/>
              </a:lnSpc>
              <a:spcBef>
                <a:spcPct val="0"/>
              </a:spcBef>
              <a:buClrTx/>
              <a:buFontTx/>
              <a:buNone/>
              <a:defRPr/>
            </a:pPr>
            <a:endParaRPr lang="en-US" dirty="0" smtClean="0">
              <a:solidFill>
                <a:schemeClr val="tx2"/>
              </a:solidFill>
            </a:endParaRPr>
          </a:p>
          <a:p>
            <a:pPr>
              <a:lnSpc>
                <a:spcPct val="80000"/>
              </a:lnSpc>
              <a:spcBef>
                <a:spcPct val="0"/>
              </a:spcBef>
              <a:buClrTx/>
              <a:buFont typeface="Arial" charset="0"/>
              <a:buNone/>
              <a:defRPr/>
            </a:pPr>
            <a:r>
              <a:rPr lang="en-US" sz="2400" dirty="0" smtClean="0">
                <a:solidFill>
                  <a:schemeClr val="accent2"/>
                </a:solidFill>
              </a:rPr>
              <a:t>Patient-</a:t>
            </a:r>
            <a:r>
              <a:rPr lang="en-US" sz="2400" dirty="0" err="1" smtClean="0">
                <a:solidFill>
                  <a:schemeClr val="accent2"/>
                </a:solidFill>
              </a:rPr>
              <a:t>Centred</a:t>
            </a:r>
            <a:r>
              <a:rPr lang="en-US" sz="2400" dirty="0" smtClean="0">
                <a:solidFill>
                  <a:schemeClr val="accent2"/>
                </a:solidFill>
              </a:rPr>
              <a:t> </a:t>
            </a:r>
            <a:r>
              <a:rPr lang="en-US" sz="2400" dirty="0">
                <a:solidFill>
                  <a:schemeClr val="accent2"/>
                </a:solidFill>
              </a:rPr>
              <a:t>Approaches to </a:t>
            </a:r>
            <a:r>
              <a:rPr lang="en-US" sz="2400" dirty="0" smtClean="0">
                <a:solidFill>
                  <a:schemeClr val="accent2"/>
                </a:solidFill>
              </a:rPr>
              <a:t>R&amp;D</a:t>
            </a:r>
          </a:p>
          <a:p>
            <a:pPr>
              <a:lnSpc>
                <a:spcPct val="80000"/>
              </a:lnSpc>
              <a:spcBef>
                <a:spcPct val="0"/>
              </a:spcBef>
              <a:buClrTx/>
              <a:buFont typeface="Arial" charset="0"/>
              <a:buNone/>
              <a:defRPr/>
            </a:pPr>
            <a:r>
              <a:rPr lang="en-US" sz="2400" dirty="0" smtClean="0">
                <a:solidFill>
                  <a:schemeClr val="accent2"/>
                </a:solidFill>
              </a:rPr>
              <a:t>PRISME Forum , May 22</a:t>
            </a:r>
            <a:r>
              <a:rPr lang="en-US" sz="2400" baseline="30000" dirty="0" smtClean="0">
                <a:solidFill>
                  <a:schemeClr val="accent2"/>
                </a:solidFill>
              </a:rPr>
              <a:t>nd</a:t>
            </a:r>
            <a:r>
              <a:rPr lang="en-US" sz="2400" dirty="0" smtClean="0">
                <a:solidFill>
                  <a:schemeClr val="accent2"/>
                </a:solidFill>
              </a:rPr>
              <a:t> 2012</a:t>
            </a:r>
          </a:p>
        </p:txBody>
      </p:sp>
      <p:pic>
        <p:nvPicPr>
          <p:cNvPr id="410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6299200"/>
            <a:ext cx="1765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DarkRed1024"/>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65074" t="33209" r="3972"/>
          <a:stretch>
            <a:fillRect/>
          </a:stretch>
        </p:blipFill>
        <p:spPr bwMode="auto">
          <a:xfrm>
            <a:off x="2931935" y="6299802"/>
            <a:ext cx="1496954" cy="40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13500000" algn="ctr" rotWithShape="0">
                    <a:schemeClr val="bg2">
                      <a:alpha val="50000"/>
                    </a:schemeClr>
                  </a:outerShdw>
                </a:effectLst>
              </a14:hiddenEffects>
            </a:ext>
          </a:extLst>
        </p:spPr>
      </p:pic>
      <p:pic>
        <p:nvPicPr>
          <p:cNvPr id="10" name="Picture 9"/>
          <p:cNvPicPr>
            <a:picLocks noChangeAspect="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8889" y="6299802"/>
            <a:ext cx="1270001" cy="422199"/>
          </a:xfrm>
          <a:prstGeom prst="rect">
            <a:avLst/>
          </a:prstGeom>
        </p:spPr>
      </p:pic>
      <p:sp>
        <p:nvSpPr>
          <p:cNvPr id="12" name="Rectangle 11"/>
          <p:cNvSpPr/>
          <p:nvPr/>
        </p:nvSpPr>
        <p:spPr>
          <a:xfrm>
            <a:off x="2832100" y="6197600"/>
            <a:ext cx="6311900"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4104" name="Picture 12"/>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99125" y="6302375"/>
            <a:ext cx="7143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2" descr="DI0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36"/>
            <a:ext cx="7315412" cy="48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3-28-2008_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564139"/>
            <a:ext cx="3837113"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nomedtermnumb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604" y="1649556"/>
            <a:ext cx="6292035" cy="483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56313" y="3512158"/>
            <a:ext cx="6020790" cy="2246769"/>
          </a:xfrm>
          <a:prstGeom prst="rect">
            <a:avLst/>
          </a:prstGeom>
          <a:solidFill>
            <a:schemeClr val="accent1"/>
          </a:solidFill>
          <a:ln>
            <a:solidFill>
              <a:schemeClr val="tx1"/>
            </a:solidFill>
          </a:ln>
        </p:spPr>
        <p:txBody>
          <a:bodyPr wrap="square" rtlCol="0">
            <a:spAutoFit/>
          </a:bodyPr>
          <a:lstStyle/>
          <a:p>
            <a:r>
              <a:rPr lang="en-GB" sz="2800" dirty="0" smtClean="0">
                <a:latin typeface="+mn-lt"/>
              </a:rPr>
              <a:t>A study at Berkeley estimated that after taking 300,000 y to generate 12 </a:t>
            </a:r>
            <a:r>
              <a:rPr lang="en-GB" sz="2800" dirty="0" err="1" smtClean="0">
                <a:latin typeface="+mn-lt"/>
              </a:rPr>
              <a:t>Exabytes</a:t>
            </a:r>
            <a:r>
              <a:rPr lang="en-GB" sz="2800" dirty="0" smtClean="0">
                <a:latin typeface="+mn-lt"/>
              </a:rPr>
              <a:t> (10</a:t>
            </a:r>
            <a:r>
              <a:rPr lang="en-GB" sz="2800" baseline="30000" dirty="0" smtClean="0">
                <a:latin typeface="+mn-lt"/>
              </a:rPr>
              <a:t>18</a:t>
            </a:r>
            <a:r>
              <a:rPr lang="en-GB" sz="2800" dirty="0" smtClean="0">
                <a:latin typeface="+mn-lt"/>
              </a:rPr>
              <a:t>) of information, the  rate of accumulation today is around 5 </a:t>
            </a:r>
            <a:r>
              <a:rPr lang="en-GB" sz="2800" dirty="0" err="1" smtClean="0">
                <a:latin typeface="+mn-lt"/>
              </a:rPr>
              <a:t>Exabytes</a:t>
            </a:r>
            <a:r>
              <a:rPr lang="en-GB" sz="2800" dirty="0" smtClean="0">
                <a:latin typeface="+mn-lt"/>
              </a:rPr>
              <a:t> per annum.</a:t>
            </a:r>
            <a:endParaRPr lang="en-GB" sz="2800" dirty="0">
              <a:latin typeface="+mn-lt"/>
            </a:endParaRPr>
          </a:p>
        </p:txBody>
      </p:sp>
    </p:spTree>
    <p:extLst>
      <p:ext uri="{BB962C8B-B14F-4D97-AF65-F5344CB8AC3E}">
        <p14:creationId xmlns:p14="http://schemas.microsoft.com/office/powerpoint/2010/main" val="30458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a:t>
            </a:r>
            <a:endParaRPr lang="en-GB" dirty="0"/>
          </a:p>
        </p:txBody>
      </p:sp>
      <p:sp>
        <p:nvSpPr>
          <p:cNvPr id="4" name="Content Placeholder 3"/>
          <p:cNvSpPr txBox="1">
            <a:spLocks noGrp="1"/>
          </p:cNvSpPr>
          <p:nvPr>
            <p:ph idx="1"/>
          </p:nvPr>
        </p:nvSpPr>
        <p:spPr>
          <a:xfrm>
            <a:off x="-5925" y="1303325"/>
            <a:ext cx="8259276" cy="3785652"/>
          </a:xfrm>
          <a:prstGeom prst="rect">
            <a:avLst/>
          </a:prstGeom>
          <a:noFill/>
        </p:spPr>
        <p:txBody>
          <a:bodyPr wrap="square" rtlCol="0">
            <a:spAutoFit/>
          </a:bodyPr>
          <a:lstStyle/>
          <a:p>
            <a:pPr lvl="1" eaLnBrk="1" hangingPunct="1">
              <a:buClr>
                <a:schemeClr val="accent1"/>
              </a:buClr>
            </a:pPr>
            <a:endParaRPr lang="en-GB" sz="2000" dirty="0" smtClean="0">
              <a:solidFill>
                <a:schemeClr val="tx2"/>
              </a:solidFill>
              <a:latin typeface="+mn-lt"/>
            </a:endParaRPr>
          </a:p>
          <a:p>
            <a:pPr marL="800100" lvl="1" indent="-342900">
              <a:buClr>
                <a:schemeClr val="accent1"/>
              </a:buClr>
              <a:buFont typeface="Arial" pitchFamily="34" charset="0"/>
              <a:buChar char="•"/>
            </a:pPr>
            <a:r>
              <a:rPr lang="en-GB" sz="2200" dirty="0" smtClean="0">
                <a:solidFill>
                  <a:schemeClr val="tx2"/>
                </a:solidFill>
              </a:rPr>
              <a:t>Massive change in pretty well all aspects of health care and IT</a:t>
            </a:r>
          </a:p>
          <a:p>
            <a:pPr marL="800100" lvl="1" indent="-342900">
              <a:buClr>
                <a:schemeClr val="accent1"/>
              </a:buClr>
              <a:buFont typeface="Arial" pitchFamily="34" charset="0"/>
              <a:buChar char="•"/>
            </a:pPr>
            <a:r>
              <a:rPr lang="en-GB" sz="2200" dirty="0" smtClean="0">
                <a:solidFill>
                  <a:schemeClr val="tx2"/>
                </a:solidFill>
              </a:rPr>
              <a:t>Continuing fragmentation and re-integration of professional discipline and teamwork</a:t>
            </a:r>
            <a:endParaRPr lang="en-GB" sz="2200" dirty="0">
              <a:solidFill>
                <a:schemeClr val="tx2"/>
              </a:solidFill>
            </a:endParaRPr>
          </a:p>
          <a:p>
            <a:pPr marL="800100" lvl="1" indent="-342900">
              <a:buClr>
                <a:schemeClr val="accent1"/>
              </a:buClr>
            </a:pPr>
            <a:r>
              <a:rPr lang="en-GB" sz="2200" dirty="0" smtClean="0">
                <a:solidFill>
                  <a:schemeClr val="tx2"/>
                </a:solidFill>
              </a:rPr>
              <a:t>Knowledge/information/data overload coupled with loss </a:t>
            </a:r>
            <a:r>
              <a:rPr lang="en-GB" sz="2200" dirty="0">
                <a:solidFill>
                  <a:schemeClr val="tx2"/>
                </a:solidFill>
              </a:rPr>
              <a:t>of focus on patients and care</a:t>
            </a:r>
          </a:p>
          <a:p>
            <a:pPr marL="800100" lvl="1" indent="-342900">
              <a:buClr>
                <a:schemeClr val="accent1"/>
              </a:buClr>
            </a:pPr>
            <a:r>
              <a:rPr lang="en-GB" sz="2200" dirty="0" smtClean="0">
                <a:solidFill>
                  <a:schemeClr val="tx2"/>
                </a:solidFill>
              </a:rPr>
              <a:t>Repeating failure to align national information policy with the state of the art of what is computable and implementable</a:t>
            </a:r>
          </a:p>
          <a:p>
            <a:pPr marL="800100" lvl="1" indent="-342900">
              <a:buClr>
                <a:schemeClr val="accent1"/>
              </a:buClr>
            </a:pPr>
            <a:r>
              <a:rPr lang="en-GB" sz="2200" dirty="0" smtClean="0">
                <a:solidFill>
                  <a:schemeClr val="tx2"/>
                </a:solidFill>
              </a:rPr>
              <a:t>Health IT characterised by </a:t>
            </a:r>
            <a:r>
              <a:rPr lang="en-GB" sz="2200" dirty="0">
                <a:solidFill>
                  <a:schemeClr val="tx2"/>
                </a:solidFill>
              </a:rPr>
              <a:t>local </a:t>
            </a:r>
            <a:r>
              <a:rPr lang="en-GB" sz="2200" dirty="0" smtClean="0">
                <a:solidFill>
                  <a:schemeClr val="tx2"/>
                </a:solidFill>
              </a:rPr>
              <a:t>successes, dependent on visionary innovators, but global failures</a:t>
            </a:r>
          </a:p>
        </p:txBody>
      </p:sp>
      <p:sp>
        <p:nvSpPr>
          <p:cNvPr id="3" name="TextBox 2"/>
          <p:cNvSpPr txBox="1"/>
          <p:nvPr/>
        </p:nvSpPr>
        <p:spPr>
          <a:xfrm>
            <a:off x="451270" y="5308263"/>
            <a:ext cx="7445828" cy="1015663"/>
          </a:xfrm>
          <a:prstGeom prst="rect">
            <a:avLst/>
          </a:prstGeom>
          <a:noFill/>
        </p:spPr>
        <p:txBody>
          <a:bodyPr wrap="square" rtlCol="0">
            <a:spAutoFit/>
          </a:bodyPr>
          <a:lstStyle/>
          <a:p>
            <a:r>
              <a:rPr lang="en-GB" sz="2000" dirty="0" smtClean="0">
                <a:latin typeface="+mn-lt"/>
              </a:rPr>
              <a:t>Oxfam – Think globally, act locally</a:t>
            </a:r>
          </a:p>
          <a:p>
            <a:r>
              <a:rPr lang="en-GB" sz="2000" dirty="0" smtClean="0">
                <a:latin typeface="+mn-lt"/>
              </a:rPr>
              <a:t>Health IT spending has tended to do the opposite</a:t>
            </a:r>
          </a:p>
          <a:p>
            <a:endParaRPr lang="en-GB" sz="2000" dirty="0" smtClean="0">
              <a:latin typeface="+mn-lt"/>
            </a:endParaRPr>
          </a:p>
        </p:txBody>
      </p:sp>
    </p:spTree>
    <p:extLst>
      <p:ext uri="{BB962C8B-B14F-4D97-AF65-F5344CB8AC3E}">
        <p14:creationId xmlns:p14="http://schemas.microsoft.com/office/powerpoint/2010/main" val="106663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I00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065" y="1265239"/>
            <a:ext cx="2778654" cy="185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duguyt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42" y="1265238"/>
            <a:ext cx="1406202" cy="182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
          <p:cNvSpPr txBox="1">
            <a:spLocks noChangeArrowheads="1"/>
          </p:cNvSpPr>
          <p:nvPr/>
        </p:nvSpPr>
        <p:spPr bwMode="auto">
          <a:xfrm>
            <a:off x="444908" y="490949"/>
            <a:ext cx="9080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eaLnBrk="1" hangingPunct="1">
              <a:defRPr/>
            </a:pPr>
            <a:r>
              <a:rPr lang="en-GB" dirty="0" smtClean="0">
                <a:solidFill>
                  <a:schemeClr val="tx2"/>
                </a:solidFill>
                <a:latin typeface="+mj-lt"/>
              </a:rPr>
              <a:t>Amazing pioneers</a:t>
            </a:r>
          </a:p>
        </p:txBody>
      </p:sp>
      <p:pic>
        <p:nvPicPr>
          <p:cNvPr id="77826" name="Picture 2" descr="http://t1.gstatic.com/images?q=tbn:ANd9GcS9hw88zff9DqCMerJ2vBvFam21gBDmcSKsE0K91k5I7ZhNKuy1t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208" y="4073154"/>
            <a:ext cx="1011000" cy="1519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1158" y="3118416"/>
            <a:ext cx="7925125" cy="923330"/>
          </a:xfrm>
          <a:prstGeom prst="rect">
            <a:avLst/>
          </a:prstGeom>
        </p:spPr>
        <p:txBody>
          <a:bodyPr wrap="square">
            <a:spAutoFit/>
          </a:bodyPr>
          <a:lstStyle/>
          <a:p>
            <a:pPr lvl="0" eaLnBrk="0" hangingPunct="0">
              <a:defRPr/>
            </a:pPr>
            <a:r>
              <a:rPr lang="en-GB" sz="1800" dirty="0">
                <a:solidFill>
                  <a:srgbClr val="5B6973"/>
                </a:solidFill>
                <a:latin typeface="Calibri"/>
              </a:rPr>
              <a:t>Arthur </a:t>
            </a:r>
            <a:r>
              <a:rPr lang="en-GB" sz="1800" dirty="0" smtClean="0">
                <a:solidFill>
                  <a:srgbClr val="5B6973"/>
                </a:solidFill>
                <a:latin typeface="Calibri"/>
              </a:rPr>
              <a:t>Guyton (with Ruth), President of the American Physiological Society, who transformed quantitative analysis of the circulatory system – forerunner of the Virtual Physiological Human</a:t>
            </a:r>
            <a:endParaRPr lang="en-GB" sz="1800" dirty="0">
              <a:solidFill>
                <a:srgbClr val="5B6973"/>
              </a:solidFill>
              <a:latin typeface="Calibri"/>
            </a:endParaRPr>
          </a:p>
        </p:txBody>
      </p:sp>
      <p:sp>
        <p:nvSpPr>
          <p:cNvPr id="9" name="Rectangle 8"/>
          <p:cNvSpPr/>
          <p:nvPr/>
        </p:nvSpPr>
        <p:spPr>
          <a:xfrm>
            <a:off x="1521995" y="4115089"/>
            <a:ext cx="5187456" cy="1477328"/>
          </a:xfrm>
          <a:prstGeom prst="rect">
            <a:avLst/>
          </a:prstGeom>
        </p:spPr>
        <p:txBody>
          <a:bodyPr wrap="square">
            <a:spAutoFit/>
          </a:bodyPr>
          <a:lstStyle/>
          <a:p>
            <a:pPr lvl="0" eaLnBrk="0" hangingPunct="0">
              <a:defRPr/>
            </a:pPr>
            <a:r>
              <a:rPr lang="en-GB" sz="1800" dirty="0" err="1" smtClean="0">
                <a:solidFill>
                  <a:srgbClr val="5B6973"/>
                </a:solidFill>
                <a:latin typeface="Calibri"/>
              </a:rPr>
              <a:t>Octo</a:t>
            </a:r>
            <a:r>
              <a:rPr lang="en-GB" sz="1800" dirty="0" smtClean="0">
                <a:solidFill>
                  <a:srgbClr val="5B6973"/>
                </a:solidFill>
                <a:latin typeface="Calibri"/>
              </a:rPr>
              <a:t> Barnett, Professor of Medicine and Computer Science, who conceived and developed MUMPS at Harvard Medical School, underpinning the most successful period of innovation in hospital IT systems, worldwide</a:t>
            </a:r>
            <a:endParaRPr lang="en-GB" sz="1800" dirty="0">
              <a:solidFill>
                <a:srgbClr val="5B6973"/>
              </a:solidFill>
              <a:latin typeface="Calibri"/>
            </a:endParaRPr>
          </a:p>
        </p:txBody>
      </p:sp>
      <p:sp>
        <p:nvSpPr>
          <p:cNvPr id="3" name="Rectangle 2"/>
          <p:cNvSpPr/>
          <p:nvPr/>
        </p:nvSpPr>
        <p:spPr>
          <a:xfrm>
            <a:off x="459666" y="5756519"/>
            <a:ext cx="7696617" cy="1015663"/>
          </a:xfrm>
          <a:prstGeom prst="rect">
            <a:avLst/>
          </a:prstGeom>
        </p:spPr>
        <p:txBody>
          <a:bodyPr wrap="square">
            <a:spAutoFit/>
          </a:bodyPr>
          <a:lstStyle/>
          <a:p>
            <a:r>
              <a:rPr lang="en-GB" sz="2000" dirty="0">
                <a:latin typeface="+mn-lt"/>
              </a:rPr>
              <a:t>Successful </a:t>
            </a:r>
            <a:r>
              <a:rPr lang="en-GB" sz="2000" dirty="0" smtClean="0">
                <a:latin typeface="+mn-lt"/>
              </a:rPr>
              <a:t>pioneers combine </a:t>
            </a:r>
            <a:r>
              <a:rPr lang="en-GB" sz="2000" dirty="0">
                <a:latin typeface="+mn-lt"/>
              </a:rPr>
              <a:t>attention to detail, leadership, courage </a:t>
            </a:r>
            <a:r>
              <a:rPr lang="en-GB" sz="2000" dirty="0" smtClean="0">
                <a:latin typeface="+mn-lt"/>
              </a:rPr>
              <a:t>and ability to </a:t>
            </a:r>
            <a:r>
              <a:rPr lang="en-GB" sz="2000" dirty="0">
                <a:latin typeface="+mn-lt"/>
              </a:rPr>
              <a:t>work across </a:t>
            </a:r>
            <a:r>
              <a:rPr lang="en-GB" sz="2000" dirty="0" smtClean="0">
                <a:latin typeface="+mn-lt"/>
              </a:rPr>
              <a:t>boundaries. This is the pathway from </a:t>
            </a:r>
            <a:r>
              <a:rPr lang="en-GB" sz="2000" dirty="0">
                <a:latin typeface="+mn-lt"/>
              </a:rPr>
              <a:t>local excellence to </a:t>
            </a:r>
            <a:r>
              <a:rPr lang="en-GB" sz="2000" dirty="0" smtClean="0">
                <a:latin typeface="+mn-lt"/>
              </a:rPr>
              <a:t>achieving global impact and change</a:t>
            </a:r>
            <a:endParaRPr lang="en-GB" sz="2000" dirty="0">
              <a:latin typeface="+mn-lt"/>
            </a:endParaRPr>
          </a:p>
        </p:txBody>
      </p:sp>
      <p:sp>
        <p:nvSpPr>
          <p:cNvPr id="10" name="Text Box 6"/>
          <p:cNvSpPr txBox="1">
            <a:spLocks noChangeArrowheads="1"/>
          </p:cNvSpPr>
          <p:nvPr/>
        </p:nvSpPr>
        <p:spPr bwMode="auto">
          <a:xfrm>
            <a:off x="6691226" y="1979307"/>
            <a:ext cx="1764006" cy="40011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spcBef>
                <a:spcPct val="50000"/>
              </a:spcBef>
              <a:defRPr/>
            </a:pPr>
            <a:r>
              <a:rPr lang="en-GB" sz="2000" i="1" dirty="0" smtClean="0">
                <a:solidFill>
                  <a:schemeClr val="accent5"/>
                </a:solidFill>
                <a:latin typeface="+mn-lt"/>
              </a:rPr>
              <a:t>Guyton, 1974 !</a:t>
            </a:r>
          </a:p>
        </p:txBody>
      </p:sp>
    </p:spTree>
    <p:extLst>
      <p:ext uri="{BB962C8B-B14F-4D97-AF65-F5344CB8AC3E}">
        <p14:creationId xmlns:p14="http://schemas.microsoft.com/office/powerpoint/2010/main" val="3889035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3-31-2008_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562636"/>
            <a:ext cx="3491448" cy="538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3-31-2008_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79788"/>
            <a:ext cx="39624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3-25-2008_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300" y="560388"/>
            <a:ext cx="39624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8663" y="6139544"/>
            <a:ext cx="3372695" cy="400110"/>
          </a:xfrm>
          <a:prstGeom prst="rect">
            <a:avLst/>
          </a:prstGeom>
          <a:noFill/>
        </p:spPr>
        <p:txBody>
          <a:bodyPr wrap="square" rtlCol="0">
            <a:spAutoFit/>
          </a:bodyPr>
          <a:lstStyle/>
          <a:p>
            <a:pPr algn="ctr"/>
            <a:r>
              <a:rPr lang="en-GB" sz="2000" i="1" dirty="0" smtClean="0">
                <a:solidFill>
                  <a:schemeClr val="accent5"/>
                </a:solidFill>
                <a:latin typeface="+mn-lt"/>
              </a:rPr>
              <a:t>Ingram and Dickinson, 1971</a:t>
            </a:r>
            <a:endParaRPr lang="en-GB" sz="2000" i="1" dirty="0">
              <a:solidFill>
                <a:schemeClr val="accent5"/>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3-28-2008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13" y="3086904"/>
            <a:ext cx="189230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3-28-2008_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547688"/>
            <a:ext cx="34544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3-25-2008_00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68325" y="3395663"/>
            <a:ext cx="4014787" cy="26019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9" descr="3-25-2008_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913" y="547688"/>
            <a:ext cx="4052887"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1337" y="6139544"/>
            <a:ext cx="3372695" cy="400110"/>
          </a:xfrm>
          <a:prstGeom prst="rect">
            <a:avLst/>
          </a:prstGeom>
          <a:noFill/>
        </p:spPr>
        <p:txBody>
          <a:bodyPr wrap="square" rtlCol="0">
            <a:spAutoFit/>
          </a:bodyPr>
          <a:lstStyle/>
          <a:p>
            <a:pPr algn="ctr"/>
            <a:r>
              <a:rPr lang="en-GB" sz="2000" i="1" dirty="0" smtClean="0">
                <a:solidFill>
                  <a:schemeClr val="accent5"/>
                </a:solidFill>
                <a:latin typeface="+mn-lt"/>
              </a:rPr>
              <a:t>Ingram, 1973</a:t>
            </a:r>
            <a:endParaRPr lang="en-GB" sz="2000" i="1" dirty="0">
              <a:solidFill>
                <a:schemeClr val="accent5"/>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39" name="Rectangle 15"/>
          <p:cNvSpPr>
            <a:spLocks noGrp="1" noChangeArrowheads="1"/>
          </p:cNvSpPr>
          <p:nvPr>
            <p:ph type="title"/>
          </p:nvPr>
        </p:nvSpPr>
        <p:spPr>
          <a:xfrm>
            <a:off x="415925" y="222250"/>
            <a:ext cx="8678863" cy="1038225"/>
          </a:xfrm>
        </p:spPr>
        <p:txBody>
          <a:bodyPr/>
          <a:lstStyle/>
          <a:p>
            <a:pPr eaLnBrk="1" fontAlgn="auto" hangingPunct="1">
              <a:spcAft>
                <a:spcPts val="0"/>
              </a:spcAft>
              <a:defRPr/>
            </a:pPr>
            <a:r>
              <a:rPr lang="en-GB" sz="4400" dirty="0"/>
              <a:t>First encounter with </a:t>
            </a:r>
            <a:br>
              <a:rPr lang="en-GB" sz="4400" dirty="0"/>
            </a:br>
            <a:r>
              <a:rPr lang="en-GB" sz="4400" dirty="0"/>
              <a:t>electronic health records</a:t>
            </a:r>
          </a:p>
        </p:txBody>
      </p:sp>
      <p:pic>
        <p:nvPicPr>
          <p:cNvPr id="18435" name="Picture 1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68325" y="1652979"/>
            <a:ext cx="6486525" cy="4275138"/>
          </a:xfrm>
        </p:spPr>
      </p:pic>
      <p:sp>
        <p:nvSpPr>
          <p:cNvPr id="16388" name="Rectangle 17"/>
          <p:cNvSpPr>
            <a:spLocks noGrp="1" noChangeArrowheads="1"/>
          </p:cNvSpPr>
          <p:nvPr>
            <p:ph type="body" sz="half" idx="2"/>
          </p:nvPr>
        </p:nvSpPr>
        <p:spPr>
          <a:xfrm>
            <a:off x="329675" y="6007550"/>
            <a:ext cx="8670925" cy="476250"/>
          </a:xfrm>
        </p:spPr>
        <p:txBody>
          <a:bodyPr/>
          <a:lstStyle/>
          <a:p>
            <a:pPr eaLnBrk="1" hangingPunct="1">
              <a:buFont typeface="Wingdings" pitchFamily="2" charset="2"/>
              <a:buNone/>
              <a:defRPr/>
            </a:pPr>
            <a:r>
              <a:rPr lang="en-GB" sz="2000" i="1" dirty="0" smtClean="0">
                <a:solidFill>
                  <a:schemeClr val="accent5"/>
                </a:solidFill>
              </a:rPr>
              <a:t>University College Hospital, London - Neonatal Unit, 1974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82" name="Rectangle 10"/>
          <p:cNvSpPr>
            <a:spLocks noGrp="1" noChangeArrowheads="1"/>
          </p:cNvSpPr>
          <p:nvPr>
            <p:ph type="title"/>
          </p:nvPr>
        </p:nvSpPr>
        <p:spPr>
          <a:xfrm>
            <a:off x="403225" y="222250"/>
            <a:ext cx="8678863" cy="1038225"/>
          </a:xfrm>
        </p:spPr>
        <p:txBody>
          <a:bodyPr/>
          <a:lstStyle/>
          <a:p>
            <a:pPr eaLnBrk="1" fontAlgn="auto" hangingPunct="1">
              <a:spcAft>
                <a:spcPts val="0"/>
              </a:spcAft>
              <a:defRPr/>
            </a:pPr>
            <a:r>
              <a:rPr lang="en-GB" sz="4400"/>
              <a:t>Electronic record of neonatal artificial ventilation management</a:t>
            </a:r>
            <a:endParaRPr lang="en-US" sz="4400"/>
          </a:p>
        </p:txBody>
      </p:sp>
      <p:pic>
        <p:nvPicPr>
          <p:cNvPr id="19459" name="Picture 13" descr="DI000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68325" y="1481962"/>
            <a:ext cx="6457950" cy="42576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12"/>
          <p:cNvSpPr>
            <a:spLocks noGrp="1" noChangeArrowheads="1"/>
          </p:cNvSpPr>
          <p:nvPr>
            <p:ph type="body" sz="half" idx="2"/>
          </p:nvPr>
        </p:nvSpPr>
        <p:spPr>
          <a:xfrm>
            <a:off x="363297" y="6044701"/>
            <a:ext cx="8670925" cy="447675"/>
          </a:xfrm>
        </p:spPr>
        <p:txBody>
          <a:bodyPr/>
          <a:lstStyle/>
          <a:p>
            <a:pPr eaLnBrk="1" hangingPunct="1">
              <a:lnSpc>
                <a:spcPct val="90000"/>
              </a:lnSpc>
              <a:buFont typeface="Wingdings" pitchFamily="2" charset="2"/>
              <a:buNone/>
              <a:defRPr/>
            </a:pPr>
            <a:r>
              <a:rPr lang="en-GB" sz="2000" i="1" dirty="0">
                <a:solidFill>
                  <a:schemeClr val="accent5"/>
                </a:solidFill>
              </a:rPr>
              <a:t>Ingram and Allan, </a:t>
            </a:r>
            <a:r>
              <a:rPr lang="en-GB" sz="2000" i="1" dirty="0" smtClean="0">
                <a:solidFill>
                  <a:schemeClr val="accent5"/>
                </a:solidFill>
              </a:rPr>
              <a:t>1974 – Gas exchange and acid-base balance in neonates</a:t>
            </a:r>
            <a:endParaRPr lang="en-US" sz="2000" i="1" dirty="0" smtClean="0">
              <a:solidFill>
                <a:schemeClr val="accent5"/>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1601788"/>
            <a:ext cx="43005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457200" y="1692650"/>
            <a:ext cx="35814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spcBef>
                <a:spcPct val="50000"/>
              </a:spcBef>
              <a:defRPr/>
            </a:pPr>
            <a:r>
              <a:rPr lang="en-GB" sz="2200" dirty="0" smtClean="0">
                <a:solidFill>
                  <a:schemeClr val="tx2"/>
                </a:solidFill>
                <a:latin typeface="+mn-lt"/>
              </a:rPr>
              <a:t>But none of this work exists or could run today, due to factors such as:</a:t>
            </a:r>
          </a:p>
          <a:p>
            <a:pPr marL="342900" indent="-342900">
              <a:spcBef>
                <a:spcPct val="50000"/>
              </a:spcBef>
              <a:buFont typeface="Arial" pitchFamily="34" charset="0"/>
              <a:buChar char="•"/>
              <a:defRPr/>
            </a:pPr>
            <a:r>
              <a:rPr lang="en-GB" sz="2200" dirty="0" smtClean="0">
                <a:solidFill>
                  <a:schemeClr val="tx2"/>
                </a:solidFill>
                <a:latin typeface="+mn-lt"/>
              </a:rPr>
              <a:t>obsolescence of the hardware and software technologies</a:t>
            </a:r>
          </a:p>
          <a:p>
            <a:pPr marL="342900" indent="-342900">
              <a:spcBef>
                <a:spcPct val="50000"/>
              </a:spcBef>
              <a:buFont typeface="Arial" pitchFamily="34" charset="0"/>
              <a:buChar char="•"/>
              <a:defRPr/>
            </a:pPr>
            <a:r>
              <a:rPr lang="en-GB" sz="2200" dirty="0" smtClean="0">
                <a:solidFill>
                  <a:schemeClr val="tx2"/>
                </a:solidFill>
                <a:latin typeface="+mn-lt"/>
              </a:rPr>
              <a:t>inability to sustain, develop and improve innovation to the level of viable product</a:t>
            </a:r>
          </a:p>
        </p:txBody>
      </p:sp>
      <p:sp>
        <p:nvSpPr>
          <p:cNvPr id="20484" name="Text Box 4"/>
          <p:cNvSpPr txBox="1">
            <a:spLocks noChangeArrowheads="1"/>
          </p:cNvSpPr>
          <p:nvPr/>
        </p:nvSpPr>
        <p:spPr bwMode="auto">
          <a:xfrm>
            <a:off x="469900" y="41275"/>
            <a:ext cx="8001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spcBef>
                <a:spcPct val="50000"/>
              </a:spcBef>
              <a:defRPr/>
            </a:pPr>
            <a:r>
              <a:rPr lang="en-GB" sz="4400" dirty="0" smtClean="0">
                <a:solidFill>
                  <a:schemeClr val="tx2"/>
                </a:solidFill>
                <a:latin typeface="+mj-lt"/>
              </a:rPr>
              <a:t>A successful research and development project</a:t>
            </a:r>
          </a:p>
        </p:txBody>
      </p:sp>
      <p:sp>
        <p:nvSpPr>
          <p:cNvPr id="20485" name="Text Box 5"/>
          <p:cNvSpPr txBox="1">
            <a:spLocks noChangeArrowheads="1"/>
          </p:cNvSpPr>
          <p:nvPr/>
        </p:nvSpPr>
        <p:spPr bwMode="auto">
          <a:xfrm>
            <a:off x="4025900" y="4572000"/>
            <a:ext cx="4546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spcBef>
                <a:spcPct val="50000"/>
              </a:spcBef>
              <a:defRPr/>
            </a:pPr>
            <a:r>
              <a:rPr lang="en-GB" sz="2000" dirty="0" smtClean="0">
                <a:latin typeface="+mn-lt"/>
              </a:rPr>
              <a:t>First Digital Equipment Corporation PDP11/45, RSX11-D system in UK.</a:t>
            </a:r>
          </a:p>
          <a:p>
            <a:pPr>
              <a:spcBef>
                <a:spcPct val="50000"/>
              </a:spcBef>
              <a:defRPr/>
            </a:pPr>
            <a:r>
              <a:rPr lang="en-GB" sz="2000" dirty="0" smtClean="0">
                <a:latin typeface="+mn-lt"/>
              </a:rPr>
              <a:t>Providing 24x7 clinical service for several years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61" name="Rectangle 5"/>
          <p:cNvSpPr>
            <a:spLocks noGrp="1" noChangeArrowheads="1"/>
          </p:cNvSpPr>
          <p:nvPr>
            <p:ph type="title"/>
          </p:nvPr>
        </p:nvSpPr>
        <p:spPr>
          <a:xfrm>
            <a:off x="425451" y="234950"/>
            <a:ext cx="8083549" cy="1038225"/>
          </a:xfrm>
        </p:spPr>
        <p:txBody>
          <a:bodyPr/>
          <a:lstStyle/>
          <a:p>
            <a:pPr eaLnBrk="1" fontAlgn="auto" hangingPunct="1">
              <a:spcAft>
                <a:spcPts val="0"/>
              </a:spcAft>
              <a:defRPr/>
            </a:pPr>
            <a:r>
              <a:rPr lang="en-GB" sz="4400" dirty="0" smtClean="0"/>
              <a:t>IT can help the good get better - and the bad get  worse !</a:t>
            </a:r>
            <a:endParaRPr lang="en-GB" sz="4400" dirty="0"/>
          </a:p>
        </p:txBody>
      </p:sp>
      <p:pic>
        <p:nvPicPr>
          <p:cNvPr id="82947" name="Picture 8" descr="duescherorder&amp;chao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4154" y="1600200"/>
            <a:ext cx="4368545" cy="4313504"/>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8" name="Rectangle 7"/>
          <p:cNvSpPr>
            <a:spLocks noGrp="1" noChangeArrowheads="1"/>
          </p:cNvSpPr>
          <p:nvPr>
            <p:ph type="body" sz="half" idx="2"/>
          </p:nvPr>
        </p:nvSpPr>
        <p:spPr>
          <a:xfrm>
            <a:off x="6163283" y="3839143"/>
            <a:ext cx="2161258" cy="447675"/>
          </a:xfrm>
        </p:spPr>
        <p:txBody>
          <a:bodyPr/>
          <a:lstStyle/>
          <a:p>
            <a:pPr algn="r" eaLnBrk="1" hangingPunct="1">
              <a:lnSpc>
                <a:spcPct val="90000"/>
              </a:lnSpc>
              <a:buFont typeface="Wingdings" pitchFamily="2" charset="2"/>
              <a:buNone/>
            </a:pPr>
            <a:r>
              <a:rPr lang="en-GB" sz="2400" i="1" dirty="0" smtClean="0">
                <a:solidFill>
                  <a:schemeClr val="accent5"/>
                </a:solidFill>
              </a:rPr>
              <a:t>Escher: Order and Chaos</a:t>
            </a:r>
          </a:p>
        </p:txBody>
      </p:sp>
      <p:sp>
        <p:nvSpPr>
          <p:cNvPr id="2" name="TextBox 1"/>
          <p:cNvSpPr txBox="1"/>
          <p:nvPr/>
        </p:nvSpPr>
        <p:spPr>
          <a:xfrm>
            <a:off x="498610" y="6175169"/>
            <a:ext cx="7457806" cy="400110"/>
          </a:xfrm>
          <a:prstGeom prst="rect">
            <a:avLst/>
          </a:prstGeom>
          <a:noFill/>
        </p:spPr>
        <p:txBody>
          <a:bodyPr wrap="square" rtlCol="0">
            <a:spAutoFit/>
          </a:bodyPr>
          <a:lstStyle/>
          <a:p>
            <a:r>
              <a:rPr lang="en-GB" sz="2000" dirty="0" smtClean="0">
                <a:solidFill>
                  <a:schemeClr val="tx2"/>
                </a:solidFill>
                <a:latin typeface="+mn-lt"/>
              </a:rPr>
              <a:t>“To err is human, to really mess things up use a computer”!</a:t>
            </a:r>
            <a:endParaRPr lang="en-GB" sz="2000" dirty="0">
              <a:solidFill>
                <a:schemeClr val="tx2"/>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8" name="Rectangle 8"/>
          <p:cNvSpPr>
            <a:spLocks noGrp="1" noChangeArrowheads="1"/>
          </p:cNvSpPr>
          <p:nvPr>
            <p:ph type="title"/>
          </p:nvPr>
        </p:nvSpPr>
        <p:spPr>
          <a:xfrm>
            <a:off x="454025" y="394275"/>
            <a:ext cx="8131175" cy="1038225"/>
          </a:xfrm>
        </p:spPr>
        <p:txBody>
          <a:bodyPr/>
          <a:lstStyle/>
          <a:p>
            <a:pPr eaLnBrk="1" fontAlgn="auto" hangingPunct="1">
              <a:spcAft>
                <a:spcPts val="0"/>
              </a:spcAft>
              <a:defRPr/>
            </a:pPr>
            <a:r>
              <a:rPr lang="en-US" sz="3200" dirty="0" smtClean="0"/>
              <a:t>The Best - </a:t>
            </a:r>
            <a:br>
              <a:rPr lang="en-US" sz="3200" dirty="0" smtClean="0"/>
            </a:br>
            <a:r>
              <a:rPr lang="en-US" sz="3200" dirty="0" smtClean="0"/>
              <a:t>Health IT </a:t>
            </a:r>
            <a:r>
              <a:rPr lang="en-US" sz="3200" dirty="0"/>
              <a:t>in all NHS acute hospital trusts </a:t>
            </a:r>
            <a:r>
              <a:rPr lang="en-US" sz="3200" dirty="0" smtClean="0"/>
              <a:t>c 2000</a:t>
            </a:r>
            <a:br>
              <a:rPr lang="en-US" sz="3200" dirty="0" smtClean="0"/>
            </a:br>
            <a:r>
              <a:rPr lang="en-US" sz="3200" dirty="0" smtClean="0"/>
              <a:t> - Clinical </a:t>
            </a:r>
            <a:r>
              <a:rPr lang="en-US" sz="3200" dirty="0"/>
              <a:t>approval and value for money </a:t>
            </a:r>
            <a:endParaRPr lang="en-GB" sz="3200" dirty="0"/>
          </a:p>
        </p:txBody>
      </p:sp>
      <p:graphicFrame>
        <p:nvGraphicFramePr>
          <p:cNvPr id="40963" name="Object 2"/>
          <p:cNvGraphicFramePr>
            <a:graphicFrameLocks noGrp="1" noChangeAspect="1"/>
          </p:cNvGraphicFramePr>
          <p:nvPr>
            <p:ph sz="half" idx="1"/>
            <p:extLst>
              <p:ext uri="{D42A27DB-BD31-4B8C-83A1-F6EECF244321}">
                <p14:modId xmlns:p14="http://schemas.microsoft.com/office/powerpoint/2010/main" val="4181305864"/>
              </p:ext>
            </p:extLst>
          </p:nvPr>
        </p:nvGraphicFramePr>
        <p:xfrm>
          <a:off x="953654" y="1698625"/>
          <a:ext cx="5316517" cy="3763415"/>
        </p:xfrm>
        <a:graphic>
          <a:graphicData uri="http://schemas.openxmlformats.org/presentationml/2006/ole">
            <mc:AlternateContent xmlns:mc="http://schemas.openxmlformats.org/markup-compatibility/2006">
              <mc:Choice xmlns:v="urn:schemas-microsoft-com:vml" Requires="v">
                <p:oleObj spid="_x0000_s41012" name="Document" r:id="rId4" imgW="3162300" imgH="2238756" progId="Word.Document.8">
                  <p:embed/>
                </p:oleObj>
              </mc:Choice>
              <mc:Fallback>
                <p:oleObj name="Document" r:id="rId4" imgW="3162300" imgH="2238756"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654" y="1698625"/>
                        <a:ext cx="5316517" cy="3763415"/>
                      </a:xfrm>
                      <a:prstGeom prst="rect">
                        <a:avLst/>
                      </a:prstGeom>
                      <a:noFill/>
                      <a:ln>
                        <a:noFill/>
                      </a:ln>
                      <a:effectLst/>
                      <a:extLst/>
                    </p:spPr>
                  </p:pic>
                </p:oleObj>
              </mc:Fallback>
            </mc:AlternateContent>
          </a:graphicData>
        </a:graphic>
      </p:graphicFrame>
      <p:sp>
        <p:nvSpPr>
          <p:cNvPr id="40964" name="Rectangle 9"/>
          <p:cNvSpPr>
            <a:spLocks noGrp="1" noChangeArrowheads="1"/>
          </p:cNvSpPr>
          <p:nvPr>
            <p:ph type="body" sz="half" idx="2"/>
          </p:nvPr>
        </p:nvSpPr>
        <p:spPr>
          <a:xfrm>
            <a:off x="473075" y="5491163"/>
            <a:ext cx="8670925" cy="709612"/>
          </a:xfrm>
        </p:spPr>
        <p:txBody>
          <a:bodyPr/>
          <a:lstStyle/>
          <a:p>
            <a:pPr marL="0" indent="0" eaLnBrk="1" hangingPunct="1">
              <a:buNone/>
            </a:pPr>
            <a:r>
              <a:rPr lang="en-US" sz="2000" dirty="0">
                <a:solidFill>
                  <a:schemeClr val="tx2"/>
                </a:solidFill>
              </a:rPr>
              <a:t>30 years experience of tertiary cancer institute IT systems development and </a:t>
            </a:r>
            <a:r>
              <a:rPr lang="en-US" sz="2000" dirty="0" smtClean="0">
                <a:solidFill>
                  <a:schemeClr val="tx2"/>
                </a:solidFill>
              </a:rPr>
              <a:t>operation at Royal Marsden Hospital, London</a:t>
            </a:r>
          </a:p>
          <a:p>
            <a:pPr marL="0" indent="0" eaLnBrk="1" hangingPunct="1">
              <a:buFont typeface="Wingdings" pitchFamily="2" charset="2"/>
              <a:buNone/>
            </a:pPr>
            <a:r>
              <a:rPr lang="en-US" sz="2000" dirty="0" smtClean="0">
                <a:solidFill>
                  <a:schemeClr val="tx2"/>
                </a:solidFill>
              </a:rPr>
              <a:t>Demonstrating the importance of sustained innovation</a:t>
            </a:r>
          </a:p>
          <a:p>
            <a:pPr marL="0" indent="0" eaLnBrk="1" hangingPunct="1"/>
            <a:endParaRPr lang="en-US" sz="2000" dirty="0" smtClean="0">
              <a:solidFill>
                <a:schemeClr val="tx2"/>
              </a:solidFill>
            </a:endParaRPr>
          </a:p>
          <a:p>
            <a:pPr marL="0" indent="0" eaLnBrk="1" hangingPunct="1"/>
            <a:endParaRPr lang="en-GB"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013"/>
            <a:ext cx="7620000" cy="1143000"/>
          </a:xfrm>
        </p:spPr>
        <p:txBody>
          <a:bodyPr/>
          <a:lstStyle/>
          <a:p>
            <a:r>
              <a:rPr lang="en-GB" sz="4400" dirty="0"/>
              <a:t>The </a:t>
            </a:r>
            <a:r>
              <a:rPr lang="en-GB" sz="4400" i="1" dirty="0" err="1"/>
              <a:t>open</a:t>
            </a:r>
            <a:r>
              <a:rPr lang="en-GB" sz="4400" dirty="0" err="1"/>
              <a:t>EHR</a:t>
            </a:r>
            <a:r>
              <a:rPr lang="en-GB" sz="4400" dirty="0"/>
              <a:t> Foundation </a:t>
            </a:r>
            <a:r>
              <a:rPr lang="en-GB" sz="4400" dirty="0" smtClean="0"/>
              <a:t/>
            </a:r>
            <a:br>
              <a:rPr lang="en-GB" sz="4400" dirty="0" smtClean="0"/>
            </a:br>
            <a:r>
              <a:rPr lang="en-GB" sz="2400" dirty="0" smtClean="0"/>
              <a:t>- Some </a:t>
            </a:r>
            <a:r>
              <a:rPr lang="en-GB" sz="2400" dirty="0"/>
              <a:t>Lessons of Experience in Standardising the EHR</a:t>
            </a:r>
          </a:p>
        </p:txBody>
      </p:sp>
      <p:sp>
        <p:nvSpPr>
          <p:cNvPr id="3" name="Content Placeholder 2"/>
          <p:cNvSpPr>
            <a:spLocks noGrp="1"/>
          </p:cNvSpPr>
          <p:nvPr>
            <p:ph idx="1"/>
          </p:nvPr>
        </p:nvSpPr>
        <p:spPr>
          <a:xfrm>
            <a:off x="338450" y="2455200"/>
            <a:ext cx="7891150" cy="2995553"/>
          </a:xfrm>
        </p:spPr>
        <p:txBody>
          <a:bodyPr/>
          <a:lstStyle/>
          <a:p>
            <a:pPr eaLnBrk="1" hangingPunct="1"/>
            <a:r>
              <a:rPr lang="en-GB" dirty="0">
                <a:solidFill>
                  <a:schemeClr val="tx2"/>
                </a:solidFill>
              </a:rPr>
              <a:t>Context - five decades of </a:t>
            </a:r>
            <a:r>
              <a:rPr lang="en-GB" dirty="0" smtClean="0">
                <a:solidFill>
                  <a:schemeClr val="tx2"/>
                </a:solidFill>
              </a:rPr>
              <a:t>innovation </a:t>
            </a:r>
            <a:r>
              <a:rPr lang="en-GB" dirty="0">
                <a:solidFill>
                  <a:schemeClr val="tx2"/>
                </a:solidFill>
              </a:rPr>
              <a:t>in </a:t>
            </a:r>
            <a:r>
              <a:rPr lang="en-GB" dirty="0" smtClean="0">
                <a:solidFill>
                  <a:schemeClr val="tx2"/>
                </a:solidFill>
              </a:rPr>
              <a:t>health care and IT</a:t>
            </a:r>
          </a:p>
          <a:p>
            <a:pPr marL="114300" indent="0" eaLnBrk="1" hangingPunct="1">
              <a:buNone/>
            </a:pPr>
            <a:endParaRPr lang="en-GB" dirty="0">
              <a:solidFill>
                <a:schemeClr val="tx2"/>
              </a:solidFill>
            </a:endParaRPr>
          </a:p>
          <a:p>
            <a:pPr eaLnBrk="1" hangingPunct="1"/>
            <a:r>
              <a:rPr lang="en-GB" dirty="0" smtClean="0">
                <a:solidFill>
                  <a:schemeClr val="tx2"/>
                </a:solidFill>
              </a:rPr>
              <a:t>The </a:t>
            </a:r>
            <a:r>
              <a:rPr lang="en-GB" dirty="0" err="1" smtClean="0">
                <a:solidFill>
                  <a:schemeClr val="tx2"/>
                </a:solidFill>
              </a:rPr>
              <a:t>openEHR</a:t>
            </a:r>
            <a:r>
              <a:rPr lang="en-GB" dirty="0" smtClean="0">
                <a:solidFill>
                  <a:schemeClr val="tx2"/>
                </a:solidFill>
              </a:rPr>
              <a:t>  Foundation - working towards EHR standards, experimentally</a:t>
            </a:r>
          </a:p>
          <a:p>
            <a:pPr marL="114300" indent="0" eaLnBrk="1" hangingPunct="1">
              <a:buNone/>
            </a:pPr>
            <a:endParaRPr lang="en-GB" dirty="0">
              <a:solidFill>
                <a:schemeClr val="tx2"/>
              </a:solidFill>
            </a:endParaRPr>
          </a:p>
          <a:p>
            <a:pPr eaLnBrk="1" hangingPunct="1"/>
            <a:r>
              <a:rPr lang="en-GB" dirty="0" smtClean="0">
                <a:solidFill>
                  <a:schemeClr val="tx2"/>
                </a:solidFill>
              </a:rPr>
              <a:t>Some related new open source and open data initiatives </a:t>
            </a:r>
            <a:endParaRPr lang="en-GB" dirty="0">
              <a:solidFill>
                <a:schemeClr val="tx2"/>
              </a:solidFill>
            </a:endParaRPr>
          </a:p>
        </p:txBody>
      </p:sp>
    </p:spTree>
    <p:extLst>
      <p:ext uri="{BB962C8B-B14F-4D97-AF65-F5344CB8AC3E}">
        <p14:creationId xmlns:p14="http://schemas.microsoft.com/office/powerpoint/2010/main" val="406348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7" name="Rectangle 5"/>
          <p:cNvSpPr>
            <a:spLocks noGrp="1" noChangeArrowheads="1"/>
          </p:cNvSpPr>
          <p:nvPr>
            <p:ph type="title"/>
          </p:nvPr>
        </p:nvSpPr>
        <p:spPr>
          <a:xfrm>
            <a:off x="441325" y="552450"/>
            <a:ext cx="8194675" cy="1038225"/>
          </a:xfrm>
        </p:spPr>
        <p:txBody>
          <a:bodyPr/>
          <a:lstStyle/>
          <a:p>
            <a:pPr eaLnBrk="1" fontAlgn="auto" hangingPunct="1">
              <a:spcAft>
                <a:spcPts val="0"/>
              </a:spcAft>
              <a:defRPr/>
            </a:pPr>
            <a:r>
              <a:rPr lang="en-US" sz="3200" dirty="0" smtClean="0"/>
              <a:t>Health IT </a:t>
            </a:r>
            <a:r>
              <a:rPr lang="en-US" sz="3200" dirty="0"/>
              <a:t>in all NHS acute hospital </a:t>
            </a:r>
            <a:r>
              <a:rPr lang="en-US" sz="3200" dirty="0" smtClean="0"/>
              <a:t>trusts c 2000</a:t>
            </a:r>
            <a:br>
              <a:rPr lang="en-US" sz="3200" dirty="0" smtClean="0"/>
            </a:br>
            <a:r>
              <a:rPr lang="en-US" sz="3200" dirty="0" smtClean="0"/>
              <a:t>- % </a:t>
            </a:r>
            <a:r>
              <a:rPr lang="en-US" sz="3200" dirty="0"/>
              <a:t>of information items obtained by paper only</a:t>
            </a:r>
            <a:r>
              <a:rPr lang="en-GB" sz="3200" dirty="0"/>
              <a:t/>
            </a:r>
            <a:br>
              <a:rPr lang="en-GB" sz="3200" dirty="0"/>
            </a:br>
            <a:endParaRPr lang="en-GB" sz="3200" dirty="0"/>
          </a:p>
        </p:txBody>
      </p:sp>
      <p:graphicFrame>
        <p:nvGraphicFramePr>
          <p:cNvPr id="39939" name="Object 2"/>
          <p:cNvGraphicFramePr>
            <a:graphicFrameLocks noGrp="1" noChangeAspect="1"/>
          </p:cNvGraphicFramePr>
          <p:nvPr>
            <p:ph sz="half" idx="1"/>
            <p:extLst>
              <p:ext uri="{D42A27DB-BD31-4B8C-83A1-F6EECF244321}">
                <p14:modId xmlns:p14="http://schemas.microsoft.com/office/powerpoint/2010/main" val="1684678642"/>
              </p:ext>
            </p:extLst>
          </p:nvPr>
        </p:nvGraphicFramePr>
        <p:xfrm>
          <a:off x="963199" y="1701800"/>
          <a:ext cx="6456467" cy="4568371"/>
        </p:xfrm>
        <a:graphic>
          <a:graphicData uri="http://schemas.openxmlformats.org/presentationml/2006/ole">
            <mc:AlternateContent xmlns:mc="http://schemas.openxmlformats.org/markup-compatibility/2006">
              <mc:Choice xmlns:v="urn:schemas-microsoft-com:vml" Requires="v">
                <p:oleObj spid="_x0000_s39987" name="Document" r:id="rId4" imgW="4354068" imgH="3081528" progId="Word.Document.8">
                  <p:embed/>
                </p:oleObj>
              </mc:Choice>
              <mc:Fallback>
                <p:oleObj name="Document" r:id="rId4" imgW="4354068" imgH="3081528"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199" y="1701800"/>
                        <a:ext cx="6456467" cy="4568371"/>
                      </a:xfrm>
                      <a:prstGeom prst="rect">
                        <a:avLst/>
                      </a:prstGeom>
                      <a:noFill/>
                      <a:ln>
                        <a:noFill/>
                      </a:ln>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68341905"/>
              </p:ext>
            </p:extLst>
          </p:nvPr>
        </p:nvGraphicFramePr>
        <p:xfrm>
          <a:off x="977734" y="1707448"/>
          <a:ext cx="6484557" cy="4586473"/>
        </p:xfrm>
        <a:graphic>
          <a:graphicData uri="http://schemas.openxmlformats.org/presentationml/2006/ole">
            <mc:AlternateContent xmlns:mc="http://schemas.openxmlformats.org/markup-compatibility/2006">
              <mc:Choice xmlns:v="urn:schemas-microsoft-com:vml" Requires="v">
                <p:oleObj spid="_x0000_s75814" name="Document" r:id="rId4" imgW="3162960" imgH="2238120" progId="Word.Document.8">
                  <p:embed/>
                </p:oleObj>
              </mc:Choice>
              <mc:Fallback>
                <p:oleObj name="Document" r:id="rId4" imgW="3162960" imgH="2238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734" y="1707448"/>
                        <a:ext cx="6484557" cy="4586473"/>
                      </a:xfrm>
                      <a:prstGeom prst="rect">
                        <a:avLst/>
                      </a:prstGeom>
                      <a:noFill/>
                      <a:ln>
                        <a:noFill/>
                      </a:ln>
                      <a:effectLst/>
                    </p:spPr>
                  </p:pic>
                </p:oleObj>
              </mc:Fallback>
            </mc:AlternateContent>
          </a:graphicData>
        </a:graphic>
      </p:graphicFrame>
      <p:sp>
        <p:nvSpPr>
          <p:cNvPr id="5" name="Rectangle 5"/>
          <p:cNvSpPr txBox="1">
            <a:spLocks noChangeArrowheads="1"/>
          </p:cNvSpPr>
          <p:nvPr/>
        </p:nvSpPr>
        <p:spPr>
          <a:xfrm>
            <a:off x="441325" y="314950"/>
            <a:ext cx="8194675" cy="1038225"/>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3200" dirty="0" smtClean="0"/>
              <a:t>Health IT in all NHS acute hospital trusts c 2000</a:t>
            </a:r>
          </a:p>
          <a:p>
            <a:pPr eaLnBrk="1" fontAlgn="auto" hangingPunct="1">
              <a:spcAft>
                <a:spcPts val="0"/>
              </a:spcAft>
              <a:defRPr/>
            </a:pPr>
            <a:r>
              <a:rPr lang="en-US" sz="3200" dirty="0" smtClean="0"/>
              <a:t>- Total </a:t>
            </a:r>
            <a:r>
              <a:rPr lang="en-US" sz="3200" dirty="0"/>
              <a:t>expenditure and obtaining </a:t>
            </a:r>
            <a:r>
              <a:rPr lang="en-US" sz="3200" dirty="0" smtClean="0"/>
              <a:t>information</a:t>
            </a:r>
            <a:r>
              <a:rPr lang="en-GB" sz="3200" dirty="0" smtClean="0"/>
              <a:t/>
            </a:r>
            <a:br>
              <a:rPr lang="en-GB" sz="3200" dirty="0" smtClean="0"/>
            </a:br>
            <a:endParaRPr lang="en-GB" sz="3200" dirty="0"/>
          </a:p>
        </p:txBody>
      </p:sp>
    </p:spTree>
    <p:extLst>
      <p:ext uri="{BB962C8B-B14F-4D97-AF65-F5344CB8AC3E}">
        <p14:creationId xmlns:p14="http://schemas.microsoft.com/office/powerpoint/2010/main" val="2071288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50" name="Rectangle 6"/>
          <p:cNvSpPr>
            <a:spLocks noGrp="1" noChangeArrowheads="1"/>
          </p:cNvSpPr>
          <p:nvPr>
            <p:ph type="title"/>
          </p:nvPr>
        </p:nvSpPr>
        <p:spPr>
          <a:xfrm>
            <a:off x="449574" y="268038"/>
            <a:ext cx="8100659" cy="1143000"/>
          </a:xfrm>
        </p:spPr>
        <p:txBody>
          <a:bodyPr/>
          <a:lstStyle/>
          <a:p>
            <a:pPr eaLnBrk="1" fontAlgn="auto" hangingPunct="1">
              <a:spcAft>
                <a:spcPts val="0"/>
              </a:spcAft>
              <a:defRPr/>
            </a:pPr>
            <a:r>
              <a:rPr lang="en-GB" sz="3200" dirty="0" smtClean="0"/>
              <a:t>Communication  and integration of services, across patient communities tells a different story</a:t>
            </a:r>
            <a:endParaRPr lang="en-GB" sz="3200" dirty="0"/>
          </a:p>
        </p:txBody>
      </p:sp>
      <p:sp>
        <p:nvSpPr>
          <p:cNvPr id="11267" name="Rectangle 7"/>
          <p:cNvSpPr>
            <a:spLocks noGrp="1" noChangeArrowheads="1"/>
          </p:cNvSpPr>
          <p:nvPr>
            <p:ph idx="1"/>
          </p:nvPr>
        </p:nvSpPr>
        <p:spPr>
          <a:xfrm>
            <a:off x="468313" y="1718950"/>
            <a:ext cx="7620000" cy="4800600"/>
          </a:xfrm>
        </p:spPr>
        <p:txBody>
          <a:bodyPr/>
          <a:lstStyle/>
          <a:p>
            <a:pPr marL="0" indent="0" eaLnBrk="1" hangingPunct="1">
              <a:lnSpc>
                <a:spcPct val="90000"/>
              </a:lnSpc>
              <a:buFont typeface="Wingdings" pitchFamily="2" charset="2"/>
              <a:buNone/>
              <a:defRPr/>
            </a:pPr>
            <a:r>
              <a:rPr lang="en-GB" dirty="0" smtClean="0">
                <a:solidFill>
                  <a:schemeClr val="tx2"/>
                </a:solidFill>
              </a:rPr>
              <a:t>Survey of 750 patients with chronic conditions in each of USA, UK, Canada, Australia, New Zealand</a:t>
            </a:r>
          </a:p>
          <a:p>
            <a:pPr marL="0" indent="0" eaLnBrk="1" hangingPunct="1">
              <a:lnSpc>
                <a:spcPct val="90000"/>
              </a:lnSpc>
              <a:buFont typeface="Wingdings" pitchFamily="2" charset="2"/>
              <a:buNone/>
              <a:defRPr/>
            </a:pPr>
            <a:endParaRPr lang="en-GB" dirty="0" smtClean="0">
              <a:solidFill>
                <a:schemeClr val="tx2"/>
              </a:solidFill>
            </a:endParaRPr>
          </a:p>
          <a:p>
            <a:pPr marL="712788" lvl="1" indent="-177800" eaLnBrk="1" hangingPunct="1">
              <a:lnSpc>
                <a:spcPct val="90000"/>
              </a:lnSpc>
              <a:buClr>
                <a:schemeClr val="accent1"/>
              </a:buClr>
              <a:buFont typeface="Arial" charset="0"/>
              <a:buChar char="•"/>
              <a:defRPr/>
            </a:pPr>
            <a:r>
              <a:rPr lang="en-GB" sz="2200" dirty="0" smtClean="0">
                <a:solidFill>
                  <a:schemeClr val="tx2"/>
                </a:solidFill>
              </a:rPr>
              <a:t>UK: 2/3 of patients not engaged in discussion about own treatment and care; 40% did not have goals of treatment made clear; 20% received conflicting information from different professionals </a:t>
            </a:r>
          </a:p>
          <a:p>
            <a:pPr marL="712788" lvl="1" indent="-177800" eaLnBrk="1" hangingPunct="1">
              <a:lnSpc>
                <a:spcPct val="90000"/>
              </a:lnSpc>
              <a:buClr>
                <a:schemeClr val="accent1"/>
              </a:buClr>
              <a:buFont typeface="Arial" charset="0"/>
              <a:buChar char="•"/>
              <a:defRPr/>
            </a:pPr>
            <a:r>
              <a:rPr lang="en-GB" sz="2200" dirty="0" smtClean="0">
                <a:solidFill>
                  <a:schemeClr val="tx2"/>
                </a:solidFill>
              </a:rPr>
              <a:t>UK: 20% were victims of medical error in past 2 years, 9% with serious consequences </a:t>
            </a:r>
          </a:p>
          <a:p>
            <a:pPr marL="712788" lvl="1" indent="-177800" eaLnBrk="1" hangingPunct="1">
              <a:lnSpc>
                <a:spcPct val="90000"/>
              </a:lnSpc>
              <a:buClr>
                <a:schemeClr val="accent1"/>
              </a:buClr>
              <a:buFont typeface="Arial" charset="0"/>
              <a:buChar char="•"/>
              <a:defRPr/>
            </a:pPr>
            <a:r>
              <a:rPr lang="en-GB" sz="2200" dirty="0" smtClean="0">
                <a:solidFill>
                  <a:schemeClr val="tx2"/>
                </a:solidFill>
              </a:rPr>
              <a:t>UK: 13% (US 22%) sent for duplicate tests, 1/2 have to repeat health history for different professionals, medical records not reaching consultation on time</a:t>
            </a:r>
          </a:p>
          <a:p>
            <a:pPr marL="0" indent="0" eaLnBrk="1" hangingPunct="1">
              <a:lnSpc>
                <a:spcPct val="120000"/>
              </a:lnSpc>
              <a:buFont typeface="Wingdings" pitchFamily="2" charset="2"/>
              <a:buNone/>
              <a:defRPr/>
            </a:pPr>
            <a:r>
              <a:rPr lang="en-GB" i="1" dirty="0" smtClean="0">
                <a:solidFill>
                  <a:schemeClr val="accent5"/>
                </a:solidFill>
              </a:rPr>
              <a:t>Health Affairs, May 2003</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8" name="Rectangle 4"/>
          <p:cNvSpPr>
            <a:spLocks noGrp="1" noChangeArrowheads="1"/>
          </p:cNvSpPr>
          <p:nvPr>
            <p:ph type="title"/>
          </p:nvPr>
        </p:nvSpPr>
        <p:spPr>
          <a:xfrm>
            <a:off x="457200" y="191513"/>
            <a:ext cx="8178800" cy="1143000"/>
          </a:xfrm>
        </p:spPr>
        <p:txBody>
          <a:bodyPr/>
          <a:lstStyle/>
          <a:p>
            <a:pPr eaLnBrk="1" fontAlgn="auto" hangingPunct="1">
              <a:spcAft>
                <a:spcPts val="0"/>
              </a:spcAft>
              <a:defRPr/>
            </a:pPr>
            <a:r>
              <a:rPr lang="en-GB" sz="4400" dirty="0"/>
              <a:t>State of patient records </a:t>
            </a:r>
            <a:r>
              <a:rPr lang="en-GB" sz="4400" dirty="0" smtClean="0"/>
              <a:t>leaves a lot to be desired</a:t>
            </a:r>
            <a:endParaRPr lang="en-GB" sz="4400" dirty="0"/>
          </a:p>
        </p:txBody>
      </p:sp>
      <p:sp>
        <p:nvSpPr>
          <p:cNvPr id="37891" name="Rectangle 5"/>
          <p:cNvSpPr>
            <a:spLocks noGrp="1" noChangeArrowheads="1"/>
          </p:cNvSpPr>
          <p:nvPr>
            <p:ph idx="1"/>
          </p:nvPr>
        </p:nvSpPr>
        <p:spPr>
          <a:xfrm>
            <a:off x="350325" y="1730825"/>
            <a:ext cx="7620000" cy="4800600"/>
          </a:xfrm>
        </p:spPr>
        <p:txBody>
          <a:bodyPr/>
          <a:lstStyle/>
          <a:p>
            <a:pPr eaLnBrk="1" hangingPunct="1">
              <a:lnSpc>
                <a:spcPct val="80000"/>
              </a:lnSpc>
              <a:buFont typeface="Wingdings" pitchFamily="2" charset="2"/>
              <a:buNone/>
            </a:pPr>
            <a:r>
              <a:rPr lang="en-GB" dirty="0" smtClean="0">
                <a:solidFill>
                  <a:schemeClr val="tx2"/>
                </a:solidFill>
              </a:rPr>
              <a:t>UK Audit Commission report on Patient Health Records, 1995</a:t>
            </a:r>
          </a:p>
          <a:p>
            <a:pPr eaLnBrk="1" hangingPunct="1">
              <a:lnSpc>
                <a:spcPct val="80000"/>
              </a:lnSpc>
              <a:buFont typeface="Wingdings" pitchFamily="2" charset="2"/>
              <a:buNone/>
            </a:pPr>
            <a:endParaRPr lang="en-GB" dirty="0" smtClean="0">
              <a:solidFill>
                <a:schemeClr val="tx2"/>
              </a:solidFill>
            </a:endParaRPr>
          </a:p>
          <a:p>
            <a:pPr marL="712788" indent="-177800" eaLnBrk="1" hangingPunct="1">
              <a:lnSpc>
                <a:spcPct val="80000"/>
              </a:lnSpc>
            </a:pPr>
            <a:r>
              <a:rPr lang="en-GB" dirty="0" smtClean="0">
                <a:solidFill>
                  <a:schemeClr val="tx2"/>
                </a:solidFill>
              </a:rPr>
              <a:t>36% of case notes not immediately available</a:t>
            </a:r>
          </a:p>
          <a:p>
            <a:pPr marL="712788" indent="-177800" eaLnBrk="1" hangingPunct="1">
              <a:lnSpc>
                <a:spcPct val="80000"/>
              </a:lnSpc>
            </a:pPr>
            <a:r>
              <a:rPr lang="en-GB" dirty="0" smtClean="0">
                <a:solidFill>
                  <a:schemeClr val="tx2"/>
                </a:solidFill>
              </a:rPr>
              <a:t>Multiple records for patient in 75% of hospitals</a:t>
            </a:r>
          </a:p>
          <a:p>
            <a:pPr marL="712788" indent="-177800" eaLnBrk="1" hangingPunct="1">
              <a:lnSpc>
                <a:spcPct val="80000"/>
              </a:lnSpc>
            </a:pPr>
            <a:r>
              <a:rPr lang="en-GB" dirty="0" smtClean="0">
                <a:solidFill>
                  <a:schemeClr val="tx2"/>
                </a:solidFill>
              </a:rPr>
              <a:t>40% of records poorly kept or not up-to-date</a:t>
            </a:r>
          </a:p>
          <a:p>
            <a:pPr marL="712788" indent="-177800" eaLnBrk="1" hangingPunct="1">
              <a:lnSpc>
                <a:spcPct val="80000"/>
              </a:lnSpc>
            </a:pPr>
            <a:r>
              <a:rPr lang="en-GB" dirty="0" smtClean="0">
                <a:solidFill>
                  <a:schemeClr val="tx2"/>
                </a:solidFill>
              </a:rPr>
              <a:t>30% of history sheets inadequate</a:t>
            </a:r>
          </a:p>
          <a:p>
            <a:pPr marL="712788" indent="-177800" eaLnBrk="1" hangingPunct="1">
              <a:lnSpc>
                <a:spcPct val="80000"/>
              </a:lnSpc>
            </a:pPr>
            <a:r>
              <a:rPr lang="en-GB" dirty="0" smtClean="0">
                <a:solidFill>
                  <a:schemeClr val="tx2"/>
                </a:solidFill>
              </a:rPr>
              <a:t>20% of prescriptions illegible</a:t>
            </a:r>
          </a:p>
          <a:p>
            <a:pPr marL="712788" indent="-177800" eaLnBrk="1" hangingPunct="1">
              <a:lnSpc>
                <a:spcPct val="80000"/>
              </a:lnSpc>
            </a:pPr>
            <a:r>
              <a:rPr lang="en-GB" dirty="0" smtClean="0">
                <a:solidFill>
                  <a:schemeClr val="tx2"/>
                </a:solidFill>
              </a:rPr>
              <a:t>90% of discharge summaries contain no reference to information given to patients or relatives</a:t>
            </a:r>
          </a:p>
          <a:p>
            <a:pPr eaLnBrk="1" hangingPunct="1">
              <a:lnSpc>
                <a:spcPct val="80000"/>
              </a:lnSpc>
            </a:pPr>
            <a:endParaRPr lang="en-GB" dirty="0" smtClean="0">
              <a:solidFill>
                <a:schemeClr val="tx2"/>
              </a:solidFill>
            </a:endParaRPr>
          </a:p>
          <a:p>
            <a:pPr eaLnBrk="1" hangingPunct="1">
              <a:lnSpc>
                <a:spcPct val="80000"/>
              </a:lnSpc>
              <a:buFont typeface="Wingdings" pitchFamily="2" charset="2"/>
              <a:buNone/>
            </a:pPr>
            <a:r>
              <a:rPr lang="en-GB" dirty="0" smtClean="0">
                <a:solidFill>
                  <a:schemeClr val="tx2"/>
                </a:solidFill>
              </a:rPr>
              <a:t>US Institute of Medicine reported similar findings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data protection 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425" y="1106488"/>
            <a:ext cx="6659563"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9988" y="468250"/>
            <a:ext cx="8035244" cy="769441"/>
          </a:xfrm>
          <a:prstGeom prst="rect">
            <a:avLst/>
          </a:prstGeom>
          <a:noFill/>
        </p:spPr>
        <p:txBody>
          <a:bodyPr wrap="square">
            <a:spAutoFit/>
          </a:bodyPr>
          <a:lstStyle/>
          <a:p>
            <a:pPr>
              <a:defRPr/>
            </a:pPr>
            <a:r>
              <a:rPr lang="en-GB" sz="4400" dirty="0" smtClean="0">
                <a:solidFill>
                  <a:schemeClr val="tx2"/>
                </a:solidFill>
                <a:latin typeface="+mj-lt"/>
              </a:rPr>
              <a:t>Regulation - the </a:t>
            </a:r>
            <a:r>
              <a:rPr lang="en-GB" sz="4400" dirty="0">
                <a:solidFill>
                  <a:schemeClr val="tx2"/>
                </a:solidFill>
                <a:latin typeface="+mj-lt"/>
              </a:rPr>
              <a:t>letter of the law</a:t>
            </a:r>
          </a:p>
        </p:txBody>
      </p:sp>
      <p:sp>
        <p:nvSpPr>
          <p:cNvPr id="9" name="TextBox 8"/>
          <p:cNvSpPr txBox="1"/>
          <p:nvPr/>
        </p:nvSpPr>
        <p:spPr>
          <a:xfrm>
            <a:off x="456438" y="5994400"/>
            <a:ext cx="7710487" cy="769441"/>
          </a:xfrm>
          <a:prstGeom prst="rect">
            <a:avLst/>
          </a:prstGeom>
          <a:noFill/>
        </p:spPr>
        <p:txBody>
          <a:bodyPr>
            <a:spAutoFit/>
          </a:bodyPr>
          <a:lstStyle/>
          <a:p>
            <a:pPr>
              <a:defRPr/>
            </a:pPr>
            <a:r>
              <a:rPr lang="en-GB" sz="2200" dirty="0" smtClean="0">
                <a:solidFill>
                  <a:schemeClr val="tx2"/>
                </a:solidFill>
                <a:latin typeface="+mn-lt"/>
              </a:rPr>
              <a:t>Meanwhile </a:t>
            </a:r>
            <a:r>
              <a:rPr lang="en-GB" sz="2200" dirty="0">
                <a:solidFill>
                  <a:schemeClr val="tx2"/>
                </a:solidFill>
                <a:latin typeface="+mn-lt"/>
              </a:rPr>
              <a:t>private investigators can acquire personal medical records within </a:t>
            </a:r>
            <a:r>
              <a:rPr lang="en-GB" sz="2200" dirty="0" smtClean="0">
                <a:solidFill>
                  <a:schemeClr val="tx2"/>
                </a:solidFill>
                <a:latin typeface="+mn-lt"/>
              </a:rPr>
              <a:t>days</a:t>
            </a:r>
            <a:endParaRPr lang="en-GB" sz="2200" dirty="0">
              <a:solidFill>
                <a:schemeClr val="tx2"/>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1784" name="Text Box 8"/>
          <p:cNvSpPr txBox="1">
            <a:spLocks noGrp="1" noChangeArrowheads="1"/>
          </p:cNvSpPr>
          <p:nvPr>
            <p:ph type="title"/>
          </p:nvPr>
        </p:nvSpPr>
        <p:spPr>
          <a:xfrm>
            <a:off x="427800" y="318075"/>
            <a:ext cx="8678863" cy="1038225"/>
          </a:xfrm>
          <a:extLst>
            <a:ext uri="{909E8E84-426E-40DD-AFC4-6F175D3DCCD1}">
              <a14:hiddenFill xmlns:a14="http://schemas.microsoft.com/office/drawing/2010/main">
                <a:solidFill>
                  <a:schemeClr val="accent1"/>
                </a:solidFill>
              </a14:hiddenFill>
            </a:ext>
          </a:extLst>
        </p:spPr>
        <p:txBody>
          <a:bodyPr/>
          <a:lstStyle/>
          <a:p>
            <a:pPr eaLnBrk="1" fontAlgn="auto" hangingPunct="1">
              <a:spcBef>
                <a:spcPct val="50000"/>
              </a:spcBef>
              <a:spcAft>
                <a:spcPts val="0"/>
              </a:spcAft>
              <a:defRPr/>
            </a:pPr>
            <a:r>
              <a:rPr lang="en-GB" sz="4400" dirty="0" smtClean="0"/>
              <a:t>Integration – a mechanical analogy</a:t>
            </a:r>
            <a:endParaRPr lang="en-GB" sz="4400" dirty="0"/>
          </a:p>
        </p:txBody>
      </p:sp>
      <p:pic>
        <p:nvPicPr>
          <p:cNvPr id="46083" name="Picture 9" descr="http://florey.biosci.uq.edu.au/GMC/cogwheel.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33797" y="2169412"/>
            <a:ext cx="5110348" cy="330824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Rectangle 7"/>
          <p:cNvSpPr>
            <a:spLocks noGrp="1" noChangeArrowheads="1"/>
          </p:cNvSpPr>
          <p:nvPr>
            <p:ph type="body" sz="half" idx="2"/>
          </p:nvPr>
        </p:nvSpPr>
        <p:spPr>
          <a:xfrm>
            <a:off x="378325" y="5643390"/>
            <a:ext cx="7995721" cy="793032"/>
          </a:xfrm>
        </p:spPr>
        <p:txBody>
          <a:bodyPr/>
          <a:lstStyle/>
          <a:p>
            <a:pPr marL="82550" indent="0" eaLnBrk="1" hangingPunct="1">
              <a:lnSpc>
                <a:spcPct val="90000"/>
              </a:lnSpc>
              <a:spcBef>
                <a:spcPct val="50000"/>
              </a:spcBef>
              <a:buClrTx/>
              <a:buFontTx/>
              <a:buNone/>
            </a:pPr>
            <a:r>
              <a:rPr lang="en-GB" dirty="0" smtClean="0">
                <a:solidFill>
                  <a:schemeClr val="tx2"/>
                </a:solidFill>
              </a:rPr>
              <a:t>This conveys the meaning that the mechanisms must integrate if the system as a whole is to work (and the wheels to turn) - so far so good</a:t>
            </a:r>
          </a:p>
        </p:txBody>
      </p:sp>
      <p:sp>
        <p:nvSpPr>
          <p:cNvPr id="2" name="TextBox 1"/>
          <p:cNvSpPr txBox="1"/>
          <p:nvPr/>
        </p:nvSpPr>
        <p:spPr>
          <a:xfrm>
            <a:off x="451270" y="1662535"/>
            <a:ext cx="7992085" cy="430887"/>
          </a:xfrm>
          <a:prstGeom prst="rect">
            <a:avLst/>
          </a:prstGeom>
          <a:noFill/>
        </p:spPr>
        <p:txBody>
          <a:bodyPr wrap="square" rtlCol="0">
            <a:spAutoFit/>
          </a:bodyPr>
          <a:lstStyle/>
          <a:p>
            <a:r>
              <a:rPr lang="en-GB" sz="2200" dirty="0" smtClean="0">
                <a:solidFill>
                  <a:schemeClr val="tx2"/>
                </a:solidFill>
                <a:latin typeface="+mn-lt"/>
              </a:rPr>
              <a:t>Living </a:t>
            </a:r>
            <a:r>
              <a:rPr lang="en-GB" sz="2200" dirty="0">
                <a:solidFill>
                  <a:schemeClr val="tx2"/>
                </a:solidFill>
                <a:latin typeface="+mn-lt"/>
              </a:rPr>
              <a:t>systems are </a:t>
            </a:r>
            <a:r>
              <a:rPr lang="en-GB" sz="2200" dirty="0" smtClean="0">
                <a:solidFill>
                  <a:schemeClr val="tx2"/>
                </a:solidFill>
                <a:latin typeface="+mn-lt"/>
              </a:rPr>
              <a:t>clearly complex </a:t>
            </a:r>
            <a:r>
              <a:rPr lang="en-GB" sz="2200" dirty="0">
                <a:solidFill>
                  <a:schemeClr val="tx2"/>
                </a:solidFill>
                <a:latin typeface="+mn-lt"/>
              </a:rPr>
              <a:t>and highly integrated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39400" y="272800"/>
            <a:ext cx="8229600" cy="1143000"/>
          </a:xfrm>
        </p:spPr>
        <p:txBody>
          <a:bodyPr/>
          <a:lstStyle/>
          <a:p>
            <a:pPr eaLnBrk="1" hangingPunct="1"/>
            <a:r>
              <a:rPr lang="en-GB" sz="4400" dirty="0" smtClean="0"/>
              <a:t>Loose talk! </a:t>
            </a:r>
          </a:p>
        </p:txBody>
      </p:sp>
      <p:sp>
        <p:nvSpPr>
          <p:cNvPr id="82947" name="Rectangle 3"/>
          <p:cNvSpPr>
            <a:spLocks noChangeArrowheads="1"/>
          </p:cNvSpPr>
          <p:nvPr/>
        </p:nvSpPr>
        <p:spPr bwMode="auto">
          <a:xfrm>
            <a:off x="874322" y="1665300"/>
            <a:ext cx="49089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GB" sz="2200" dirty="0">
                <a:solidFill>
                  <a:schemeClr val="accent4"/>
                </a:solidFill>
                <a:latin typeface="+mn-lt"/>
              </a:rPr>
              <a:t>A consultant writes:‘ Our approach towards CRM stems from the interaction of 4 key elements: </a:t>
            </a:r>
            <a:r>
              <a:rPr lang="en-GB" sz="2200" b="1" dirty="0">
                <a:solidFill>
                  <a:schemeClr val="accent4"/>
                </a:solidFill>
                <a:latin typeface="+mn-lt"/>
              </a:rPr>
              <a:t>Strategy, People, Technology</a:t>
            </a:r>
            <a:r>
              <a:rPr lang="en-GB" sz="2200" dirty="0">
                <a:solidFill>
                  <a:schemeClr val="accent4"/>
                </a:solidFill>
                <a:latin typeface="+mn-lt"/>
              </a:rPr>
              <a:t> and </a:t>
            </a:r>
            <a:r>
              <a:rPr lang="en-GB" sz="2200" b="1" dirty="0">
                <a:solidFill>
                  <a:schemeClr val="accent4"/>
                </a:solidFill>
                <a:latin typeface="+mn-lt"/>
              </a:rPr>
              <a:t>Process</a:t>
            </a:r>
            <a:r>
              <a:rPr lang="en-GB" sz="2200" dirty="0">
                <a:solidFill>
                  <a:schemeClr val="accent4"/>
                </a:solidFill>
                <a:latin typeface="+mn-lt"/>
              </a:rPr>
              <a:t>. These 4 elements combine in a</a:t>
            </a:r>
            <a:r>
              <a:rPr lang="en-GB" sz="2200" b="1" dirty="0">
                <a:solidFill>
                  <a:schemeClr val="accent4"/>
                </a:solidFill>
                <a:latin typeface="+mn-lt"/>
              </a:rPr>
              <a:t> "Cogwheel process" </a:t>
            </a:r>
            <a:r>
              <a:rPr lang="en-GB" sz="2200" dirty="0">
                <a:solidFill>
                  <a:schemeClr val="accent4"/>
                </a:solidFill>
                <a:latin typeface="+mn-lt"/>
              </a:rPr>
              <a:t>that drives the organisation.‘ </a:t>
            </a:r>
          </a:p>
          <a:p>
            <a:r>
              <a:rPr lang="en-GB" sz="2200" dirty="0">
                <a:solidFill>
                  <a:schemeClr val="accent4"/>
                </a:solidFill>
                <a:latin typeface="+mn-lt"/>
              </a:rPr>
              <a:t> CRM=Customer Relationships Management</a:t>
            </a:r>
          </a:p>
        </p:txBody>
      </p:sp>
      <p:pic>
        <p:nvPicPr>
          <p:cNvPr id="82948" name="Picture 4" descr="The image “http://www.crmuk.co.uk/images/cogwheel.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511" y="1634038"/>
            <a:ext cx="2403207" cy="261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4549106" y="4506644"/>
            <a:ext cx="39179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marL="0" indent="0" eaLnBrk="1" hangingPunct="1">
              <a:buClr>
                <a:schemeClr val="accent1"/>
              </a:buClr>
              <a:buSzPct val="90000"/>
            </a:pPr>
            <a:r>
              <a:rPr lang="en-GB" sz="2200" dirty="0" smtClean="0">
                <a:solidFill>
                  <a:schemeClr val="tx2"/>
                </a:solidFill>
                <a:latin typeface="+mn-lt"/>
              </a:rPr>
              <a:t>These </a:t>
            </a:r>
            <a:r>
              <a:rPr lang="en-GB" sz="2200" dirty="0">
                <a:solidFill>
                  <a:schemeClr val="tx2"/>
                </a:solidFill>
                <a:latin typeface="+mn-lt"/>
              </a:rPr>
              <a:t>gearwheels can’t </a:t>
            </a:r>
            <a:r>
              <a:rPr lang="en-GB" sz="2200" dirty="0" smtClean="0">
                <a:solidFill>
                  <a:schemeClr val="tx2"/>
                </a:solidFill>
                <a:latin typeface="+mn-lt"/>
              </a:rPr>
              <a:t>turn</a:t>
            </a:r>
            <a:endParaRPr lang="en-GB" sz="2200" dirty="0">
              <a:solidFill>
                <a:schemeClr val="tx2"/>
              </a:solidFill>
              <a:latin typeface="+mn-lt"/>
            </a:endParaRPr>
          </a:p>
          <a:p>
            <a:pPr marL="0" indent="0" eaLnBrk="1" hangingPunct="1">
              <a:buClr>
                <a:schemeClr val="accent1"/>
              </a:buClr>
              <a:buSzPct val="90000"/>
            </a:pPr>
            <a:r>
              <a:rPr lang="en-GB" sz="2200" dirty="0">
                <a:solidFill>
                  <a:schemeClr val="tx2"/>
                </a:solidFill>
                <a:latin typeface="+mn-lt"/>
              </a:rPr>
              <a:t>Try too hard and one will  surely break the </a:t>
            </a:r>
            <a:r>
              <a:rPr lang="en-GB" sz="2200" dirty="0" smtClean="0">
                <a:solidFill>
                  <a:schemeClr val="tx2"/>
                </a:solidFill>
                <a:latin typeface="+mn-lt"/>
              </a:rPr>
              <a:t>system</a:t>
            </a:r>
            <a:endParaRPr lang="en-GB" sz="2200" dirty="0">
              <a:solidFill>
                <a:schemeClr val="tx2"/>
              </a:solidFill>
              <a:latin typeface="+mn-lt"/>
            </a:endParaRPr>
          </a:p>
        </p:txBody>
      </p:sp>
      <p:sp>
        <p:nvSpPr>
          <p:cNvPr id="82950" name="Line 6"/>
          <p:cNvSpPr>
            <a:spLocks noChangeShapeType="1"/>
          </p:cNvSpPr>
          <p:nvPr/>
        </p:nvSpPr>
        <p:spPr bwMode="auto">
          <a:xfrm flipH="1" flipV="1">
            <a:off x="6968618" y="4112606"/>
            <a:ext cx="0" cy="35346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 name="TextBox 1"/>
          <p:cNvSpPr txBox="1"/>
          <p:nvPr/>
        </p:nvSpPr>
        <p:spPr>
          <a:xfrm>
            <a:off x="182377" y="2423353"/>
            <a:ext cx="771896" cy="1569660"/>
          </a:xfrm>
          <a:prstGeom prst="rect">
            <a:avLst/>
          </a:prstGeom>
          <a:noFill/>
        </p:spPr>
        <p:txBody>
          <a:bodyPr wrap="square" rtlCol="0">
            <a:spAutoFit/>
          </a:bodyPr>
          <a:lstStyle/>
          <a:p>
            <a:r>
              <a:rPr lang="en-GB" sz="9600" dirty="0" smtClean="0">
                <a:latin typeface="+mn-lt"/>
              </a:rPr>
              <a:t>!</a:t>
            </a:r>
            <a:endParaRPr lang="en-GB" sz="9600" dirty="0">
              <a:latin typeface="+mn-lt"/>
            </a:endParaRPr>
          </a:p>
        </p:txBody>
      </p:sp>
      <p:sp>
        <p:nvSpPr>
          <p:cNvPr id="3" name="TextBox 2"/>
          <p:cNvSpPr txBox="1"/>
          <p:nvPr/>
        </p:nvSpPr>
        <p:spPr>
          <a:xfrm>
            <a:off x="473324" y="5737746"/>
            <a:ext cx="7993761" cy="1138773"/>
          </a:xfrm>
          <a:prstGeom prst="rect">
            <a:avLst/>
          </a:prstGeom>
          <a:noFill/>
        </p:spPr>
        <p:txBody>
          <a:bodyPr wrap="square" rtlCol="0">
            <a:spAutoFit/>
          </a:bodyPr>
          <a:lstStyle/>
          <a:p>
            <a:r>
              <a:rPr lang="en-GB" sz="2400" b="1" dirty="0" smtClean="0">
                <a:solidFill>
                  <a:schemeClr val="tx2"/>
                </a:solidFill>
                <a:latin typeface="+mn-lt"/>
              </a:rPr>
              <a:t>L</a:t>
            </a:r>
            <a:r>
              <a:rPr lang="en-GB" sz="2200" b="1" dirty="0" smtClean="0">
                <a:solidFill>
                  <a:schemeClr val="tx2"/>
                </a:solidFill>
                <a:latin typeface="+mn-lt"/>
              </a:rPr>
              <a:t>oose talk, based on little or no evidence, purporting to integrate policy, requirements, and design &amp; implementation of systems causes trouble – this is aspirational engineering</a:t>
            </a:r>
            <a:endParaRPr lang="en-GB" sz="2200" b="1" dirty="0">
              <a:solidFill>
                <a:schemeClr val="tx2"/>
              </a:solidFill>
              <a:latin typeface="+mn-lt"/>
            </a:endParaRPr>
          </a:p>
        </p:txBody>
      </p:sp>
    </p:spTree>
    <p:extLst>
      <p:ext uri="{BB962C8B-B14F-4D97-AF65-F5344CB8AC3E}">
        <p14:creationId xmlns:p14="http://schemas.microsoft.com/office/powerpoint/2010/main" val="1691950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77" name="Rectangle 65"/>
          <p:cNvSpPr>
            <a:spLocks noGrp="1" noChangeArrowheads="1"/>
          </p:cNvSpPr>
          <p:nvPr>
            <p:ph type="title"/>
          </p:nvPr>
        </p:nvSpPr>
        <p:spPr>
          <a:xfrm>
            <a:off x="454725" y="90738"/>
            <a:ext cx="7620000" cy="1143000"/>
          </a:xfrm>
        </p:spPr>
        <p:txBody>
          <a:bodyPr/>
          <a:lstStyle/>
          <a:p>
            <a:pPr eaLnBrk="1" fontAlgn="auto" hangingPunct="1">
              <a:spcAft>
                <a:spcPts val="0"/>
              </a:spcAft>
              <a:defRPr/>
            </a:pPr>
            <a:r>
              <a:rPr lang="en-GB" sz="2800" dirty="0" smtClean="0"/>
              <a:t>There’s a lot around and it has led to health </a:t>
            </a:r>
            <a:r>
              <a:rPr lang="en-GB" sz="2800" dirty="0"/>
              <a:t>care information systems </a:t>
            </a:r>
            <a:r>
              <a:rPr lang="en-GB" sz="2800" dirty="0" smtClean="0"/>
              <a:t>that are dangerously opaque and entangled</a:t>
            </a:r>
            <a:endParaRPr lang="en-GB" sz="2800" dirty="0"/>
          </a:p>
        </p:txBody>
      </p:sp>
      <p:sp>
        <p:nvSpPr>
          <p:cNvPr id="52227" name="Text Box 68"/>
          <p:cNvSpPr txBox="1">
            <a:spLocks noChangeArrowheads="1"/>
          </p:cNvSpPr>
          <p:nvPr/>
        </p:nvSpPr>
        <p:spPr bwMode="auto">
          <a:xfrm>
            <a:off x="2927005" y="6288892"/>
            <a:ext cx="33369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lgn="ctr" eaLnBrk="1" hangingPunct="1">
              <a:spcBef>
                <a:spcPct val="50000"/>
              </a:spcBef>
              <a:defRPr/>
            </a:pPr>
            <a:r>
              <a:rPr lang="en-GB" sz="2400" dirty="0" smtClean="0">
                <a:latin typeface="+mn-lt"/>
              </a:rPr>
              <a:t>Organisational aspects</a:t>
            </a:r>
          </a:p>
        </p:txBody>
      </p:sp>
      <p:sp>
        <p:nvSpPr>
          <p:cNvPr id="52228" name="Text Box 69"/>
          <p:cNvSpPr txBox="1">
            <a:spLocks noChangeArrowheads="1"/>
          </p:cNvSpPr>
          <p:nvPr/>
        </p:nvSpPr>
        <p:spPr bwMode="auto">
          <a:xfrm>
            <a:off x="461450" y="1533158"/>
            <a:ext cx="1597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eaLnBrk="1" hangingPunct="1">
              <a:spcBef>
                <a:spcPct val="50000"/>
              </a:spcBef>
              <a:defRPr/>
            </a:pPr>
            <a:r>
              <a:rPr lang="en-GB" sz="2400" dirty="0" smtClean="0">
                <a:latin typeface="+mn-lt"/>
              </a:rPr>
              <a:t>Clinical aspects</a:t>
            </a:r>
          </a:p>
        </p:txBody>
      </p:sp>
      <p:sp>
        <p:nvSpPr>
          <p:cNvPr id="52229" name="Text Box 70"/>
          <p:cNvSpPr txBox="1">
            <a:spLocks noChangeArrowheads="1"/>
          </p:cNvSpPr>
          <p:nvPr/>
        </p:nvSpPr>
        <p:spPr bwMode="auto">
          <a:xfrm>
            <a:off x="6467157" y="1533525"/>
            <a:ext cx="18002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lgn="r" eaLnBrk="1" hangingPunct="1">
              <a:spcBef>
                <a:spcPct val="50000"/>
              </a:spcBef>
              <a:defRPr/>
            </a:pPr>
            <a:r>
              <a:rPr lang="en-GB" sz="2400" dirty="0" smtClean="0">
                <a:latin typeface="+mn-lt"/>
              </a:rPr>
              <a:t>Technical  aspects</a:t>
            </a:r>
          </a:p>
        </p:txBody>
      </p:sp>
      <p:sp>
        <p:nvSpPr>
          <p:cNvPr id="47110" name="Freeform 71"/>
          <p:cNvSpPr>
            <a:spLocks/>
          </p:cNvSpPr>
          <p:nvPr/>
        </p:nvSpPr>
        <p:spPr bwMode="auto">
          <a:xfrm rot="832398">
            <a:off x="3046413" y="2565400"/>
            <a:ext cx="1912937" cy="1228725"/>
          </a:xfrm>
          <a:custGeom>
            <a:avLst/>
            <a:gdLst>
              <a:gd name="T0" fmla="*/ 2147483647 w 1205"/>
              <a:gd name="T1" fmla="*/ 0 h 774"/>
              <a:gd name="T2" fmla="*/ 2147483647 w 1205"/>
              <a:gd name="T3" fmla="*/ 2147483647 h 774"/>
              <a:gd name="T4" fmla="*/ 0 w 1205"/>
              <a:gd name="T5" fmla="*/ 2147483647 h 774"/>
              <a:gd name="T6" fmla="*/ 0 60000 65536"/>
              <a:gd name="T7" fmla="*/ 0 60000 65536"/>
              <a:gd name="T8" fmla="*/ 0 60000 65536"/>
            </a:gdLst>
            <a:ahLst/>
            <a:cxnLst>
              <a:cxn ang="T6">
                <a:pos x="T0" y="T1"/>
              </a:cxn>
              <a:cxn ang="T7">
                <a:pos x="T2" y="T3"/>
              </a:cxn>
              <a:cxn ang="T8">
                <a:pos x="T4" y="T5"/>
              </a:cxn>
            </a:cxnLst>
            <a:rect l="0" t="0" r="r" b="b"/>
            <a:pathLst>
              <a:path w="1205" h="774">
                <a:moveTo>
                  <a:pt x="255" y="0"/>
                </a:moveTo>
                <a:cubicBezTo>
                  <a:pt x="730" y="321"/>
                  <a:pt x="1205" y="642"/>
                  <a:pt x="1162" y="708"/>
                </a:cubicBezTo>
                <a:cubicBezTo>
                  <a:pt x="1119" y="774"/>
                  <a:pt x="213" y="453"/>
                  <a:pt x="0" y="39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11" name="Freeform 72"/>
          <p:cNvSpPr>
            <a:spLocks/>
          </p:cNvSpPr>
          <p:nvPr/>
        </p:nvSpPr>
        <p:spPr bwMode="auto">
          <a:xfrm rot="6839702">
            <a:off x="3975894" y="2636044"/>
            <a:ext cx="1912937" cy="1228725"/>
          </a:xfrm>
          <a:custGeom>
            <a:avLst/>
            <a:gdLst>
              <a:gd name="T0" fmla="*/ 2147483647 w 1205"/>
              <a:gd name="T1" fmla="*/ 0 h 774"/>
              <a:gd name="T2" fmla="*/ 2147483647 w 1205"/>
              <a:gd name="T3" fmla="*/ 2147483647 h 774"/>
              <a:gd name="T4" fmla="*/ 0 w 1205"/>
              <a:gd name="T5" fmla="*/ 2147483647 h 774"/>
              <a:gd name="T6" fmla="*/ 0 60000 65536"/>
              <a:gd name="T7" fmla="*/ 0 60000 65536"/>
              <a:gd name="T8" fmla="*/ 0 60000 65536"/>
            </a:gdLst>
            <a:ahLst/>
            <a:cxnLst>
              <a:cxn ang="T6">
                <a:pos x="T0" y="T1"/>
              </a:cxn>
              <a:cxn ang="T7">
                <a:pos x="T2" y="T3"/>
              </a:cxn>
              <a:cxn ang="T8">
                <a:pos x="T4" y="T5"/>
              </a:cxn>
            </a:cxnLst>
            <a:rect l="0" t="0" r="r" b="b"/>
            <a:pathLst>
              <a:path w="1205" h="774">
                <a:moveTo>
                  <a:pt x="255" y="0"/>
                </a:moveTo>
                <a:cubicBezTo>
                  <a:pt x="730" y="321"/>
                  <a:pt x="1205" y="642"/>
                  <a:pt x="1162" y="708"/>
                </a:cubicBezTo>
                <a:cubicBezTo>
                  <a:pt x="1119" y="774"/>
                  <a:pt x="213" y="453"/>
                  <a:pt x="0" y="39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12" name="Freeform 73"/>
          <p:cNvSpPr>
            <a:spLocks/>
          </p:cNvSpPr>
          <p:nvPr/>
        </p:nvSpPr>
        <p:spPr bwMode="auto">
          <a:xfrm rot="-7016560">
            <a:off x="3455194" y="3672681"/>
            <a:ext cx="1912938" cy="1228725"/>
          </a:xfrm>
          <a:custGeom>
            <a:avLst/>
            <a:gdLst>
              <a:gd name="T0" fmla="*/ 2147483647 w 1205"/>
              <a:gd name="T1" fmla="*/ 0 h 774"/>
              <a:gd name="T2" fmla="*/ 2147483647 w 1205"/>
              <a:gd name="T3" fmla="*/ 2147483647 h 774"/>
              <a:gd name="T4" fmla="*/ 0 w 1205"/>
              <a:gd name="T5" fmla="*/ 2147483647 h 774"/>
              <a:gd name="T6" fmla="*/ 0 60000 65536"/>
              <a:gd name="T7" fmla="*/ 0 60000 65536"/>
              <a:gd name="T8" fmla="*/ 0 60000 65536"/>
            </a:gdLst>
            <a:ahLst/>
            <a:cxnLst>
              <a:cxn ang="T6">
                <a:pos x="T0" y="T1"/>
              </a:cxn>
              <a:cxn ang="T7">
                <a:pos x="T2" y="T3"/>
              </a:cxn>
              <a:cxn ang="T8">
                <a:pos x="T4" y="T5"/>
              </a:cxn>
            </a:cxnLst>
            <a:rect l="0" t="0" r="r" b="b"/>
            <a:pathLst>
              <a:path w="1205" h="774">
                <a:moveTo>
                  <a:pt x="255" y="0"/>
                </a:moveTo>
                <a:cubicBezTo>
                  <a:pt x="730" y="321"/>
                  <a:pt x="1205" y="642"/>
                  <a:pt x="1162" y="708"/>
                </a:cubicBezTo>
                <a:cubicBezTo>
                  <a:pt x="1119" y="774"/>
                  <a:pt x="213" y="453"/>
                  <a:pt x="0" y="39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7113" name="Picture 74"/>
          <p:cNvPicPr>
            <a:picLocks noChangeAspect="1" noChangeArrowheads="1"/>
          </p:cNvPicPr>
          <p:nvPr/>
        </p:nvPicPr>
        <p:blipFill>
          <a:blip r:embed="rId3">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2220913" y="1539875"/>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75"/>
          <p:cNvPicPr>
            <a:picLocks noChangeAspect="1" noChangeArrowheads="1"/>
          </p:cNvPicPr>
          <p:nvPr/>
        </p:nvPicPr>
        <p:blipFill>
          <a:blip r:embed="rId3">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4889500" y="1527175"/>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76"/>
          <p:cNvPicPr>
            <a:picLocks noChangeAspect="1" noChangeArrowheads="1"/>
          </p:cNvPicPr>
          <p:nvPr/>
        </p:nvPicPr>
        <p:blipFill>
          <a:blip r:embed="rId3">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rot="-1038470">
            <a:off x="3592513" y="4268788"/>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789" name="Text Box 77"/>
          <p:cNvSpPr txBox="1">
            <a:spLocks noChangeArrowheads="1"/>
          </p:cNvSpPr>
          <p:nvPr/>
        </p:nvSpPr>
        <p:spPr bwMode="auto">
          <a:xfrm>
            <a:off x="473325" y="3887788"/>
            <a:ext cx="2489200" cy="1107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eaLnBrk="1" hangingPunct="1">
              <a:spcBef>
                <a:spcPct val="10000"/>
              </a:spcBef>
              <a:defRPr/>
            </a:pPr>
            <a:r>
              <a:rPr lang="en-GB" sz="2200" dirty="0" smtClean="0">
                <a:solidFill>
                  <a:schemeClr val="tx2"/>
                </a:solidFill>
                <a:latin typeface="+mn-lt"/>
              </a:rPr>
              <a:t>This  entanglement costs us all, hugely, in many ways</a:t>
            </a:r>
          </a:p>
        </p:txBody>
      </p:sp>
      <p:sp>
        <p:nvSpPr>
          <p:cNvPr id="1139790" name="Text Box 78"/>
          <p:cNvSpPr txBox="1">
            <a:spLocks noChangeArrowheads="1"/>
          </p:cNvSpPr>
          <p:nvPr/>
        </p:nvSpPr>
        <p:spPr bwMode="auto">
          <a:xfrm>
            <a:off x="5814882" y="3887788"/>
            <a:ext cx="2381250" cy="1785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eaLnBrk="1" hangingPunct="1">
              <a:defRPr/>
            </a:pPr>
            <a:r>
              <a:rPr lang="en-GB" sz="2200" dirty="0" smtClean="0">
                <a:solidFill>
                  <a:schemeClr val="tx2"/>
                </a:solidFill>
                <a:latin typeface="+mn-lt"/>
              </a:rPr>
              <a:t>Impacting: confidentiality?</a:t>
            </a:r>
          </a:p>
          <a:p>
            <a:pPr eaLnBrk="1" hangingPunct="1">
              <a:defRPr/>
            </a:pPr>
            <a:r>
              <a:rPr lang="en-GB" sz="2200" dirty="0" smtClean="0">
                <a:solidFill>
                  <a:schemeClr val="tx2"/>
                </a:solidFill>
                <a:latin typeface="+mn-lt"/>
              </a:rPr>
              <a:t>safety? efficiency?</a:t>
            </a:r>
          </a:p>
          <a:p>
            <a:pPr eaLnBrk="1" hangingPunct="1">
              <a:defRPr/>
            </a:pPr>
            <a:r>
              <a:rPr lang="en-GB" sz="2200" dirty="0" smtClean="0">
                <a:solidFill>
                  <a:schemeClr val="tx2"/>
                </a:solidFill>
                <a:latin typeface="+mn-lt"/>
              </a:rPr>
              <a:t>Cost and efficiency for sure!</a:t>
            </a:r>
          </a:p>
        </p:txBody>
      </p:sp>
      <p:sp>
        <p:nvSpPr>
          <p:cNvPr id="1139791" name="Line 79"/>
          <p:cNvSpPr>
            <a:spLocks noChangeShapeType="1"/>
          </p:cNvSpPr>
          <p:nvPr/>
        </p:nvSpPr>
        <p:spPr bwMode="auto">
          <a:xfrm flipV="1">
            <a:off x="2816225" y="3887788"/>
            <a:ext cx="1158875" cy="442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47119" name="Freeform 80"/>
          <p:cNvSpPr>
            <a:spLocks/>
          </p:cNvSpPr>
          <p:nvPr/>
        </p:nvSpPr>
        <p:spPr bwMode="auto">
          <a:xfrm>
            <a:off x="3919538" y="3032125"/>
            <a:ext cx="1257300" cy="1006475"/>
          </a:xfrm>
          <a:custGeom>
            <a:avLst/>
            <a:gdLst>
              <a:gd name="T0" fmla="*/ 2147483647 w 792"/>
              <a:gd name="T1" fmla="*/ 2147483647 h 634"/>
              <a:gd name="T2" fmla="*/ 0 w 792"/>
              <a:gd name="T3" fmla="*/ 2147483647 h 634"/>
              <a:gd name="T4" fmla="*/ 2147483647 w 792"/>
              <a:gd name="T5" fmla="*/ 2147483647 h 634"/>
              <a:gd name="T6" fmla="*/ 2147483647 w 792"/>
              <a:gd name="T7" fmla="*/ 2147483647 h 634"/>
              <a:gd name="T8" fmla="*/ 2147483647 w 792"/>
              <a:gd name="T9" fmla="*/ 2147483647 h 634"/>
              <a:gd name="T10" fmla="*/ 2147483647 w 792"/>
              <a:gd name="T11" fmla="*/ 2147483647 h 634"/>
              <a:gd name="T12" fmla="*/ 2147483647 w 792"/>
              <a:gd name="T13" fmla="*/ 2147483647 h 634"/>
              <a:gd name="T14" fmla="*/ 2147483647 w 792"/>
              <a:gd name="T15" fmla="*/ 2147483647 h 634"/>
              <a:gd name="T16" fmla="*/ 2147483647 w 792"/>
              <a:gd name="T17" fmla="*/ 2147483647 h 634"/>
              <a:gd name="T18" fmla="*/ 2147483647 w 792"/>
              <a:gd name="T19" fmla="*/ 2147483647 h 634"/>
              <a:gd name="T20" fmla="*/ 2147483647 w 792"/>
              <a:gd name="T21" fmla="*/ 2147483647 h 634"/>
              <a:gd name="T22" fmla="*/ 2147483647 w 792"/>
              <a:gd name="T23" fmla="*/ 2147483647 h 634"/>
              <a:gd name="T24" fmla="*/ 2147483647 w 792"/>
              <a:gd name="T25" fmla="*/ 2147483647 h 634"/>
              <a:gd name="T26" fmla="*/ 2147483647 w 792"/>
              <a:gd name="T27" fmla="*/ 2147483647 h 634"/>
              <a:gd name="T28" fmla="*/ 2147483647 w 792"/>
              <a:gd name="T29" fmla="*/ 2147483647 h 634"/>
              <a:gd name="T30" fmla="*/ 2147483647 w 792"/>
              <a:gd name="T31" fmla="*/ 2147483647 h 634"/>
              <a:gd name="T32" fmla="*/ 2147483647 w 792"/>
              <a:gd name="T33" fmla="*/ 2147483647 h 634"/>
              <a:gd name="T34" fmla="*/ 2147483647 w 792"/>
              <a:gd name="T35" fmla="*/ 2147483647 h 634"/>
              <a:gd name="T36" fmla="*/ 2147483647 w 792"/>
              <a:gd name="T37" fmla="*/ 2147483647 h 634"/>
              <a:gd name="T38" fmla="*/ 2147483647 w 792"/>
              <a:gd name="T39" fmla="*/ 2147483647 h 634"/>
              <a:gd name="T40" fmla="*/ 2147483647 w 792"/>
              <a:gd name="T41" fmla="*/ 2147483647 h 634"/>
              <a:gd name="T42" fmla="*/ 2147483647 w 792"/>
              <a:gd name="T43" fmla="*/ 2147483647 h 634"/>
              <a:gd name="T44" fmla="*/ 2147483647 w 792"/>
              <a:gd name="T45" fmla="*/ 2147483647 h 634"/>
              <a:gd name="T46" fmla="*/ 2147483647 w 792"/>
              <a:gd name="T47" fmla="*/ 2147483647 h 634"/>
              <a:gd name="T48" fmla="*/ 2147483647 w 792"/>
              <a:gd name="T49" fmla="*/ 2147483647 h 634"/>
              <a:gd name="T50" fmla="*/ 2147483647 w 792"/>
              <a:gd name="T51" fmla="*/ 2147483647 h 634"/>
              <a:gd name="T52" fmla="*/ 2147483647 w 792"/>
              <a:gd name="T53" fmla="*/ 2147483647 h 634"/>
              <a:gd name="T54" fmla="*/ 2147483647 w 792"/>
              <a:gd name="T55" fmla="*/ 2147483647 h 634"/>
              <a:gd name="T56" fmla="*/ 2147483647 w 792"/>
              <a:gd name="T57" fmla="*/ 2147483647 h 634"/>
              <a:gd name="T58" fmla="*/ 2147483647 w 792"/>
              <a:gd name="T59" fmla="*/ 2147483647 h 634"/>
              <a:gd name="T60" fmla="*/ 2147483647 w 792"/>
              <a:gd name="T61" fmla="*/ 2147483647 h 634"/>
              <a:gd name="T62" fmla="*/ 2147483647 w 792"/>
              <a:gd name="T63" fmla="*/ 2147483647 h 634"/>
              <a:gd name="T64" fmla="*/ 2147483647 w 792"/>
              <a:gd name="T65" fmla="*/ 2147483647 h 634"/>
              <a:gd name="T66" fmla="*/ 2147483647 w 792"/>
              <a:gd name="T67" fmla="*/ 2147483647 h 634"/>
              <a:gd name="T68" fmla="*/ 2147483647 w 792"/>
              <a:gd name="T69" fmla="*/ 2147483647 h 634"/>
              <a:gd name="T70" fmla="*/ 2147483647 w 792"/>
              <a:gd name="T71" fmla="*/ 2147483647 h 634"/>
              <a:gd name="T72" fmla="*/ 2147483647 w 792"/>
              <a:gd name="T73" fmla="*/ 2147483647 h 634"/>
              <a:gd name="T74" fmla="*/ 2147483647 w 792"/>
              <a:gd name="T75" fmla="*/ 2147483647 h 634"/>
              <a:gd name="T76" fmla="*/ 2147483647 w 792"/>
              <a:gd name="T77" fmla="*/ 2147483647 h 634"/>
              <a:gd name="T78" fmla="*/ 2147483647 w 792"/>
              <a:gd name="T79" fmla="*/ 2147483647 h 634"/>
              <a:gd name="T80" fmla="*/ 2147483647 w 792"/>
              <a:gd name="T81" fmla="*/ 2147483647 h 634"/>
              <a:gd name="T82" fmla="*/ 2147483647 w 792"/>
              <a:gd name="T83" fmla="*/ 2147483647 h 634"/>
              <a:gd name="T84" fmla="*/ 2147483647 w 792"/>
              <a:gd name="T85" fmla="*/ 2147483647 h 634"/>
              <a:gd name="T86" fmla="*/ 2147483647 w 792"/>
              <a:gd name="T87" fmla="*/ 2147483647 h 634"/>
              <a:gd name="T88" fmla="*/ 2147483647 w 792"/>
              <a:gd name="T89" fmla="*/ 2147483647 h 634"/>
              <a:gd name="T90" fmla="*/ 2147483647 w 792"/>
              <a:gd name="T91" fmla="*/ 2147483647 h 634"/>
              <a:gd name="T92" fmla="*/ 2147483647 w 792"/>
              <a:gd name="T93" fmla="*/ 2147483647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2" h="634">
                <a:moveTo>
                  <a:pt x="310" y="357"/>
                </a:moveTo>
                <a:cubicBezTo>
                  <a:pt x="191" y="369"/>
                  <a:pt x="174" y="375"/>
                  <a:pt x="45" y="367"/>
                </a:cubicBezTo>
                <a:cubicBezTo>
                  <a:pt x="36" y="364"/>
                  <a:pt x="24" y="365"/>
                  <a:pt x="18" y="357"/>
                </a:cubicBezTo>
                <a:cubicBezTo>
                  <a:pt x="7" y="341"/>
                  <a:pt x="0" y="303"/>
                  <a:pt x="0" y="303"/>
                </a:cubicBezTo>
                <a:cubicBezTo>
                  <a:pt x="11" y="246"/>
                  <a:pt x="22" y="236"/>
                  <a:pt x="73" y="211"/>
                </a:cubicBezTo>
                <a:cubicBezTo>
                  <a:pt x="94" y="217"/>
                  <a:pt x="126" y="210"/>
                  <a:pt x="137" y="229"/>
                </a:cubicBezTo>
                <a:cubicBezTo>
                  <a:pt x="150" y="253"/>
                  <a:pt x="128" y="284"/>
                  <a:pt x="128" y="312"/>
                </a:cubicBezTo>
                <a:cubicBezTo>
                  <a:pt x="128" y="370"/>
                  <a:pt x="110" y="439"/>
                  <a:pt x="146" y="485"/>
                </a:cubicBezTo>
                <a:cubicBezTo>
                  <a:pt x="187" y="537"/>
                  <a:pt x="267" y="562"/>
                  <a:pt x="329" y="577"/>
                </a:cubicBezTo>
                <a:cubicBezTo>
                  <a:pt x="353" y="589"/>
                  <a:pt x="428" y="634"/>
                  <a:pt x="448" y="586"/>
                </a:cubicBezTo>
                <a:cubicBezTo>
                  <a:pt x="469" y="535"/>
                  <a:pt x="453" y="474"/>
                  <a:pt x="438" y="421"/>
                </a:cubicBezTo>
                <a:cubicBezTo>
                  <a:pt x="431" y="397"/>
                  <a:pt x="384" y="367"/>
                  <a:pt x="384" y="367"/>
                </a:cubicBezTo>
                <a:cubicBezTo>
                  <a:pt x="340" y="395"/>
                  <a:pt x="330" y="451"/>
                  <a:pt x="283" y="467"/>
                </a:cubicBezTo>
                <a:cubicBezTo>
                  <a:pt x="233" y="455"/>
                  <a:pt x="211" y="436"/>
                  <a:pt x="182" y="394"/>
                </a:cubicBezTo>
                <a:cubicBezTo>
                  <a:pt x="188" y="373"/>
                  <a:pt x="190" y="349"/>
                  <a:pt x="201" y="330"/>
                </a:cubicBezTo>
                <a:cubicBezTo>
                  <a:pt x="206" y="321"/>
                  <a:pt x="222" y="321"/>
                  <a:pt x="228" y="312"/>
                </a:cubicBezTo>
                <a:cubicBezTo>
                  <a:pt x="288" y="220"/>
                  <a:pt x="194" y="316"/>
                  <a:pt x="256" y="257"/>
                </a:cubicBezTo>
                <a:cubicBezTo>
                  <a:pt x="277" y="191"/>
                  <a:pt x="299" y="224"/>
                  <a:pt x="347" y="257"/>
                </a:cubicBezTo>
                <a:cubicBezTo>
                  <a:pt x="361" y="266"/>
                  <a:pt x="378" y="269"/>
                  <a:pt x="393" y="275"/>
                </a:cubicBezTo>
                <a:cubicBezTo>
                  <a:pt x="422" y="335"/>
                  <a:pt x="420" y="338"/>
                  <a:pt x="411" y="412"/>
                </a:cubicBezTo>
                <a:cubicBezTo>
                  <a:pt x="414" y="467"/>
                  <a:pt x="413" y="522"/>
                  <a:pt x="420" y="577"/>
                </a:cubicBezTo>
                <a:cubicBezTo>
                  <a:pt x="422" y="590"/>
                  <a:pt x="426" y="608"/>
                  <a:pt x="438" y="613"/>
                </a:cubicBezTo>
                <a:cubicBezTo>
                  <a:pt x="452" y="619"/>
                  <a:pt x="469" y="607"/>
                  <a:pt x="484" y="604"/>
                </a:cubicBezTo>
                <a:cubicBezTo>
                  <a:pt x="527" y="572"/>
                  <a:pt x="545" y="531"/>
                  <a:pt x="576" y="485"/>
                </a:cubicBezTo>
                <a:cubicBezTo>
                  <a:pt x="573" y="446"/>
                  <a:pt x="579" y="404"/>
                  <a:pt x="566" y="367"/>
                </a:cubicBezTo>
                <a:cubicBezTo>
                  <a:pt x="559" y="347"/>
                  <a:pt x="536" y="336"/>
                  <a:pt x="521" y="321"/>
                </a:cubicBezTo>
                <a:cubicBezTo>
                  <a:pt x="515" y="315"/>
                  <a:pt x="502" y="303"/>
                  <a:pt x="502" y="303"/>
                </a:cubicBezTo>
                <a:cubicBezTo>
                  <a:pt x="499" y="294"/>
                  <a:pt x="500" y="282"/>
                  <a:pt x="493" y="275"/>
                </a:cubicBezTo>
                <a:cubicBezTo>
                  <a:pt x="478" y="260"/>
                  <a:pt x="438" y="239"/>
                  <a:pt x="438" y="239"/>
                </a:cubicBezTo>
                <a:cubicBezTo>
                  <a:pt x="402" y="294"/>
                  <a:pt x="404" y="356"/>
                  <a:pt x="347" y="394"/>
                </a:cubicBezTo>
                <a:cubicBezTo>
                  <a:pt x="286" y="382"/>
                  <a:pt x="279" y="370"/>
                  <a:pt x="237" y="330"/>
                </a:cubicBezTo>
                <a:cubicBezTo>
                  <a:pt x="219" y="277"/>
                  <a:pt x="224" y="303"/>
                  <a:pt x="237" y="211"/>
                </a:cubicBezTo>
                <a:cubicBezTo>
                  <a:pt x="239" y="199"/>
                  <a:pt x="237" y="184"/>
                  <a:pt x="246" y="175"/>
                </a:cubicBezTo>
                <a:cubicBezTo>
                  <a:pt x="255" y="166"/>
                  <a:pt x="271" y="168"/>
                  <a:pt x="283" y="165"/>
                </a:cubicBezTo>
                <a:cubicBezTo>
                  <a:pt x="289" y="171"/>
                  <a:pt x="297" y="176"/>
                  <a:pt x="301" y="184"/>
                </a:cubicBezTo>
                <a:cubicBezTo>
                  <a:pt x="306" y="192"/>
                  <a:pt x="304" y="204"/>
                  <a:pt x="310" y="211"/>
                </a:cubicBezTo>
                <a:cubicBezTo>
                  <a:pt x="335" y="242"/>
                  <a:pt x="397" y="243"/>
                  <a:pt x="429" y="248"/>
                </a:cubicBezTo>
                <a:cubicBezTo>
                  <a:pt x="447" y="245"/>
                  <a:pt x="471" y="252"/>
                  <a:pt x="484" y="239"/>
                </a:cubicBezTo>
                <a:cubicBezTo>
                  <a:pt x="504" y="219"/>
                  <a:pt x="493" y="183"/>
                  <a:pt x="502" y="156"/>
                </a:cubicBezTo>
                <a:cubicBezTo>
                  <a:pt x="440" y="115"/>
                  <a:pt x="469" y="127"/>
                  <a:pt x="420" y="111"/>
                </a:cubicBezTo>
                <a:cubicBezTo>
                  <a:pt x="383" y="114"/>
                  <a:pt x="346" y="111"/>
                  <a:pt x="310" y="120"/>
                </a:cubicBezTo>
                <a:cubicBezTo>
                  <a:pt x="272" y="130"/>
                  <a:pt x="261" y="197"/>
                  <a:pt x="237" y="220"/>
                </a:cubicBezTo>
                <a:cubicBezTo>
                  <a:pt x="220" y="237"/>
                  <a:pt x="169" y="240"/>
                  <a:pt x="146" y="248"/>
                </a:cubicBezTo>
                <a:cubicBezTo>
                  <a:pt x="110" y="236"/>
                  <a:pt x="103" y="229"/>
                  <a:pt x="91" y="193"/>
                </a:cubicBezTo>
                <a:cubicBezTo>
                  <a:pt x="97" y="134"/>
                  <a:pt x="95" y="94"/>
                  <a:pt x="128" y="47"/>
                </a:cubicBezTo>
                <a:cubicBezTo>
                  <a:pt x="152" y="53"/>
                  <a:pt x="179" y="53"/>
                  <a:pt x="201" y="65"/>
                </a:cubicBezTo>
                <a:cubicBezTo>
                  <a:pt x="239" y="86"/>
                  <a:pt x="272" y="144"/>
                  <a:pt x="301" y="175"/>
                </a:cubicBezTo>
                <a:cubicBezTo>
                  <a:pt x="320" y="231"/>
                  <a:pt x="372" y="262"/>
                  <a:pt x="411" y="303"/>
                </a:cubicBezTo>
                <a:cubicBezTo>
                  <a:pt x="430" y="377"/>
                  <a:pt x="469" y="450"/>
                  <a:pt x="512" y="513"/>
                </a:cubicBezTo>
                <a:cubicBezTo>
                  <a:pt x="532" y="595"/>
                  <a:pt x="549" y="567"/>
                  <a:pt x="649" y="559"/>
                </a:cubicBezTo>
                <a:cubicBezTo>
                  <a:pt x="672" y="488"/>
                  <a:pt x="625" y="423"/>
                  <a:pt x="566" y="385"/>
                </a:cubicBezTo>
                <a:cubicBezTo>
                  <a:pt x="514" y="438"/>
                  <a:pt x="528" y="411"/>
                  <a:pt x="512" y="458"/>
                </a:cubicBezTo>
                <a:cubicBezTo>
                  <a:pt x="448" y="455"/>
                  <a:pt x="383" y="463"/>
                  <a:pt x="320" y="449"/>
                </a:cubicBezTo>
                <a:cubicBezTo>
                  <a:pt x="307" y="446"/>
                  <a:pt x="337" y="429"/>
                  <a:pt x="347" y="421"/>
                </a:cubicBezTo>
                <a:cubicBezTo>
                  <a:pt x="362" y="408"/>
                  <a:pt x="377" y="396"/>
                  <a:pt x="393" y="385"/>
                </a:cubicBezTo>
                <a:cubicBezTo>
                  <a:pt x="453" y="346"/>
                  <a:pt x="492" y="338"/>
                  <a:pt x="566" y="330"/>
                </a:cubicBezTo>
                <a:cubicBezTo>
                  <a:pt x="623" y="312"/>
                  <a:pt x="649" y="235"/>
                  <a:pt x="576" y="211"/>
                </a:cubicBezTo>
                <a:cubicBezTo>
                  <a:pt x="545" y="214"/>
                  <a:pt x="512" y="206"/>
                  <a:pt x="484" y="220"/>
                </a:cubicBezTo>
                <a:cubicBezTo>
                  <a:pt x="435" y="245"/>
                  <a:pt x="459" y="272"/>
                  <a:pt x="438" y="303"/>
                </a:cubicBezTo>
                <a:cubicBezTo>
                  <a:pt x="431" y="314"/>
                  <a:pt x="420" y="321"/>
                  <a:pt x="411" y="330"/>
                </a:cubicBezTo>
                <a:cubicBezTo>
                  <a:pt x="393" y="383"/>
                  <a:pt x="415" y="332"/>
                  <a:pt x="374" y="385"/>
                </a:cubicBezTo>
                <a:cubicBezTo>
                  <a:pt x="354" y="410"/>
                  <a:pt x="312" y="501"/>
                  <a:pt x="274" y="513"/>
                </a:cubicBezTo>
                <a:cubicBezTo>
                  <a:pt x="256" y="519"/>
                  <a:pt x="219" y="531"/>
                  <a:pt x="219" y="531"/>
                </a:cubicBezTo>
                <a:cubicBezTo>
                  <a:pt x="182" y="528"/>
                  <a:pt x="131" y="552"/>
                  <a:pt x="109" y="522"/>
                </a:cubicBezTo>
                <a:cubicBezTo>
                  <a:pt x="51" y="443"/>
                  <a:pt x="109" y="385"/>
                  <a:pt x="164" y="367"/>
                </a:cubicBezTo>
                <a:cubicBezTo>
                  <a:pt x="225" y="374"/>
                  <a:pt x="250" y="377"/>
                  <a:pt x="301" y="403"/>
                </a:cubicBezTo>
                <a:cubicBezTo>
                  <a:pt x="325" y="400"/>
                  <a:pt x="352" y="404"/>
                  <a:pt x="374" y="394"/>
                </a:cubicBezTo>
                <a:cubicBezTo>
                  <a:pt x="383" y="390"/>
                  <a:pt x="384" y="377"/>
                  <a:pt x="384" y="367"/>
                </a:cubicBezTo>
                <a:cubicBezTo>
                  <a:pt x="384" y="242"/>
                  <a:pt x="416" y="178"/>
                  <a:pt x="329" y="120"/>
                </a:cubicBezTo>
                <a:cubicBezTo>
                  <a:pt x="317" y="83"/>
                  <a:pt x="316" y="69"/>
                  <a:pt x="283" y="47"/>
                </a:cubicBezTo>
                <a:cubicBezTo>
                  <a:pt x="268" y="0"/>
                  <a:pt x="258" y="2"/>
                  <a:pt x="219" y="28"/>
                </a:cubicBezTo>
                <a:cubicBezTo>
                  <a:pt x="213" y="40"/>
                  <a:pt x="206" y="52"/>
                  <a:pt x="201" y="65"/>
                </a:cubicBezTo>
                <a:cubicBezTo>
                  <a:pt x="194" y="83"/>
                  <a:pt x="182" y="120"/>
                  <a:pt x="182" y="120"/>
                </a:cubicBezTo>
                <a:cubicBezTo>
                  <a:pt x="196" y="171"/>
                  <a:pt x="213" y="174"/>
                  <a:pt x="256" y="202"/>
                </a:cubicBezTo>
                <a:cubicBezTo>
                  <a:pt x="271" y="199"/>
                  <a:pt x="292" y="205"/>
                  <a:pt x="301" y="193"/>
                </a:cubicBezTo>
                <a:cubicBezTo>
                  <a:pt x="339" y="142"/>
                  <a:pt x="273" y="108"/>
                  <a:pt x="347" y="83"/>
                </a:cubicBezTo>
                <a:cubicBezTo>
                  <a:pt x="368" y="86"/>
                  <a:pt x="400" y="74"/>
                  <a:pt x="411" y="92"/>
                </a:cubicBezTo>
                <a:cubicBezTo>
                  <a:pt x="485" y="213"/>
                  <a:pt x="388" y="172"/>
                  <a:pt x="411" y="266"/>
                </a:cubicBezTo>
                <a:cubicBezTo>
                  <a:pt x="414" y="277"/>
                  <a:pt x="421" y="246"/>
                  <a:pt x="429" y="239"/>
                </a:cubicBezTo>
                <a:cubicBezTo>
                  <a:pt x="469" y="204"/>
                  <a:pt x="473" y="205"/>
                  <a:pt x="512" y="193"/>
                </a:cubicBezTo>
                <a:cubicBezTo>
                  <a:pt x="540" y="175"/>
                  <a:pt x="553" y="157"/>
                  <a:pt x="585" y="147"/>
                </a:cubicBezTo>
                <a:cubicBezTo>
                  <a:pt x="606" y="150"/>
                  <a:pt x="638" y="138"/>
                  <a:pt x="649" y="156"/>
                </a:cubicBezTo>
                <a:cubicBezTo>
                  <a:pt x="689" y="223"/>
                  <a:pt x="617" y="252"/>
                  <a:pt x="585" y="284"/>
                </a:cubicBezTo>
                <a:cubicBezTo>
                  <a:pt x="580" y="300"/>
                  <a:pt x="553" y="349"/>
                  <a:pt x="539" y="357"/>
                </a:cubicBezTo>
                <a:cubicBezTo>
                  <a:pt x="525" y="365"/>
                  <a:pt x="508" y="364"/>
                  <a:pt x="493" y="367"/>
                </a:cubicBezTo>
                <a:cubicBezTo>
                  <a:pt x="481" y="385"/>
                  <a:pt x="469" y="403"/>
                  <a:pt x="457" y="421"/>
                </a:cubicBezTo>
                <a:cubicBezTo>
                  <a:pt x="443" y="442"/>
                  <a:pt x="501" y="475"/>
                  <a:pt x="502" y="476"/>
                </a:cubicBezTo>
                <a:cubicBezTo>
                  <a:pt x="562" y="514"/>
                  <a:pt x="624" y="524"/>
                  <a:pt x="694" y="531"/>
                </a:cubicBezTo>
                <a:cubicBezTo>
                  <a:pt x="722" y="528"/>
                  <a:pt x="757" y="542"/>
                  <a:pt x="777" y="522"/>
                </a:cubicBezTo>
                <a:cubicBezTo>
                  <a:pt x="792" y="507"/>
                  <a:pt x="772" y="479"/>
                  <a:pt x="768" y="458"/>
                </a:cubicBezTo>
                <a:cubicBezTo>
                  <a:pt x="759" y="413"/>
                  <a:pt x="663" y="344"/>
                  <a:pt x="621" y="330"/>
                </a:cubicBezTo>
                <a:cubicBezTo>
                  <a:pt x="545" y="333"/>
                  <a:pt x="469" y="332"/>
                  <a:pt x="393" y="339"/>
                </a:cubicBezTo>
                <a:cubicBezTo>
                  <a:pt x="374" y="341"/>
                  <a:pt x="338" y="357"/>
                  <a:pt x="338" y="357"/>
                </a:cubicBezTo>
                <a:cubicBezTo>
                  <a:pt x="326" y="396"/>
                  <a:pt x="335" y="393"/>
                  <a:pt x="310" y="357"/>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39790"/>
                                        </p:tgtEl>
                                        <p:attrNameLst>
                                          <p:attrName>style.visibility</p:attrName>
                                        </p:attrNameLst>
                                      </p:cBhvr>
                                      <p:to>
                                        <p:strVal val="visible"/>
                                      </p:to>
                                    </p:set>
                                    <p:animEffect transition="in" filter="blinds(vertical)">
                                      <p:cBhvr>
                                        <p:cTn id="7" dur="500"/>
                                        <p:tgtEl>
                                          <p:spTgt spid="1139790"/>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139789"/>
                                        </p:tgtEl>
                                        <p:attrNameLst>
                                          <p:attrName>style.visibility</p:attrName>
                                        </p:attrNameLst>
                                      </p:cBhvr>
                                      <p:to>
                                        <p:strVal val="visible"/>
                                      </p:to>
                                    </p:set>
                                    <p:animEffect transition="in" filter="blinds(vertical)">
                                      <p:cBhvr>
                                        <p:cTn id="10" dur="500"/>
                                        <p:tgtEl>
                                          <p:spTgt spid="1139789"/>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139791"/>
                                        </p:tgtEl>
                                        <p:attrNameLst>
                                          <p:attrName>style.visibility</p:attrName>
                                        </p:attrNameLst>
                                      </p:cBhvr>
                                      <p:to>
                                        <p:strVal val="visible"/>
                                      </p:to>
                                    </p:set>
                                    <p:animEffect transition="in" filter="blinds(vertical)">
                                      <p:cBhvr>
                                        <p:cTn id="13" dur="500"/>
                                        <p:tgtEl>
                                          <p:spTgt spid="1139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89" grpId="0" animBg="1"/>
      <p:bldP spid="1139790" grpId="0" animBg="1"/>
      <p:bldP spid="11397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81" name="Rectangle 5"/>
          <p:cNvSpPr>
            <a:spLocks noGrp="1" noChangeArrowheads="1"/>
          </p:cNvSpPr>
          <p:nvPr>
            <p:ph type="title"/>
          </p:nvPr>
        </p:nvSpPr>
        <p:spPr/>
        <p:txBody>
          <a:bodyPr/>
          <a:lstStyle/>
          <a:p>
            <a:pPr eaLnBrk="1" fontAlgn="auto" hangingPunct="1">
              <a:spcAft>
                <a:spcPts val="0"/>
              </a:spcAft>
              <a:defRPr/>
            </a:pPr>
            <a:r>
              <a:rPr lang="en-GB" sz="4400"/>
              <a:t>Barriers to progress</a:t>
            </a:r>
            <a:endParaRPr lang="en-US" sz="4400"/>
          </a:p>
        </p:txBody>
      </p:sp>
      <p:sp>
        <p:nvSpPr>
          <p:cNvPr id="77827" name="Rectangle 6"/>
          <p:cNvSpPr>
            <a:spLocks noGrp="1" noChangeArrowheads="1"/>
          </p:cNvSpPr>
          <p:nvPr>
            <p:ph idx="1"/>
          </p:nvPr>
        </p:nvSpPr>
        <p:spPr>
          <a:xfrm>
            <a:off x="338450" y="1671450"/>
            <a:ext cx="7620000" cy="4800600"/>
          </a:xfrm>
        </p:spPr>
        <p:txBody>
          <a:bodyPr/>
          <a:lstStyle/>
          <a:p>
            <a:pPr eaLnBrk="1" hangingPunct="1"/>
            <a:r>
              <a:rPr lang="en-GB" dirty="0" smtClean="0">
                <a:solidFill>
                  <a:schemeClr val="tx2"/>
                </a:solidFill>
              </a:rPr>
              <a:t>Data standards</a:t>
            </a:r>
          </a:p>
          <a:p>
            <a:pPr eaLnBrk="1" hangingPunct="1"/>
            <a:r>
              <a:rPr lang="en-GB" dirty="0" smtClean="0">
                <a:solidFill>
                  <a:schemeClr val="tx2"/>
                </a:solidFill>
              </a:rPr>
              <a:t>Global – local requirements </a:t>
            </a:r>
          </a:p>
          <a:p>
            <a:pPr eaLnBrk="1" hangingPunct="1"/>
            <a:r>
              <a:rPr lang="en-GB" dirty="0" smtClean="0">
                <a:solidFill>
                  <a:schemeClr val="tx2"/>
                </a:solidFill>
              </a:rPr>
              <a:t>Governance </a:t>
            </a:r>
          </a:p>
          <a:p>
            <a:pPr eaLnBrk="1" hangingPunct="1"/>
            <a:r>
              <a:rPr lang="en-GB" dirty="0" smtClean="0">
                <a:solidFill>
                  <a:schemeClr val="tx2"/>
                </a:solidFill>
              </a:rPr>
              <a:t>Sustainability</a:t>
            </a:r>
            <a:endParaRPr lang="en-GB" dirty="0">
              <a:solidFill>
                <a:schemeClr val="tx2"/>
              </a:solidFill>
            </a:endParaRPr>
          </a:p>
          <a:p>
            <a:pPr eaLnBrk="1" hangingPunct="1"/>
            <a:r>
              <a:rPr lang="en-GB" dirty="0" smtClean="0">
                <a:solidFill>
                  <a:schemeClr val="tx2"/>
                </a:solidFill>
              </a:rPr>
              <a:t>Multi-level, competing initiatives, lacking common strategy</a:t>
            </a:r>
          </a:p>
          <a:p>
            <a:pPr eaLnBrk="1" hangingPunct="1"/>
            <a:r>
              <a:rPr lang="en-GB" dirty="0" smtClean="0">
                <a:solidFill>
                  <a:schemeClr val="tx2"/>
                </a:solidFill>
              </a:rPr>
              <a:t>Restrictive IP – much that needs to be openly shared, debated and learned from is hidden from view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3325" y="1667779"/>
            <a:ext cx="6135687" cy="3557364"/>
          </a:xfrm>
        </p:spPr>
        <p:txBody>
          <a:bodyPr/>
          <a:lstStyle/>
          <a:p>
            <a:r>
              <a:rPr lang="en-GB" sz="2200" dirty="0">
                <a:solidFill>
                  <a:schemeClr val="tx2"/>
                </a:solidFill>
              </a:rPr>
              <a:t>An international, on-line community, pooling efforts so that </a:t>
            </a:r>
            <a:r>
              <a:rPr lang="en-GB" sz="2200" dirty="0" smtClean="0">
                <a:solidFill>
                  <a:schemeClr val="tx2"/>
                </a:solidFill>
              </a:rPr>
              <a:t>clinicians, developers and patients, </a:t>
            </a:r>
            <a:r>
              <a:rPr lang="en-GB" sz="2200" dirty="0">
                <a:solidFill>
                  <a:schemeClr val="tx2"/>
                </a:solidFill>
              </a:rPr>
              <a:t>everywhere, can work towards and benefit from compatible and high quality electronic healthcare records, based on an open, freely sharable, tried and tested common </a:t>
            </a:r>
            <a:r>
              <a:rPr lang="en-GB" sz="2200" dirty="0" smtClean="0">
                <a:solidFill>
                  <a:schemeClr val="tx2"/>
                </a:solidFill>
              </a:rPr>
              <a:t>approach</a:t>
            </a:r>
          </a:p>
          <a:p>
            <a:endParaRPr lang="en-GB" sz="2200" dirty="0">
              <a:solidFill>
                <a:schemeClr val="tx2"/>
              </a:solidFill>
            </a:endParaRPr>
          </a:p>
          <a:p>
            <a:endParaRPr lang="en-GB" sz="2200" dirty="0" smtClean="0">
              <a:solidFill>
                <a:schemeClr val="tx2"/>
              </a:solidFill>
            </a:endParaRPr>
          </a:p>
          <a:p>
            <a:r>
              <a:rPr lang="en-US" sz="2400" dirty="0">
                <a:solidFill>
                  <a:schemeClr val="tx2"/>
                </a:solidFill>
              </a:rPr>
              <a:t>www.openEHR.org</a:t>
            </a:r>
          </a:p>
          <a:p>
            <a:endParaRPr lang="en-GB" sz="2200" dirty="0">
              <a:solidFill>
                <a:schemeClr val="tx2"/>
              </a:solidFill>
            </a:endParaRPr>
          </a:p>
        </p:txBody>
      </p:sp>
      <p:sp>
        <p:nvSpPr>
          <p:cNvPr id="4" name="Title 1"/>
          <p:cNvSpPr>
            <a:spLocks noGrp="1"/>
          </p:cNvSpPr>
          <p:nvPr>
            <p:ph type="title"/>
          </p:nvPr>
        </p:nvSpPr>
        <p:spPr>
          <a:xfrm>
            <a:off x="425438" y="5486400"/>
            <a:ext cx="7659687" cy="1168400"/>
          </a:xfrm>
        </p:spPr>
        <p:txBody>
          <a:bodyPr/>
          <a:lstStyle/>
          <a:p>
            <a:r>
              <a:rPr lang="en-GB" i="1" cap="none" dirty="0" smtClean="0"/>
              <a:t>The </a:t>
            </a:r>
            <a:r>
              <a:rPr lang="en-GB" i="1" cap="none" dirty="0" err="1" smtClean="0"/>
              <a:t>open</a:t>
            </a:r>
            <a:r>
              <a:rPr lang="en-GB" cap="none" dirty="0" err="1" smtClean="0"/>
              <a:t>EHR</a:t>
            </a:r>
            <a:r>
              <a:rPr lang="en-GB" cap="none" dirty="0" smtClean="0"/>
              <a:t>  Foundation - Working towards EHR standards, experimentally</a:t>
            </a:r>
            <a:r>
              <a:rPr lang="en-GB" dirty="0"/>
              <a:t/>
            </a:r>
            <a:br>
              <a:rPr lang="en-GB" dirty="0"/>
            </a:br>
            <a:endParaRPr lang="en-GB" dirty="0"/>
          </a:p>
        </p:txBody>
      </p:sp>
    </p:spTree>
    <p:extLst>
      <p:ext uri="{BB962C8B-B14F-4D97-AF65-F5344CB8AC3E}">
        <p14:creationId xmlns:p14="http://schemas.microsoft.com/office/powerpoint/2010/main" val="2375214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7096" name="Rectangle 8"/>
          <p:cNvSpPr>
            <a:spLocks noGrp="1" noChangeArrowheads="1"/>
          </p:cNvSpPr>
          <p:nvPr>
            <p:ph type="title"/>
          </p:nvPr>
        </p:nvSpPr>
        <p:spPr/>
        <p:txBody>
          <a:bodyPr/>
          <a:lstStyle/>
          <a:p>
            <a:pPr eaLnBrk="1" fontAlgn="auto" hangingPunct="1">
              <a:spcAft>
                <a:spcPts val="0"/>
              </a:spcAft>
              <a:defRPr/>
            </a:pPr>
            <a:r>
              <a:rPr lang="en-GB" sz="4400" dirty="0" smtClean="0"/>
              <a:t>Personal Journey</a:t>
            </a:r>
            <a:endParaRPr lang="en-GB" sz="4400" dirty="0"/>
          </a:p>
        </p:txBody>
      </p:sp>
      <p:sp>
        <p:nvSpPr>
          <p:cNvPr id="5123" name="Rectangle 9"/>
          <p:cNvSpPr>
            <a:spLocks noGrp="1" noChangeArrowheads="1"/>
          </p:cNvSpPr>
          <p:nvPr>
            <p:ph idx="1"/>
          </p:nvPr>
        </p:nvSpPr>
        <p:spPr>
          <a:xfrm>
            <a:off x="350325" y="1659575"/>
            <a:ext cx="7867400" cy="4444342"/>
          </a:xfrm>
        </p:spPr>
        <p:txBody>
          <a:bodyPr/>
          <a:lstStyle/>
          <a:p>
            <a:pPr eaLnBrk="1" hangingPunct="1"/>
            <a:r>
              <a:rPr lang="en-GB" dirty="0">
                <a:solidFill>
                  <a:schemeClr val="tx2"/>
                </a:solidFill>
              </a:rPr>
              <a:t>late </a:t>
            </a:r>
            <a:r>
              <a:rPr lang="en-GB" dirty="0" smtClean="0">
                <a:solidFill>
                  <a:schemeClr val="tx2"/>
                </a:solidFill>
              </a:rPr>
              <a:t>1960’s - Industry </a:t>
            </a:r>
            <a:r>
              <a:rPr lang="en-GB" dirty="0">
                <a:solidFill>
                  <a:schemeClr val="tx2"/>
                </a:solidFill>
              </a:rPr>
              <a:t>- medical </a:t>
            </a:r>
            <a:r>
              <a:rPr lang="en-GB" dirty="0" smtClean="0">
                <a:solidFill>
                  <a:schemeClr val="tx2"/>
                </a:solidFill>
              </a:rPr>
              <a:t>devices, laboratory automation, hospital development</a:t>
            </a:r>
          </a:p>
          <a:p>
            <a:pPr eaLnBrk="1" hangingPunct="1"/>
            <a:r>
              <a:rPr lang="en-GB" dirty="0">
                <a:solidFill>
                  <a:schemeClr val="tx2"/>
                </a:solidFill>
              </a:rPr>
              <a:t>early </a:t>
            </a:r>
            <a:r>
              <a:rPr lang="en-GB" dirty="0" smtClean="0">
                <a:solidFill>
                  <a:schemeClr val="tx2"/>
                </a:solidFill>
              </a:rPr>
              <a:t>1970’s - NHS - building systems for radiotherapy, nuclear medicine and intensive care  </a:t>
            </a:r>
          </a:p>
          <a:p>
            <a:pPr eaLnBrk="1" hangingPunct="1"/>
            <a:r>
              <a:rPr lang="en-GB" dirty="0">
                <a:solidFill>
                  <a:schemeClr val="tx2"/>
                </a:solidFill>
              </a:rPr>
              <a:t>mid/late </a:t>
            </a:r>
            <a:r>
              <a:rPr lang="en-GB" dirty="0" smtClean="0">
                <a:solidFill>
                  <a:schemeClr val="tx2"/>
                </a:solidFill>
              </a:rPr>
              <a:t>1970’s – Basic research - Mathematical modelling of body systems </a:t>
            </a:r>
          </a:p>
          <a:p>
            <a:pPr eaLnBrk="1" hangingPunct="1"/>
            <a:r>
              <a:rPr lang="en-GB" dirty="0" smtClean="0">
                <a:solidFill>
                  <a:schemeClr val="tx2"/>
                </a:solidFill>
              </a:rPr>
              <a:t>1980’s – Educational computing - Clinical skills and informatics</a:t>
            </a:r>
          </a:p>
          <a:p>
            <a:pPr eaLnBrk="1" hangingPunct="1"/>
            <a:r>
              <a:rPr lang="en-GB" dirty="0" smtClean="0">
                <a:solidFill>
                  <a:schemeClr val="tx2"/>
                </a:solidFill>
              </a:rPr>
              <a:t>1990’s – Translational research - Systematising health records</a:t>
            </a:r>
          </a:p>
          <a:p>
            <a:pPr eaLnBrk="1" hangingPunct="1"/>
            <a:r>
              <a:rPr lang="en-GB" dirty="0" smtClean="0">
                <a:solidFill>
                  <a:schemeClr val="tx2"/>
                </a:solidFill>
              </a:rPr>
              <a:t>2000’s – Social Enterprise - </a:t>
            </a:r>
            <a:r>
              <a:rPr lang="en-GB" dirty="0" err="1" smtClean="0">
                <a:solidFill>
                  <a:schemeClr val="tx2"/>
                </a:solidFill>
              </a:rPr>
              <a:t>openEHR</a:t>
            </a:r>
            <a:r>
              <a:rPr lang="en-GB" dirty="0" smtClean="0">
                <a:solidFill>
                  <a:schemeClr val="tx2"/>
                </a:solidFill>
              </a:rPr>
              <a:t> Foundation </a:t>
            </a:r>
          </a:p>
          <a:p>
            <a:pPr eaLnBrk="1" hangingPunct="1"/>
            <a:r>
              <a:rPr lang="en-GB" dirty="0" smtClean="0">
                <a:solidFill>
                  <a:schemeClr val="tx2"/>
                </a:solidFill>
              </a:rPr>
              <a:t>2010’s - Business - Charing Systems Ltd, aims to help clinical </a:t>
            </a:r>
            <a:r>
              <a:rPr lang="en-GB" dirty="0">
                <a:solidFill>
                  <a:schemeClr val="tx2"/>
                </a:solidFill>
              </a:rPr>
              <a:t>communities </a:t>
            </a:r>
            <a:r>
              <a:rPr lang="en-GB" dirty="0" smtClean="0">
                <a:solidFill>
                  <a:schemeClr val="tx2"/>
                </a:solidFill>
              </a:rPr>
              <a:t>and system developers use and integrate open-source resources within their services and products </a:t>
            </a:r>
          </a:p>
        </p:txBody>
      </p:sp>
    </p:spTree>
    <p:extLst>
      <p:ext uri="{BB962C8B-B14F-4D97-AF65-F5344CB8AC3E}">
        <p14:creationId xmlns:p14="http://schemas.microsoft.com/office/powerpoint/2010/main" val="118762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6" name="Rectangle 6"/>
          <p:cNvSpPr>
            <a:spLocks noGrp="1" noChangeArrowheads="1"/>
          </p:cNvSpPr>
          <p:nvPr>
            <p:ph type="title"/>
          </p:nvPr>
        </p:nvSpPr>
        <p:spPr>
          <a:xfrm>
            <a:off x="419100" y="185738"/>
            <a:ext cx="7620000" cy="1143000"/>
          </a:xfrm>
        </p:spPr>
        <p:txBody>
          <a:bodyPr/>
          <a:lstStyle/>
          <a:p>
            <a:pPr eaLnBrk="1" fontAlgn="auto" hangingPunct="1">
              <a:spcAft>
                <a:spcPts val="0"/>
              </a:spcAft>
              <a:defRPr/>
            </a:pPr>
            <a:r>
              <a:rPr lang="en-GB" sz="4400" dirty="0"/>
              <a:t>EU Framework Programme: Objectives for Health Care, 1989</a:t>
            </a:r>
          </a:p>
        </p:txBody>
      </p:sp>
      <p:sp>
        <p:nvSpPr>
          <p:cNvPr id="916487" name="Rectangle 7"/>
          <p:cNvSpPr>
            <a:spLocks noGrp="1" noChangeArrowheads="1"/>
          </p:cNvSpPr>
          <p:nvPr>
            <p:ph idx="1"/>
          </p:nvPr>
        </p:nvSpPr>
        <p:spPr>
          <a:xfrm>
            <a:off x="355600" y="1576450"/>
            <a:ext cx="7755248" cy="4800600"/>
          </a:xfrm>
        </p:spPr>
        <p:txBody>
          <a:bodyPr rtlCol="0">
            <a:normAutofit/>
          </a:bodyPr>
          <a:lstStyle/>
          <a:p>
            <a:pPr eaLnBrk="1" fontAlgn="auto" hangingPunct="1">
              <a:spcAft>
                <a:spcPts val="0"/>
              </a:spcAft>
              <a:defRPr/>
            </a:pPr>
            <a:r>
              <a:rPr lang="en-GB" dirty="0">
                <a:solidFill>
                  <a:schemeClr val="tx2"/>
                </a:solidFill>
              </a:rPr>
              <a:t>Unify European activities by providing the means for efficient communication of medical records and knowledge so that these may be understood and compatible, thereby permitting the integration of health information systems</a:t>
            </a:r>
          </a:p>
          <a:p>
            <a:pPr lvl="1" eaLnBrk="1" fontAlgn="auto" hangingPunct="1">
              <a:spcAft>
                <a:spcPts val="0"/>
              </a:spcAft>
              <a:defRPr/>
            </a:pPr>
            <a:r>
              <a:rPr lang="en-GB" dirty="0">
                <a:solidFill>
                  <a:schemeClr val="tx2"/>
                </a:solidFill>
              </a:rPr>
              <a:t>Strengthen competitiveness ... , Improve the quality of life ... </a:t>
            </a:r>
          </a:p>
          <a:p>
            <a:pPr eaLnBrk="1" fontAlgn="auto" hangingPunct="1">
              <a:spcAft>
                <a:spcPts val="0"/>
              </a:spcAft>
              <a:defRPr/>
            </a:pPr>
            <a:r>
              <a:rPr lang="en-GB" dirty="0">
                <a:solidFill>
                  <a:schemeClr val="tx2"/>
                </a:solidFill>
              </a:rPr>
              <a:t>AIM Framework 4, The GEHR Project, 1991-1994; to research and prototype the foundations of </a:t>
            </a:r>
            <a:r>
              <a:rPr lang="en-GB" dirty="0" smtClean="0">
                <a:solidFill>
                  <a:schemeClr val="tx2"/>
                </a:solidFill>
              </a:rPr>
              <a:t>electronic </a:t>
            </a:r>
            <a:r>
              <a:rPr lang="en-GB" dirty="0">
                <a:solidFill>
                  <a:schemeClr val="tx2"/>
                </a:solidFill>
              </a:rPr>
              <a:t>health record architecture</a:t>
            </a:r>
          </a:p>
          <a:p>
            <a:pPr eaLnBrk="1" fontAlgn="auto" hangingPunct="1">
              <a:spcAft>
                <a:spcPts val="0"/>
              </a:spcAft>
              <a:defRPr/>
            </a:pPr>
            <a:r>
              <a:rPr lang="en-GB" dirty="0" smtClean="0">
                <a:solidFill>
                  <a:schemeClr val="tx2"/>
                </a:solidFill>
              </a:rPr>
              <a:t>FP5</a:t>
            </a:r>
            <a:r>
              <a:rPr lang="en-GB" dirty="0">
                <a:solidFill>
                  <a:schemeClr val="tx2"/>
                </a:solidFill>
              </a:rPr>
              <a:t>, Services for </a:t>
            </a:r>
            <a:r>
              <a:rPr lang="en-GB" dirty="0" smtClean="0">
                <a:solidFill>
                  <a:schemeClr val="tx2"/>
                </a:solidFill>
              </a:rPr>
              <a:t>Citizens; FP6</a:t>
            </a:r>
            <a:r>
              <a:rPr lang="en-GB" dirty="0">
                <a:solidFill>
                  <a:schemeClr val="tx2"/>
                </a:solidFill>
              </a:rPr>
              <a:t>, Knowledge Centres and the </a:t>
            </a:r>
            <a:r>
              <a:rPr lang="en-GB" dirty="0" smtClean="0">
                <a:solidFill>
                  <a:schemeClr val="tx2"/>
                </a:solidFill>
              </a:rPr>
              <a:t>GRID; FP7</a:t>
            </a:r>
            <a:r>
              <a:rPr lang="en-GB" dirty="0">
                <a:solidFill>
                  <a:schemeClr val="tx2"/>
                </a:solidFill>
              </a:rPr>
              <a:t>, Integrated projects, Networks of Excellence</a:t>
            </a:r>
          </a:p>
        </p:txBody>
      </p:sp>
      <p:graphicFrame>
        <p:nvGraphicFramePr>
          <p:cNvPr id="34820" name="Object 4"/>
          <p:cNvGraphicFramePr>
            <a:graphicFrameLocks noChangeAspect="1"/>
          </p:cNvGraphicFramePr>
          <p:nvPr>
            <p:extLst>
              <p:ext uri="{D42A27DB-BD31-4B8C-83A1-F6EECF244321}">
                <p14:modId xmlns:p14="http://schemas.microsoft.com/office/powerpoint/2010/main" val="867203003"/>
              </p:ext>
            </p:extLst>
          </p:nvPr>
        </p:nvGraphicFramePr>
        <p:xfrm>
          <a:off x="83125" y="5110350"/>
          <a:ext cx="1303337" cy="1676400"/>
        </p:xfrm>
        <a:graphic>
          <a:graphicData uri="http://schemas.openxmlformats.org/presentationml/2006/ole">
            <mc:AlternateContent xmlns:mc="http://schemas.openxmlformats.org/markup-compatibility/2006">
              <mc:Choice xmlns:v="urn:schemas-microsoft-com:vml" Requires="v">
                <p:oleObj spid="_x0000_s34868" name="Bitmap Image" r:id="rId4" imgW="1333333" imgH="1714739" progId="Paint.Picture">
                  <p:embed/>
                </p:oleObj>
              </mc:Choice>
              <mc:Fallback>
                <p:oleObj name="Bitmap Image" r:id="rId4" imgW="1333333" imgH="1714739"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5" y="5110350"/>
                        <a:ext cx="13033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Text Box 5"/>
          <p:cNvSpPr txBox="1">
            <a:spLocks noChangeArrowheads="1"/>
          </p:cNvSpPr>
          <p:nvPr/>
        </p:nvSpPr>
        <p:spPr bwMode="auto">
          <a:xfrm>
            <a:off x="1429492" y="6253224"/>
            <a:ext cx="3263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spcBef>
                <a:spcPct val="50000"/>
              </a:spcBef>
              <a:defRPr/>
            </a:pPr>
            <a:r>
              <a:rPr lang="en-GB" sz="2000" i="1" dirty="0" err="1" smtClean="0">
                <a:solidFill>
                  <a:schemeClr val="accent5"/>
                </a:solidFill>
                <a:latin typeface="+mn-lt"/>
              </a:rPr>
              <a:t>Niels</a:t>
            </a:r>
            <a:r>
              <a:rPr lang="en-GB" sz="2000" i="1" dirty="0" smtClean="0">
                <a:solidFill>
                  <a:schemeClr val="accent5"/>
                </a:solidFill>
                <a:latin typeface="+mn-lt"/>
              </a:rPr>
              <a:t> </a:t>
            </a:r>
            <a:r>
              <a:rPr lang="en-GB" sz="2000" i="1" dirty="0" err="1" smtClean="0">
                <a:solidFill>
                  <a:schemeClr val="accent5"/>
                </a:solidFill>
                <a:latin typeface="+mn-lt"/>
              </a:rPr>
              <a:t>Rossing</a:t>
            </a:r>
            <a:r>
              <a:rPr lang="en-GB" sz="2000" i="1" dirty="0" smtClean="0">
                <a:solidFill>
                  <a:schemeClr val="accent5"/>
                </a:solidFill>
                <a:latin typeface="+mn-lt"/>
              </a:rPr>
              <a:t>, DG of AIM</a:t>
            </a:r>
          </a:p>
        </p:txBody>
      </p:sp>
      <p:pic>
        <p:nvPicPr>
          <p:cNvPr id="6" name="Picture 5"/>
          <p:cNvPicPr>
            <a:picLocks noChangeAspect="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7" name="Rectangle 6"/>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InformationContex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297572"/>
            <a:ext cx="64452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
          <p:cNvSpPr txBox="1">
            <a:spLocks noChangeArrowheads="1"/>
          </p:cNvSpPr>
          <p:nvPr/>
        </p:nvSpPr>
        <p:spPr bwMode="auto">
          <a:xfrm>
            <a:off x="457200" y="468250"/>
            <a:ext cx="7391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eaLnBrk="1" hangingPunct="1">
              <a:defRPr/>
            </a:pPr>
            <a:r>
              <a:rPr lang="en-GB" sz="4400" dirty="0" smtClean="0">
                <a:solidFill>
                  <a:schemeClr val="tx2"/>
                </a:solidFill>
                <a:latin typeface="+mj-lt"/>
              </a:rPr>
              <a:t>An overview of requirements</a:t>
            </a:r>
          </a:p>
        </p:txBody>
      </p:sp>
      <p:sp>
        <p:nvSpPr>
          <p:cNvPr id="2" name="TextBox 1"/>
          <p:cNvSpPr txBox="1"/>
          <p:nvPr/>
        </p:nvSpPr>
        <p:spPr>
          <a:xfrm>
            <a:off x="459412" y="6405813"/>
            <a:ext cx="4326344" cy="400110"/>
          </a:xfrm>
          <a:prstGeom prst="rect">
            <a:avLst/>
          </a:prstGeom>
          <a:noFill/>
        </p:spPr>
        <p:txBody>
          <a:bodyPr wrap="square">
            <a:spAutoFit/>
          </a:bodyPr>
          <a:lstStyle/>
          <a:p>
            <a:pPr>
              <a:defRPr/>
            </a:pPr>
            <a:r>
              <a:rPr lang="en-GB" sz="2000" i="1" dirty="0">
                <a:solidFill>
                  <a:schemeClr val="accent5"/>
                </a:solidFill>
                <a:latin typeface="+mn-lt"/>
              </a:rPr>
              <a:t>Ingram, </a:t>
            </a:r>
            <a:r>
              <a:rPr lang="en-GB" sz="2000" i="1" dirty="0" smtClean="0">
                <a:solidFill>
                  <a:schemeClr val="accent5"/>
                </a:solidFill>
                <a:latin typeface="+mn-lt"/>
              </a:rPr>
              <a:t>EU GEHR Project, 1991</a:t>
            </a:r>
            <a:endParaRPr lang="en-GB" sz="2000" i="1" dirty="0">
              <a:solidFill>
                <a:schemeClr val="accent5"/>
              </a:solidFill>
              <a:latin typeface="+mn-lt"/>
            </a:endParaRPr>
          </a:p>
        </p:txBody>
      </p:sp>
      <p:pic>
        <p:nvPicPr>
          <p:cNvPr id="5" name="Picture 4"/>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6" name="Rectangle 5"/>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p:cNvSpPr/>
          <p:nvPr/>
        </p:nvSpPr>
        <p:spPr>
          <a:xfrm>
            <a:off x="7529301" y="4060752"/>
            <a:ext cx="1438259" cy="703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7866393" y="3207588"/>
            <a:ext cx="745396" cy="454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034"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19" y="2224088"/>
            <a:ext cx="1933575" cy="3302000"/>
          </a:xfrm>
          <a:prstGeom prst="rect">
            <a:avLst/>
          </a:prstGeom>
          <a:solidFill>
            <a:srgbClr val="FFFFFF"/>
          </a:solidFill>
          <a:ln w="508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Rectangle 3"/>
          <p:cNvSpPr>
            <a:spLocks noChangeArrowheads="1"/>
          </p:cNvSpPr>
          <p:nvPr/>
        </p:nvSpPr>
        <p:spPr bwMode="auto">
          <a:xfrm>
            <a:off x="196850" y="5703888"/>
            <a:ext cx="255111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r>
              <a:rPr lang="en-GB" altLang="en-GB" sz="2400">
                <a:solidFill>
                  <a:schemeClr val="tx2"/>
                </a:solidFill>
                <a:latin typeface="Times New Roman" pitchFamily="18" charset="0"/>
              </a:rPr>
              <a:t>GEHR architecture</a:t>
            </a:r>
          </a:p>
          <a:p>
            <a:pPr algn="ctr" defTabSz="762000" eaLnBrk="0" hangingPunct="0"/>
            <a:r>
              <a:rPr lang="en-GB" altLang="en-GB" sz="2400">
                <a:solidFill>
                  <a:schemeClr val="tx2"/>
                </a:solidFill>
                <a:latin typeface="Times New Roman" pitchFamily="18" charset="0"/>
              </a:rPr>
              <a:t>&amp; object model</a:t>
            </a:r>
          </a:p>
        </p:txBody>
      </p:sp>
      <p:sp>
        <p:nvSpPr>
          <p:cNvPr id="44098" name="AutoShape 5"/>
          <p:cNvSpPr>
            <a:spLocks noChangeAspect="1" noChangeArrowheads="1"/>
          </p:cNvSpPr>
          <p:nvPr/>
        </p:nvSpPr>
        <p:spPr bwMode="auto">
          <a:xfrm>
            <a:off x="1034256" y="1131888"/>
            <a:ext cx="876300" cy="812800"/>
          </a:xfrm>
          <a:prstGeom prst="hexagon">
            <a:avLst>
              <a:gd name="adj" fmla="val 26948"/>
              <a:gd name="vf" fmla="val 115470"/>
            </a:avLst>
          </a:prstGeom>
          <a:solidFill>
            <a:srgbClr val="0099CC"/>
          </a:soli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99" name="Oval 6"/>
          <p:cNvSpPr>
            <a:spLocks noChangeAspect="1" noChangeArrowheads="1"/>
          </p:cNvSpPr>
          <p:nvPr/>
        </p:nvSpPr>
        <p:spPr bwMode="auto">
          <a:xfrm>
            <a:off x="1136650" y="1174751"/>
            <a:ext cx="671513" cy="731838"/>
          </a:xfrm>
          <a:prstGeom prst="ellipse">
            <a:avLst/>
          </a:prstGeom>
          <a:solidFill>
            <a:schemeClr val="bg1"/>
          </a:solidFill>
          <a:ln w="2857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100" name="Text Box 7"/>
          <p:cNvSpPr txBox="1">
            <a:spLocks noChangeArrowheads="1"/>
          </p:cNvSpPr>
          <p:nvPr/>
        </p:nvSpPr>
        <p:spPr bwMode="auto">
          <a:xfrm>
            <a:off x="1084262" y="1382713"/>
            <a:ext cx="7762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r>
              <a:rPr lang="en-GB" sz="1600" b="1" dirty="0">
                <a:solidFill>
                  <a:srgbClr val="000099"/>
                </a:solidFill>
              </a:rPr>
              <a:t>GEHR</a:t>
            </a:r>
            <a:endParaRPr lang="en-GB" sz="1800" b="1" dirty="0">
              <a:solidFill>
                <a:srgbClr val="000099"/>
              </a:solidFill>
            </a:endParaRPr>
          </a:p>
        </p:txBody>
      </p:sp>
      <p:graphicFrame>
        <p:nvGraphicFramePr>
          <p:cNvPr id="44089" name="Object 9"/>
          <p:cNvGraphicFramePr>
            <a:graphicFrameLocks/>
          </p:cNvGraphicFramePr>
          <p:nvPr>
            <p:extLst>
              <p:ext uri="{D42A27DB-BD31-4B8C-83A1-F6EECF244321}">
                <p14:modId xmlns:p14="http://schemas.microsoft.com/office/powerpoint/2010/main" val="631358620"/>
              </p:ext>
            </p:extLst>
          </p:nvPr>
        </p:nvGraphicFramePr>
        <p:xfrm>
          <a:off x="5498285" y="1436688"/>
          <a:ext cx="1341437" cy="895350"/>
        </p:xfrm>
        <a:graphic>
          <a:graphicData uri="http://schemas.openxmlformats.org/presentationml/2006/ole">
            <mc:AlternateContent xmlns:mc="http://schemas.openxmlformats.org/markup-compatibility/2006">
              <mc:Choice xmlns:v="urn:schemas-microsoft-com:vml" Requires="v">
                <p:oleObj spid="_x0000_s44153" name="Clip" r:id="rId5" imgW="5083175" imgH="3619500" progId="MS_ClipArt_Gallery.2">
                  <p:embed/>
                </p:oleObj>
              </mc:Choice>
              <mc:Fallback>
                <p:oleObj name="Clip" r:id="rId5" imgW="5083175" imgH="3619500" progId="MS_ClipArt_Gallery.2">
                  <p:embed/>
                  <p:pic>
                    <p:nvPicPr>
                      <p:cNvPr id="0" name="Objec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285" y="1436688"/>
                        <a:ext cx="134143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91" name="Rectangle 11"/>
          <p:cNvSpPr>
            <a:spLocks noChangeArrowheads="1"/>
          </p:cNvSpPr>
          <p:nvPr/>
        </p:nvSpPr>
        <p:spPr bwMode="auto">
          <a:xfrm>
            <a:off x="5474472" y="1131638"/>
            <a:ext cx="13890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6512" rIns="73025" bIns="36512">
            <a:spAutoFit/>
          </a:bodyPr>
          <a:lstStyle/>
          <a:p>
            <a:pPr defTabSz="585788" eaLnBrk="0" hangingPunct="0"/>
            <a:r>
              <a:rPr lang="en-GB" altLang="en-GB" sz="1600" b="1" dirty="0"/>
              <a:t>CEN TC/251</a:t>
            </a:r>
          </a:p>
        </p:txBody>
      </p:sp>
      <p:sp>
        <p:nvSpPr>
          <p:cNvPr id="44092" name="Line 12"/>
          <p:cNvSpPr>
            <a:spLocks noChangeShapeType="1"/>
          </p:cNvSpPr>
          <p:nvPr/>
        </p:nvSpPr>
        <p:spPr bwMode="auto">
          <a:xfrm flipV="1">
            <a:off x="2547938" y="1512888"/>
            <a:ext cx="381000" cy="0"/>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93" name="Rectangle 13"/>
          <p:cNvSpPr>
            <a:spLocks noChangeArrowheads="1"/>
          </p:cNvSpPr>
          <p:nvPr/>
        </p:nvSpPr>
        <p:spPr bwMode="auto">
          <a:xfrm>
            <a:off x="2812257" y="1112838"/>
            <a:ext cx="204628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r>
              <a:rPr lang="en-GB" altLang="en-GB" sz="2400" dirty="0">
                <a:solidFill>
                  <a:srgbClr val="000099"/>
                </a:solidFill>
                <a:latin typeface="Times New Roman" pitchFamily="18" charset="0"/>
              </a:rPr>
              <a:t>European</a:t>
            </a:r>
          </a:p>
          <a:p>
            <a:pPr algn="ctr" defTabSz="762000" eaLnBrk="0" hangingPunct="0"/>
            <a:r>
              <a:rPr lang="en-GB" altLang="en-GB" sz="2400" dirty="0">
                <a:solidFill>
                  <a:srgbClr val="000099"/>
                </a:solidFill>
                <a:latin typeface="Times New Roman" pitchFamily="18" charset="0"/>
              </a:rPr>
              <a:t>standardisation</a:t>
            </a:r>
          </a:p>
        </p:txBody>
      </p:sp>
      <p:sp>
        <p:nvSpPr>
          <p:cNvPr id="44094" name="Rectangle 14"/>
          <p:cNvSpPr>
            <a:spLocks noChangeArrowheads="1"/>
          </p:cNvSpPr>
          <p:nvPr/>
        </p:nvSpPr>
        <p:spPr bwMode="auto">
          <a:xfrm>
            <a:off x="2716213" y="3078163"/>
            <a:ext cx="223837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r>
              <a:rPr lang="en-GB" altLang="en-GB" sz="2400" dirty="0">
                <a:solidFill>
                  <a:srgbClr val="000099"/>
                </a:solidFill>
                <a:latin typeface="Times New Roman" pitchFamily="18" charset="0"/>
              </a:rPr>
              <a:t>Local implementation,</a:t>
            </a:r>
          </a:p>
          <a:p>
            <a:pPr algn="ctr" defTabSz="762000" eaLnBrk="0" hangingPunct="0"/>
            <a:r>
              <a:rPr lang="en-GB" altLang="en-GB" sz="2400" dirty="0">
                <a:solidFill>
                  <a:srgbClr val="000099"/>
                </a:solidFill>
                <a:latin typeface="Times New Roman" pitchFamily="18" charset="0"/>
              </a:rPr>
              <a:t>evaluation, refinement and</a:t>
            </a:r>
          </a:p>
          <a:p>
            <a:pPr algn="ctr" defTabSz="762000" eaLnBrk="0" hangingPunct="0"/>
            <a:r>
              <a:rPr lang="en-GB" altLang="en-GB" sz="2400" dirty="0">
                <a:solidFill>
                  <a:srgbClr val="000099"/>
                </a:solidFill>
                <a:latin typeface="Times New Roman" pitchFamily="18" charset="0"/>
              </a:rPr>
              <a:t>dissemination</a:t>
            </a:r>
          </a:p>
        </p:txBody>
      </p:sp>
      <p:sp>
        <p:nvSpPr>
          <p:cNvPr id="44095" name="Rectangle 15"/>
          <p:cNvSpPr>
            <a:spLocks noChangeArrowheads="1"/>
          </p:cNvSpPr>
          <p:nvPr/>
        </p:nvSpPr>
        <p:spPr bwMode="auto">
          <a:xfrm>
            <a:off x="2948782" y="5395913"/>
            <a:ext cx="17732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r>
              <a:rPr lang="en-GB" altLang="en-GB" sz="2400" dirty="0" err="1">
                <a:solidFill>
                  <a:srgbClr val="000099"/>
                </a:solidFill>
                <a:latin typeface="Times New Roman" pitchFamily="18" charset="0"/>
              </a:rPr>
              <a:t>Ongoing</a:t>
            </a:r>
            <a:endParaRPr lang="en-GB" altLang="en-GB" sz="2400" dirty="0">
              <a:solidFill>
                <a:srgbClr val="000099"/>
              </a:solidFill>
              <a:latin typeface="Times New Roman" pitchFamily="18" charset="0"/>
            </a:endParaRPr>
          </a:p>
          <a:p>
            <a:pPr algn="ctr" defTabSz="762000" eaLnBrk="0" hangingPunct="0"/>
            <a:r>
              <a:rPr lang="en-GB" altLang="en-GB" sz="2400" dirty="0">
                <a:solidFill>
                  <a:srgbClr val="000099"/>
                </a:solidFill>
                <a:latin typeface="Times New Roman" pitchFamily="18" charset="0"/>
              </a:rPr>
              <a:t>research &amp; </a:t>
            </a:r>
          </a:p>
          <a:p>
            <a:pPr algn="ctr" defTabSz="762000" eaLnBrk="0" hangingPunct="0"/>
            <a:r>
              <a:rPr lang="en-GB" altLang="en-GB" sz="2400" dirty="0">
                <a:solidFill>
                  <a:srgbClr val="000099"/>
                </a:solidFill>
                <a:latin typeface="Times New Roman" pitchFamily="18" charset="0"/>
              </a:rPr>
              <a:t>development</a:t>
            </a:r>
          </a:p>
        </p:txBody>
      </p:sp>
      <p:sp>
        <p:nvSpPr>
          <p:cNvPr id="44096" name="Line 16"/>
          <p:cNvSpPr>
            <a:spLocks noChangeShapeType="1"/>
          </p:cNvSpPr>
          <p:nvPr/>
        </p:nvSpPr>
        <p:spPr bwMode="auto">
          <a:xfrm flipV="1">
            <a:off x="2547938" y="4217282"/>
            <a:ext cx="381000" cy="0"/>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97" name="Line 17"/>
          <p:cNvSpPr>
            <a:spLocks noChangeShapeType="1"/>
          </p:cNvSpPr>
          <p:nvPr/>
        </p:nvSpPr>
        <p:spPr bwMode="auto">
          <a:xfrm flipV="1">
            <a:off x="2547938" y="6465888"/>
            <a:ext cx="381000" cy="0"/>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83" name="Text Box 19"/>
          <p:cNvSpPr txBox="1">
            <a:spLocks noChangeArrowheads="1"/>
          </p:cNvSpPr>
          <p:nvPr/>
        </p:nvSpPr>
        <p:spPr bwMode="auto">
          <a:xfrm>
            <a:off x="3061493" y="2379663"/>
            <a:ext cx="154781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2000" dirty="0" err="1">
                <a:latin typeface="Times New Roman" pitchFamily="18" charset="0"/>
              </a:rPr>
              <a:t>Env</a:t>
            </a:r>
            <a:r>
              <a:rPr lang="en-GB" sz="2000" dirty="0">
                <a:latin typeface="Times New Roman" pitchFamily="18" charset="0"/>
              </a:rPr>
              <a:t> 12265</a:t>
            </a:r>
          </a:p>
        </p:txBody>
      </p:sp>
      <p:sp>
        <p:nvSpPr>
          <p:cNvPr id="44084" name="Text Box 20"/>
          <p:cNvSpPr txBox="1">
            <a:spLocks noChangeArrowheads="1"/>
          </p:cNvSpPr>
          <p:nvPr/>
        </p:nvSpPr>
        <p:spPr bwMode="auto">
          <a:xfrm>
            <a:off x="5395096" y="2379663"/>
            <a:ext cx="154781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2000" dirty="0" smtClean="0">
                <a:latin typeface="Times New Roman" pitchFamily="18" charset="0"/>
              </a:rPr>
              <a:t>En </a:t>
            </a:r>
            <a:r>
              <a:rPr lang="en-GB" sz="2000" dirty="0">
                <a:latin typeface="Times New Roman" pitchFamily="18" charset="0"/>
              </a:rPr>
              <a:t>13606</a:t>
            </a:r>
          </a:p>
        </p:txBody>
      </p:sp>
      <p:sp>
        <p:nvSpPr>
          <p:cNvPr id="44085" name="Text Box 21"/>
          <p:cNvSpPr txBox="1">
            <a:spLocks noChangeArrowheads="1"/>
          </p:cNvSpPr>
          <p:nvPr/>
        </p:nvSpPr>
        <p:spPr bwMode="auto">
          <a:xfrm>
            <a:off x="7348503" y="2379663"/>
            <a:ext cx="178117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2000" dirty="0" smtClean="0">
                <a:latin typeface="Times New Roman" pitchFamily="18" charset="0"/>
              </a:rPr>
              <a:t>ISO En 13606</a:t>
            </a:r>
            <a:endParaRPr lang="en-GB" sz="2000" dirty="0">
              <a:latin typeface="Times New Roman" pitchFamily="18" charset="0"/>
            </a:endParaRPr>
          </a:p>
        </p:txBody>
      </p:sp>
      <p:sp>
        <p:nvSpPr>
          <p:cNvPr id="44086" name="Line 22"/>
          <p:cNvSpPr>
            <a:spLocks noChangeShapeType="1"/>
          </p:cNvSpPr>
          <p:nvPr/>
        </p:nvSpPr>
        <p:spPr bwMode="auto">
          <a:xfrm>
            <a:off x="4786290" y="2579688"/>
            <a:ext cx="533400" cy="0"/>
          </a:xfrm>
          <a:prstGeom prst="line">
            <a:avLst/>
          </a:prstGeom>
          <a:noFill/>
          <a:ln w="38100">
            <a:solidFill>
              <a:srgbClr val="00009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87" name="Line 23"/>
          <p:cNvSpPr>
            <a:spLocks noChangeShapeType="1"/>
          </p:cNvSpPr>
          <p:nvPr/>
        </p:nvSpPr>
        <p:spPr bwMode="auto">
          <a:xfrm>
            <a:off x="7004049" y="2579688"/>
            <a:ext cx="381000" cy="0"/>
          </a:xfrm>
          <a:prstGeom prst="line">
            <a:avLst/>
          </a:prstGeom>
          <a:noFill/>
          <a:ln w="38100">
            <a:solidFill>
              <a:srgbClr val="00009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88" name="Line 24"/>
          <p:cNvSpPr>
            <a:spLocks noChangeShapeType="1"/>
          </p:cNvSpPr>
          <p:nvPr/>
        </p:nvSpPr>
        <p:spPr bwMode="auto">
          <a:xfrm>
            <a:off x="3365496" y="2074863"/>
            <a:ext cx="381000" cy="228600"/>
          </a:xfrm>
          <a:prstGeom prst="line">
            <a:avLst/>
          </a:prstGeom>
          <a:noFill/>
          <a:ln w="38100">
            <a:solidFill>
              <a:srgbClr val="00009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82" name="Rectangle 73"/>
          <p:cNvSpPr>
            <a:spLocks noChangeArrowheads="1"/>
          </p:cNvSpPr>
          <p:nvPr/>
        </p:nvSpPr>
        <p:spPr bwMode="auto">
          <a:xfrm>
            <a:off x="5210410" y="6348000"/>
            <a:ext cx="1917192"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r>
              <a:rPr lang="en-GB" altLang="en-GB" sz="2000" dirty="0" smtClean="0">
                <a:latin typeface="Times New Roman" pitchFamily="18" charset="0"/>
              </a:rPr>
              <a:t>E-Science CLEF</a:t>
            </a:r>
            <a:endParaRPr lang="en-GB" altLang="en-GB" sz="2000" dirty="0">
              <a:latin typeface="Times New Roman" pitchFamily="18" charset="0"/>
            </a:endParaRPr>
          </a:p>
        </p:txBody>
      </p:sp>
      <p:sp>
        <p:nvSpPr>
          <p:cNvPr id="44040" name="Text Box 80"/>
          <p:cNvSpPr txBox="1">
            <a:spLocks noChangeArrowheads="1"/>
          </p:cNvSpPr>
          <p:nvPr/>
        </p:nvSpPr>
        <p:spPr bwMode="auto">
          <a:xfrm>
            <a:off x="7630378" y="4155752"/>
            <a:ext cx="12174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r" eaLnBrk="1" hangingPunct="1"/>
            <a:r>
              <a:rPr lang="en-GB" sz="2000" i="1" dirty="0" err="1" smtClean="0">
                <a:latin typeface="Times New Roman" pitchFamily="18" charset="0"/>
              </a:rPr>
              <a:t>open</a:t>
            </a:r>
            <a:r>
              <a:rPr lang="en-GB" sz="2000" dirty="0" err="1" smtClean="0">
                <a:latin typeface="Times New Roman" pitchFamily="18" charset="0"/>
              </a:rPr>
              <a:t>EHR</a:t>
            </a:r>
            <a:endParaRPr lang="en-GB" sz="2000" dirty="0">
              <a:latin typeface="Times New Roman" pitchFamily="18" charset="0"/>
            </a:endParaRPr>
          </a:p>
        </p:txBody>
      </p:sp>
      <p:sp>
        <p:nvSpPr>
          <p:cNvPr id="44041" name="Line 115"/>
          <p:cNvSpPr>
            <a:spLocks noChangeShapeType="1"/>
          </p:cNvSpPr>
          <p:nvPr/>
        </p:nvSpPr>
        <p:spPr bwMode="auto">
          <a:xfrm flipV="1">
            <a:off x="7015954" y="4217282"/>
            <a:ext cx="449978" cy="0"/>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4" name="Text Box 119"/>
          <p:cNvSpPr txBox="1">
            <a:spLocks noChangeArrowheads="1"/>
          </p:cNvSpPr>
          <p:nvPr/>
        </p:nvSpPr>
        <p:spPr bwMode="auto">
          <a:xfrm>
            <a:off x="6961464" y="1116092"/>
            <a:ext cx="21971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r>
              <a:rPr lang="en-GB" altLang="en-GB" sz="2400" dirty="0">
                <a:solidFill>
                  <a:srgbClr val="000099"/>
                </a:solidFill>
                <a:latin typeface="Times New Roman" pitchFamily="18" charset="0"/>
              </a:rPr>
              <a:t>International</a:t>
            </a:r>
          </a:p>
          <a:p>
            <a:pPr eaLnBrk="1" hangingPunct="1"/>
            <a:r>
              <a:rPr lang="en-GB" altLang="en-GB" sz="2400" dirty="0" smtClean="0">
                <a:solidFill>
                  <a:srgbClr val="000099"/>
                </a:solidFill>
                <a:latin typeface="Times New Roman" pitchFamily="18" charset="0"/>
              </a:rPr>
              <a:t>Standardisation</a:t>
            </a:r>
          </a:p>
          <a:p>
            <a:pPr eaLnBrk="1" hangingPunct="1"/>
            <a:r>
              <a:rPr lang="en-GB" sz="1800" dirty="0" smtClean="0">
                <a:solidFill>
                  <a:srgbClr val="000099"/>
                </a:solidFill>
                <a:latin typeface="Times New Roman" pitchFamily="18" charset="0"/>
              </a:rPr>
              <a:t>ISO-HL7-IHTSDO</a:t>
            </a:r>
            <a:endParaRPr lang="en-GB" sz="1800" dirty="0">
              <a:solidFill>
                <a:srgbClr val="000099"/>
              </a:solidFill>
              <a:latin typeface="Times New Roman" pitchFamily="18" charset="0"/>
            </a:endParaRPr>
          </a:p>
        </p:txBody>
      </p:sp>
      <p:sp>
        <p:nvSpPr>
          <p:cNvPr id="994425" name="Text Box 121"/>
          <p:cNvSpPr txBox="1">
            <a:spLocks noChangeArrowheads="1"/>
          </p:cNvSpPr>
          <p:nvPr/>
        </p:nvSpPr>
        <p:spPr bwMode="auto">
          <a:xfrm>
            <a:off x="7439372" y="5177820"/>
            <a:ext cx="1599438" cy="1569660"/>
          </a:xfrm>
          <a:prstGeom prst="rect">
            <a:avLst/>
          </a:prstGeom>
          <a:solidFill>
            <a:srgbClr val="00B0F0"/>
          </a:solidFill>
          <a:ln>
            <a:noFill/>
          </a:ln>
          <a:effectLs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eaLnBrk="1" hangingPunct="1">
              <a:spcBef>
                <a:spcPct val="50000"/>
              </a:spcBef>
            </a:pPr>
            <a:r>
              <a:rPr lang="en-GB" sz="2400" dirty="0">
                <a:latin typeface="Times New Roman" pitchFamily="18" charset="0"/>
              </a:rPr>
              <a:t>Australian </a:t>
            </a:r>
            <a:r>
              <a:rPr lang="en-GB" sz="2400" dirty="0" smtClean="0">
                <a:latin typeface="Times New Roman" pitchFamily="18" charset="0"/>
              </a:rPr>
              <a:t>GEHR &amp; Ocean Informatics</a:t>
            </a:r>
            <a:endParaRPr lang="en-GB" sz="2400" dirty="0">
              <a:latin typeface="Times New Roman" pitchFamily="18" charset="0"/>
            </a:endParaRPr>
          </a:p>
        </p:txBody>
      </p:sp>
      <p:sp>
        <p:nvSpPr>
          <p:cNvPr id="44048" name="Line 124"/>
          <p:cNvSpPr>
            <a:spLocks noChangeShapeType="1"/>
          </p:cNvSpPr>
          <p:nvPr/>
        </p:nvSpPr>
        <p:spPr bwMode="auto">
          <a:xfrm flipH="1" flipV="1">
            <a:off x="5395890" y="2666063"/>
            <a:ext cx="0" cy="3505200"/>
          </a:xfrm>
          <a:prstGeom prst="line">
            <a:avLst/>
          </a:prstGeom>
          <a:noFill/>
          <a:ln w="38100">
            <a:solidFill>
              <a:srgbClr val="C1250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44051" name="Picture 12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1309" y="5861536"/>
            <a:ext cx="11953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570516" y="4662033"/>
            <a:ext cx="1196975" cy="1094038"/>
            <a:chOff x="5570516" y="4581926"/>
            <a:chExt cx="1196975" cy="1094038"/>
          </a:xfrm>
        </p:grpSpPr>
        <p:sp>
          <p:nvSpPr>
            <p:cNvPr id="44072" name="Rectangle 128"/>
            <p:cNvSpPr>
              <a:spLocks noChangeArrowheads="1"/>
            </p:cNvSpPr>
            <p:nvPr/>
          </p:nvSpPr>
          <p:spPr bwMode="auto">
            <a:xfrm>
              <a:off x="5682028" y="4581926"/>
              <a:ext cx="931244" cy="70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eaLnBrk="0" hangingPunct="0">
                <a:lnSpc>
                  <a:spcPct val="150000"/>
                </a:lnSpc>
              </a:pPr>
              <a:r>
                <a:rPr lang="en-GB" altLang="en-GB" sz="1600" b="1" dirty="0">
                  <a:solidFill>
                    <a:srgbClr val="000080"/>
                  </a:solidFill>
                  <a:latin typeface="Times New Roman" pitchFamily="18" charset="0"/>
                </a:rPr>
                <a:t>E H C R</a:t>
              </a:r>
            </a:p>
            <a:p>
              <a:pPr algn="ctr" defTabSz="762000" eaLnBrk="0" hangingPunct="0"/>
              <a:r>
                <a:rPr lang="en-GB" altLang="en-GB" sz="1600" b="1" dirty="0" err="1">
                  <a:solidFill>
                    <a:srgbClr val="000080"/>
                  </a:solidFill>
                  <a:latin typeface="Times New Roman" pitchFamily="18" charset="0"/>
                </a:rPr>
                <a:t>SupA</a:t>
              </a:r>
              <a:endParaRPr lang="en-GB" altLang="en-GB" sz="1600" b="1" dirty="0">
                <a:solidFill>
                  <a:srgbClr val="000080"/>
                </a:solidFill>
                <a:latin typeface="Times New Roman" pitchFamily="18" charset="0"/>
              </a:endParaRPr>
            </a:p>
          </p:txBody>
        </p:sp>
        <p:sp>
          <p:nvSpPr>
            <p:cNvPr id="44073" name="Line 129"/>
            <p:cNvSpPr>
              <a:spLocks noChangeShapeType="1"/>
            </p:cNvSpPr>
            <p:nvPr/>
          </p:nvSpPr>
          <p:spPr bwMode="auto">
            <a:xfrm>
              <a:off x="5570516" y="5319782"/>
              <a:ext cx="1196975" cy="0"/>
            </a:xfrm>
            <a:prstGeom prst="line">
              <a:avLst/>
            </a:prstGeom>
            <a:noFill/>
            <a:ln w="508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4074" name="Group 130"/>
            <p:cNvGrpSpPr>
              <a:grpSpLocks/>
            </p:cNvGrpSpPr>
            <p:nvPr/>
          </p:nvGrpSpPr>
          <p:grpSpPr bwMode="auto">
            <a:xfrm>
              <a:off x="5735411" y="5319782"/>
              <a:ext cx="239632" cy="356182"/>
              <a:chOff x="3793" y="2333"/>
              <a:chExt cx="202" cy="269"/>
            </a:xfrm>
          </p:grpSpPr>
          <p:sp>
            <p:nvSpPr>
              <p:cNvPr id="44079" name="Line 131"/>
              <p:cNvSpPr>
                <a:spLocks noChangeShapeType="1"/>
              </p:cNvSpPr>
              <p:nvPr/>
            </p:nvSpPr>
            <p:spPr bwMode="auto">
              <a:xfrm flipH="1">
                <a:off x="3793" y="2333"/>
                <a:ext cx="101" cy="269"/>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80" name="Line 132"/>
              <p:cNvSpPr>
                <a:spLocks noChangeShapeType="1"/>
              </p:cNvSpPr>
              <p:nvPr/>
            </p:nvSpPr>
            <p:spPr bwMode="auto">
              <a:xfrm>
                <a:off x="3894" y="2333"/>
                <a:ext cx="101" cy="269"/>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75" name="Group 133"/>
            <p:cNvGrpSpPr>
              <a:grpSpLocks/>
            </p:cNvGrpSpPr>
            <p:nvPr/>
          </p:nvGrpSpPr>
          <p:grpSpPr bwMode="auto">
            <a:xfrm>
              <a:off x="6472103" y="5319782"/>
              <a:ext cx="239632" cy="356182"/>
              <a:chOff x="4414" y="2333"/>
              <a:chExt cx="202" cy="269"/>
            </a:xfrm>
          </p:grpSpPr>
          <p:sp>
            <p:nvSpPr>
              <p:cNvPr id="44077" name="Line 134"/>
              <p:cNvSpPr>
                <a:spLocks noChangeShapeType="1"/>
              </p:cNvSpPr>
              <p:nvPr/>
            </p:nvSpPr>
            <p:spPr bwMode="auto">
              <a:xfrm flipH="1">
                <a:off x="4414" y="2333"/>
                <a:ext cx="101" cy="269"/>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78" name="Line 135"/>
              <p:cNvSpPr>
                <a:spLocks noChangeShapeType="1"/>
              </p:cNvSpPr>
              <p:nvPr/>
            </p:nvSpPr>
            <p:spPr bwMode="auto">
              <a:xfrm>
                <a:off x="4515" y="2333"/>
                <a:ext cx="101" cy="269"/>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4076" name="Rectangle 136"/>
            <p:cNvSpPr>
              <a:spLocks noChangeArrowheads="1"/>
            </p:cNvSpPr>
            <p:nvPr/>
          </p:nvSpPr>
          <p:spPr bwMode="auto">
            <a:xfrm>
              <a:off x="5603732" y="4612380"/>
              <a:ext cx="1089022" cy="683233"/>
            </a:xfrm>
            <a:prstGeom prst="rect">
              <a:avLst/>
            </a:prstGeom>
            <a:noFill/>
            <a:ln w="1270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4053" name="Line 137"/>
          <p:cNvSpPr>
            <a:spLocks noChangeShapeType="1"/>
          </p:cNvSpPr>
          <p:nvPr/>
        </p:nvSpPr>
        <p:spPr bwMode="auto">
          <a:xfrm>
            <a:off x="4786290" y="4217282"/>
            <a:ext cx="533400" cy="0"/>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442" name="Text Box 138"/>
          <p:cNvSpPr txBox="1">
            <a:spLocks noChangeArrowheads="1"/>
          </p:cNvSpPr>
          <p:nvPr/>
        </p:nvSpPr>
        <p:spPr bwMode="auto">
          <a:xfrm>
            <a:off x="5465741" y="4048568"/>
            <a:ext cx="1406525" cy="508000"/>
          </a:xfrm>
          <a:prstGeom prst="rect">
            <a:avLst/>
          </a:prstGeom>
          <a:noFill/>
          <a:ln>
            <a:noFill/>
          </a:ln>
          <a:effectLst>
            <a:outerShdw dist="35921" dir="2700000" algn="ctr" rotWithShape="0">
              <a:srgbClr val="919191"/>
            </a:outerShdw>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p>
            <a:pPr algn="ctr" eaLnBrk="0" hangingPunct="0">
              <a:defRPr/>
            </a:pPr>
            <a:r>
              <a:rPr lang="en-GB" sz="2700" b="1" i="1" dirty="0" err="1">
                <a:solidFill>
                  <a:srgbClr val="000080"/>
                </a:solidFill>
                <a:effectLst>
                  <a:outerShdw blurRad="38100" dist="38100" dir="2700000" algn="tl">
                    <a:srgbClr val="000000"/>
                  </a:outerShdw>
                </a:effectLst>
                <a:latin typeface="Comic Sans MS" pitchFamily="66" charset="0"/>
              </a:rPr>
              <a:t>SynEx</a:t>
            </a:r>
            <a:endParaRPr lang="en-GB" sz="2700" b="1" i="1" dirty="0">
              <a:solidFill>
                <a:srgbClr val="000080"/>
              </a:solidFill>
              <a:effectLst>
                <a:outerShdw blurRad="38100" dist="38100" dir="2700000" algn="tl">
                  <a:srgbClr val="000000"/>
                </a:outerShdw>
              </a:effectLst>
              <a:latin typeface="Comic Sans MS" pitchFamily="66" charset="0"/>
            </a:endParaRPr>
          </a:p>
        </p:txBody>
      </p:sp>
      <p:sp>
        <p:nvSpPr>
          <p:cNvPr id="44059" name="Rectangle 153"/>
          <p:cNvSpPr>
            <a:spLocks noChangeArrowheads="1"/>
          </p:cNvSpPr>
          <p:nvPr/>
        </p:nvSpPr>
        <p:spPr bwMode="auto">
          <a:xfrm>
            <a:off x="5368903" y="3438278"/>
            <a:ext cx="16002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lang="en-GB" sz="1800" i="1" u="sng" dirty="0">
                <a:solidFill>
                  <a:srgbClr val="0000FF"/>
                </a:solidFill>
                <a:latin typeface="Arial Black" pitchFamily="34" charset="0"/>
              </a:rPr>
              <a:t>MEDICATE</a:t>
            </a:r>
            <a:endParaRPr lang="en-GB" sz="1600" i="1" dirty="0">
              <a:solidFill>
                <a:srgbClr val="0000FF"/>
              </a:solidFill>
              <a:latin typeface="Arial Black" pitchFamily="34" charset="0"/>
            </a:endParaRPr>
          </a:p>
          <a:p>
            <a:pPr algn="ctr" eaLnBrk="0" hangingPunct="0"/>
            <a:r>
              <a:rPr lang="en-GB" sz="900" i="1" dirty="0">
                <a:solidFill>
                  <a:srgbClr val="0000FF"/>
                </a:solidFill>
                <a:latin typeface="Arial Black" pitchFamily="34" charset="0"/>
              </a:rPr>
              <a:t>Innovation in Health</a:t>
            </a:r>
          </a:p>
        </p:txBody>
      </p:sp>
      <p:sp>
        <p:nvSpPr>
          <p:cNvPr id="44056" name="Text Box 154"/>
          <p:cNvSpPr txBox="1">
            <a:spLocks noChangeArrowheads="1"/>
          </p:cNvSpPr>
          <p:nvPr/>
        </p:nvSpPr>
        <p:spPr bwMode="auto">
          <a:xfrm>
            <a:off x="5632428" y="2932763"/>
            <a:ext cx="1073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2000" dirty="0">
                <a:latin typeface="Times New Roman" pitchFamily="18" charset="0"/>
              </a:rPr>
              <a:t>6WINIT</a:t>
            </a:r>
          </a:p>
        </p:txBody>
      </p:sp>
      <p:sp>
        <p:nvSpPr>
          <p:cNvPr id="44057" name="Line 155"/>
          <p:cNvSpPr>
            <a:spLocks noChangeShapeType="1"/>
          </p:cNvSpPr>
          <p:nvPr/>
        </p:nvSpPr>
        <p:spPr bwMode="auto">
          <a:xfrm>
            <a:off x="4786290" y="6352238"/>
            <a:ext cx="533400" cy="0"/>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4463" name="Rectangle 159"/>
          <p:cNvSpPr>
            <a:spLocks noGrp="1" noChangeArrowheads="1"/>
          </p:cNvSpPr>
          <p:nvPr>
            <p:ph type="title"/>
          </p:nvPr>
        </p:nvSpPr>
        <p:spPr>
          <a:xfrm>
            <a:off x="466725" y="54663"/>
            <a:ext cx="8678863" cy="1038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fontAlgn="auto">
              <a:spcAft>
                <a:spcPts val="0"/>
              </a:spcAft>
              <a:defRPr/>
            </a:pPr>
            <a:r>
              <a:rPr lang="en-GB" altLang="en-GB" sz="4400" dirty="0"/>
              <a:t>Taking forward the GEHR results</a:t>
            </a:r>
            <a:endParaRPr lang="en-GB" sz="4400" dirty="0"/>
          </a:p>
        </p:txBody>
      </p:sp>
      <p:sp>
        <p:nvSpPr>
          <p:cNvPr id="69" name="Text Box 80"/>
          <p:cNvSpPr txBox="1">
            <a:spLocks noChangeArrowheads="1"/>
          </p:cNvSpPr>
          <p:nvPr/>
        </p:nvSpPr>
        <p:spPr bwMode="auto">
          <a:xfrm>
            <a:off x="7630378" y="3207588"/>
            <a:ext cx="12174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eaLnBrk="1" hangingPunct="1"/>
            <a:r>
              <a:rPr lang="en-GB" sz="2000" dirty="0" smtClean="0">
                <a:latin typeface="Times New Roman" pitchFamily="18" charset="0"/>
              </a:rPr>
              <a:t>CIMI</a:t>
            </a:r>
            <a:endParaRPr lang="en-GB" sz="2000" dirty="0">
              <a:latin typeface="Times New Roman" pitchFamily="18" charset="0"/>
            </a:endParaRPr>
          </a:p>
        </p:txBody>
      </p:sp>
      <p:sp>
        <p:nvSpPr>
          <p:cNvPr id="72" name="Line 115"/>
          <p:cNvSpPr>
            <a:spLocks noChangeShapeType="1"/>
          </p:cNvSpPr>
          <p:nvPr/>
        </p:nvSpPr>
        <p:spPr bwMode="auto">
          <a:xfrm flipH="1" flipV="1">
            <a:off x="8239091" y="4749602"/>
            <a:ext cx="0" cy="428217"/>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Line 115"/>
          <p:cNvSpPr>
            <a:spLocks noChangeShapeType="1"/>
          </p:cNvSpPr>
          <p:nvPr/>
        </p:nvSpPr>
        <p:spPr bwMode="auto">
          <a:xfrm flipV="1">
            <a:off x="8239091" y="3673488"/>
            <a:ext cx="0" cy="315270"/>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Line 117"/>
          <p:cNvSpPr>
            <a:spLocks noChangeShapeType="1"/>
          </p:cNvSpPr>
          <p:nvPr/>
        </p:nvSpPr>
        <p:spPr bwMode="auto">
          <a:xfrm flipH="1">
            <a:off x="8239091" y="2779588"/>
            <a:ext cx="0" cy="322261"/>
          </a:xfrm>
          <a:prstGeom prst="line">
            <a:avLst/>
          </a:prstGeom>
          <a:noFill/>
          <a:ln w="38100">
            <a:solidFill>
              <a:srgbClr val="00009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 name="Line 115"/>
          <p:cNvSpPr>
            <a:spLocks noChangeShapeType="1"/>
          </p:cNvSpPr>
          <p:nvPr/>
        </p:nvSpPr>
        <p:spPr bwMode="auto">
          <a:xfrm flipH="1" flipV="1">
            <a:off x="7004048" y="2666063"/>
            <a:ext cx="23813" cy="3523278"/>
          </a:xfrm>
          <a:prstGeom prst="line">
            <a:avLst/>
          </a:prstGeom>
          <a:noFill/>
          <a:ln w="38100">
            <a:solidFill>
              <a:srgbClr val="C1250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4092"/>
                                        </p:tgtEl>
                                        <p:attrNameLst>
                                          <p:attrName>style.visibility</p:attrName>
                                        </p:attrNameLst>
                                      </p:cBhvr>
                                      <p:to>
                                        <p:strVal val="visible"/>
                                      </p:to>
                                    </p:set>
                                    <p:animEffect transition="in" filter="blinds(vertical)">
                                      <p:cBhvr>
                                        <p:cTn id="7" dur="500"/>
                                        <p:tgtEl>
                                          <p:spTgt spid="4409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4093"/>
                                        </p:tgtEl>
                                        <p:attrNameLst>
                                          <p:attrName>style.visibility</p:attrName>
                                        </p:attrNameLst>
                                      </p:cBhvr>
                                      <p:to>
                                        <p:strVal val="visible"/>
                                      </p:to>
                                    </p:set>
                                    <p:animEffect transition="in" filter="blinds(vertical)">
                                      <p:cBhvr>
                                        <p:cTn id="10" dur="500"/>
                                        <p:tgtEl>
                                          <p:spTgt spid="44093"/>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44094"/>
                                        </p:tgtEl>
                                        <p:attrNameLst>
                                          <p:attrName>style.visibility</p:attrName>
                                        </p:attrNameLst>
                                      </p:cBhvr>
                                      <p:to>
                                        <p:strVal val="visible"/>
                                      </p:to>
                                    </p:set>
                                    <p:animEffect transition="in" filter="blinds(vertical)">
                                      <p:cBhvr>
                                        <p:cTn id="13" dur="500"/>
                                        <p:tgtEl>
                                          <p:spTgt spid="44094"/>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44095"/>
                                        </p:tgtEl>
                                        <p:attrNameLst>
                                          <p:attrName>style.visibility</p:attrName>
                                        </p:attrNameLst>
                                      </p:cBhvr>
                                      <p:to>
                                        <p:strVal val="visible"/>
                                      </p:to>
                                    </p:set>
                                    <p:animEffect transition="in" filter="blinds(vertical)">
                                      <p:cBhvr>
                                        <p:cTn id="16" dur="500"/>
                                        <p:tgtEl>
                                          <p:spTgt spid="44095"/>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44096"/>
                                        </p:tgtEl>
                                        <p:attrNameLst>
                                          <p:attrName>style.visibility</p:attrName>
                                        </p:attrNameLst>
                                      </p:cBhvr>
                                      <p:to>
                                        <p:strVal val="visible"/>
                                      </p:to>
                                    </p:set>
                                    <p:animEffect transition="in" filter="blinds(vertical)">
                                      <p:cBhvr>
                                        <p:cTn id="19" dur="500"/>
                                        <p:tgtEl>
                                          <p:spTgt spid="44096"/>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44097"/>
                                        </p:tgtEl>
                                        <p:attrNameLst>
                                          <p:attrName>style.visibility</p:attrName>
                                        </p:attrNameLst>
                                      </p:cBhvr>
                                      <p:to>
                                        <p:strVal val="visible"/>
                                      </p:to>
                                    </p:set>
                                    <p:animEffect transition="in" filter="blinds(vertical)">
                                      <p:cBhvr>
                                        <p:cTn id="22" dur="500"/>
                                        <p:tgtEl>
                                          <p:spTgt spid="44097"/>
                                        </p:tgtEl>
                                      </p:cBhvr>
                                    </p:animEffect>
                                  </p:childTnLst>
                                </p:cTn>
                              </p:par>
                              <p:par>
                                <p:cTn id="23" presetID="3" presetClass="entr" presetSubtype="5" fill="hold" nodeType="withEffect">
                                  <p:stCondLst>
                                    <p:cond delay="0"/>
                                  </p:stCondLst>
                                  <p:childTnLst>
                                    <p:set>
                                      <p:cBhvr>
                                        <p:cTn id="24" dur="1" fill="hold">
                                          <p:stCondLst>
                                            <p:cond delay="0"/>
                                          </p:stCondLst>
                                        </p:cTn>
                                        <p:tgtEl>
                                          <p:spTgt spid="44089"/>
                                        </p:tgtEl>
                                        <p:attrNameLst>
                                          <p:attrName>style.visibility</p:attrName>
                                        </p:attrNameLst>
                                      </p:cBhvr>
                                      <p:to>
                                        <p:strVal val="visible"/>
                                      </p:to>
                                    </p:set>
                                    <p:animEffect transition="in" filter="blinds(vertical)">
                                      <p:cBhvr>
                                        <p:cTn id="25" dur="500"/>
                                        <p:tgtEl>
                                          <p:spTgt spid="44089"/>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44091"/>
                                        </p:tgtEl>
                                        <p:attrNameLst>
                                          <p:attrName>style.visibility</p:attrName>
                                        </p:attrNameLst>
                                      </p:cBhvr>
                                      <p:to>
                                        <p:strVal val="visible"/>
                                      </p:to>
                                    </p:set>
                                    <p:animEffect transition="in" filter="blinds(vertical)">
                                      <p:cBhvr>
                                        <p:cTn id="28" dur="500"/>
                                        <p:tgtEl>
                                          <p:spTgt spid="4409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44088"/>
                                        </p:tgtEl>
                                        <p:attrNameLst>
                                          <p:attrName>style.visibility</p:attrName>
                                        </p:attrNameLst>
                                      </p:cBhvr>
                                      <p:to>
                                        <p:strVal val="visible"/>
                                      </p:to>
                                    </p:set>
                                    <p:animEffect transition="in" filter="blinds(vertical)">
                                      <p:cBhvr>
                                        <p:cTn id="33" dur="500"/>
                                        <p:tgtEl>
                                          <p:spTgt spid="44088"/>
                                        </p:tgtEl>
                                      </p:cBhvr>
                                    </p:animEffect>
                                  </p:childTnLst>
                                </p:cTn>
                              </p:par>
                              <p:par>
                                <p:cTn id="34" presetID="3" presetClass="entr" presetSubtype="5" fill="hold" grpId="0" nodeType="withEffect">
                                  <p:stCondLst>
                                    <p:cond delay="0"/>
                                  </p:stCondLst>
                                  <p:childTnLst>
                                    <p:set>
                                      <p:cBhvr>
                                        <p:cTn id="35" dur="1" fill="hold">
                                          <p:stCondLst>
                                            <p:cond delay="0"/>
                                          </p:stCondLst>
                                        </p:cTn>
                                        <p:tgtEl>
                                          <p:spTgt spid="44083"/>
                                        </p:tgtEl>
                                        <p:attrNameLst>
                                          <p:attrName>style.visibility</p:attrName>
                                        </p:attrNameLst>
                                      </p:cBhvr>
                                      <p:to>
                                        <p:strVal val="visible"/>
                                      </p:to>
                                    </p:set>
                                    <p:animEffect transition="in" filter="blinds(vertical)">
                                      <p:cBhvr>
                                        <p:cTn id="36" dur="500"/>
                                        <p:tgtEl>
                                          <p:spTgt spid="44083"/>
                                        </p:tgtEl>
                                      </p:cBhvr>
                                    </p:animEffect>
                                  </p:childTnLst>
                                </p:cTn>
                              </p:par>
                              <p:par>
                                <p:cTn id="37" presetID="3" presetClass="entr" presetSubtype="5" fill="hold" grpId="0" nodeType="withEffect">
                                  <p:stCondLst>
                                    <p:cond delay="0"/>
                                  </p:stCondLst>
                                  <p:childTnLst>
                                    <p:set>
                                      <p:cBhvr>
                                        <p:cTn id="38" dur="1" fill="hold">
                                          <p:stCondLst>
                                            <p:cond delay="0"/>
                                          </p:stCondLst>
                                        </p:cTn>
                                        <p:tgtEl>
                                          <p:spTgt spid="44084"/>
                                        </p:tgtEl>
                                        <p:attrNameLst>
                                          <p:attrName>style.visibility</p:attrName>
                                        </p:attrNameLst>
                                      </p:cBhvr>
                                      <p:to>
                                        <p:strVal val="visible"/>
                                      </p:to>
                                    </p:set>
                                    <p:animEffect transition="in" filter="blinds(vertical)">
                                      <p:cBhvr>
                                        <p:cTn id="39" dur="500"/>
                                        <p:tgtEl>
                                          <p:spTgt spid="44084"/>
                                        </p:tgtEl>
                                      </p:cBhvr>
                                    </p:animEffect>
                                  </p:childTnLst>
                                </p:cTn>
                              </p:par>
                              <p:par>
                                <p:cTn id="40" presetID="3" presetClass="entr" presetSubtype="5" fill="hold" grpId="0" nodeType="withEffect">
                                  <p:stCondLst>
                                    <p:cond delay="0"/>
                                  </p:stCondLst>
                                  <p:childTnLst>
                                    <p:set>
                                      <p:cBhvr>
                                        <p:cTn id="41" dur="1" fill="hold">
                                          <p:stCondLst>
                                            <p:cond delay="0"/>
                                          </p:stCondLst>
                                        </p:cTn>
                                        <p:tgtEl>
                                          <p:spTgt spid="44086"/>
                                        </p:tgtEl>
                                        <p:attrNameLst>
                                          <p:attrName>style.visibility</p:attrName>
                                        </p:attrNameLst>
                                      </p:cBhvr>
                                      <p:to>
                                        <p:strVal val="visible"/>
                                      </p:to>
                                    </p:set>
                                    <p:animEffect transition="in" filter="blinds(vertical)">
                                      <p:cBhvr>
                                        <p:cTn id="42" dur="500"/>
                                        <p:tgtEl>
                                          <p:spTgt spid="4408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44056"/>
                                        </p:tgtEl>
                                        <p:attrNameLst>
                                          <p:attrName>style.visibility</p:attrName>
                                        </p:attrNameLst>
                                      </p:cBhvr>
                                      <p:to>
                                        <p:strVal val="visible"/>
                                      </p:to>
                                    </p:set>
                                    <p:animEffect transition="in" filter="blinds(vertical)">
                                      <p:cBhvr>
                                        <p:cTn id="47" dur="500"/>
                                        <p:tgtEl>
                                          <p:spTgt spid="44056"/>
                                        </p:tgtEl>
                                      </p:cBhvr>
                                    </p:animEffect>
                                  </p:childTnLst>
                                </p:cTn>
                              </p:par>
                              <p:par>
                                <p:cTn id="48" presetID="3" presetClass="entr" presetSubtype="5" fill="hold" grpId="0" nodeType="withEffect">
                                  <p:stCondLst>
                                    <p:cond delay="0"/>
                                  </p:stCondLst>
                                  <p:childTnLst>
                                    <p:set>
                                      <p:cBhvr>
                                        <p:cTn id="49" dur="1" fill="hold">
                                          <p:stCondLst>
                                            <p:cond delay="0"/>
                                          </p:stCondLst>
                                        </p:cTn>
                                        <p:tgtEl>
                                          <p:spTgt spid="44053"/>
                                        </p:tgtEl>
                                        <p:attrNameLst>
                                          <p:attrName>style.visibility</p:attrName>
                                        </p:attrNameLst>
                                      </p:cBhvr>
                                      <p:to>
                                        <p:strVal val="visible"/>
                                      </p:to>
                                    </p:set>
                                    <p:animEffect transition="in" filter="blinds(vertical)">
                                      <p:cBhvr>
                                        <p:cTn id="50" dur="500"/>
                                        <p:tgtEl>
                                          <p:spTgt spid="44053"/>
                                        </p:tgtEl>
                                      </p:cBhvr>
                                    </p:animEffect>
                                  </p:childTnLst>
                                </p:cTn>
                              </p:par>
                              <p:par>
                                <p:cTn id="51" presetID="3" presetClass="entr" presetSubtype="5" fill="hold" grpId="0" nodeType="withEffect">
                                  <p:stCondLst>
                                    <p:cond delay="0"/>
                                  </p:stCondLst>
                                  <p:childTnLst>
                                    <p:set>
                                      <p:cBhvr>
                                        <p:cTn id="52" dur="1" fill="hold">
                                          <p:stCondLst>
                                            <p:cond delay="0"/>
                                          </p:stCondLst>
                                        </p:cTn>
                                        <p:tgtEl>
                                          <p:spTgt spid="44057"/>
                                        </p:tgtEl>
                                        <p:attrNameLst>
                                          <p:attrName>style.visibility</p:attrName>
                                        </p:attrNameLst>
                                      </p:cBhvr>
                                      <p:to>
                                        <p:strVal val="visible"/>
                                      </p:to>
                                    </p:set>
                                    <p:animEffect transition="in" filter="blinds(vertical)">
                                      <p:cBhvr>
                                        <p:cTn id="53" dur="500"/>
                                        <p:tgtEl>
                                          <p:spTgt spid="44057"/>
                                        </p:tgtEl>
                                      </p:cBhvr>
                                    </p:animEffect>
                                  </p:childTnLst>
                                </p:cTn>
                              </p:par>
                              <p:par>
                                <p:cTn id="54" presetID="3" presetClass="entr" presetSubtype="5" fill="hold" grpId="0" nodeType="withEffect">
                                  <p:stCondLst>
                                    <p:cond delay="0"/>
                                  </p:stCondLst>
                                  <p:childTnLst>
                                    <p:set>
                                      <p:cBhvr>
                                        <p:cTn id="55" dur="1" fill="hold">
                                          <p:stCondLst>
                                            <p:cond delay="0"/>
                                          </p:stCondLst>
                                        </p:cTn>
                                        <p:tgtEl>
                                          <p:spTgt spid="44048"/>
                                        </p:tgtEl>
                                        <p:attrNameLst>
                                          <p:attrName>style.visibility</p:attrName>
                                        </p:attrNameLst>
                                      </p:cBhvr>
                                      <p:to>
                                        <p:strVal val="visible"/>
                                      </p:to>
                                    </p:set>
                                    <p:animEffect transition="in" filter="blinds(vertical)">
                                      <p:cBhvr>
                                        <p:cTn id="56" dur="500"/>
                                        <p:tgtEl>
                                          <p:spTgt spid="44048"/>
                                        </p:tgtEl>
                                      </p:cBhvr>
                                    </p:animEffect>
                                  </p:childTnLst>
                                </p:cTn>
                              </p:par>
                              <p:par>
                                <p:cTn id="57" presetID="3" presetClass="entr" presetSubtype="5" fill="hold" grpId="0" nodeType="withEffect">
                                  <p:stCondLst>
                                    <p:cond delay="0"/>
                                  </p:stCondLst>
                                  <p:childTnLst>
                                    <p:set>
                                      <p:cBhvr>
                                        <p:cTn id="58" dur="1" fill="hold">
                                          <p:stCondLst>
                                            <p:cond delay="0"/>
                                          </p:stCondLst>
                                        </p:cTn>
                                        <p:tgtEl>
                                          <p:spTgt spid="44059"/>
                                        </p:tgtEl>
                                        <p:attrNameLst>
                                          <p:attrName>style.visibility</p:attrName>
                                        </p:attrNameLst>
                                      </p:cBhvr>
                                      <p:to>
                                        <p:strVal val="visible"/>
                                      </p:to>
                                    </p:set>
                                    <p:animEffect transition="in" filter="blinds(vertical)">
                                      <p:cBhvr>
                                        <p:cTn id="59" dur="500"/>
                                        <p:tgtEl>
                                          <p:spTgt spid="44059"/>
                                        </p:tgtEl>
                                      </p:cBhvr>
                                    </p:animEffect>
                                  </p:childTnLst>
                                </p:cTn>
                              </p:par>
                              <p:par>
                                <p:cTn id="60" presetID="3" presetClass="entr" presetSubtype="5" fill="hold" grpId="0" nodeType="withEffect">
                                  <p:stCondLst>
                                    <p:cond delay="0"/>
                                  </p:stCondLst>
                                  <p:childTnLst>
                                    <p:set>
                                      <p:cBhvr>
                                        <p:cTn id="61" dur="1" fill="hold">
                                          <p:stCondLst>
                                            <p:cond delay="0"/>
                                          </p:stCondLst>
                                        </p:cTn>
                                        <p:tgtEl>
                                          <p:spTgt spid="994442"/>
                                        </p:tgtEl>
                                        <p:attrNameLst>
                                          <p:attrName>style.visibility</p:attrName>
                                        </p:attrNameLst>
                                      </p:cBhvr>
                                      <p:to>
                                        <p:strVal val="visible"/>
                                      </p:to>
                                    </p:set>
                                    <p:animEffect transition="in" filter="blinds(vertical)">
                                      <p:cBhvr>
                                        <p:cTn id="62" dur="500"/>
                                        <p:tgtEl>
                                          <p:spTgt spid="994442"/>
                                        </p:tgtEl>
                                      </p:cBhvr>
                                    </p:animEffect>
                                  </p:childTnLst>
                                </p:cTn>
                              </p:par>
                              <p:par>
                                <p:cTn id="63" presetID="3" presetClass="entr" presetSubtype="5" fill="hold" nodeType="withEffect">
                                  <p:stCondLst>
                                    <p:cond delay="0"/>
                                  </p:stCondLst>
                                  <p:childTnLst>
                                    <p:set>
                                      <p:cBhvr>
                                        <p:cTn id="64" dur="1" fill="hold">
                                          <p:stCondLst>
                                            <p:cond delay="0"/>
                                          </p:stCondLst>
                                        </p:cTn>
                                        <p:tgtEl>
                                          <p:spTgt spid="44051"/>
                                        </p:tgtEl>
                                        <p:attrNameLst>
                                          <p:attrName>style.visibility</p:attrName>
                                        </p:attrNameLst>
                                      </p:cBhvr>
                                      <p:to>
                                        <p:strVal val="visible"/>
                                      </p:to>
                                    </p:set>
                                    <p:animEffect transition="in" filter="blinds(vertical)">
                                      <p:cBhvr>
                                        <p:cTn id="65" dur="500"/>
                                        <p:tgtEl>
                                          <p:spTgt spid="44051"/>
                                        </p:tgtEl>
                                      </p:cBhvr>
                                    </p:animEffect>
                                  </p:childTnLst>
                                </p:cTn>
                              </p:par>
                              <p:par>
                                <p:cTn id="66" presetID="3" presetClass="entr" presetSubtype="5" fill="hold" grpId="0" nodeType="withEffect">
                                  <p:stCondLst>
                                    <p:cond delay="0"/>
                                  </p:stCondLst>
                                  <p:childTnLst>
                                    <p:set>
                                      <p:cBhvr>
                                        <p:cTn id="67" dur="1" fill="hold">
                                          <p:stCondLst>
                                            <p:cond delay="0"/>
                                          </p:stCondLst>
                                        </p:cTn>
                                        <p:tgtEl>
                                          <p:spTgt spid="44082"/>
                                        </p:tgtEl>
                                        <p:attrNameLst>
                                          <p:attrName>style.visibility</p:attrName>
                                        </p:attrNameLst>
                                      </p:cBhvr>
                                      <p:to>
                                        <p:strVal val="visible"/>
                                      </p:to>
                                    </p:set>
                                    <p:animEffect transition="in" filter="blinds(vertical)">
                                      <p:cBhvr>
                                        <p:cTn id="68" dur="500"/>
                                        <p:tgtEl>
                                          <p:spTgt spid="44082"/>
                                        </p:tgtEl>
                                      </p:cBhvr>
                                    </p:animEffect>
                                  </p:childTnLst>
                                </p:cTn>
                              </p:par>
                              <p:par>
                                <p:cTn id="69" presetID="3" presetClass="entr" presetSubtype="5" fill="hold" grpId="0" nodeType="withEffect">
                                  <p:stCondLst>
                                    <p:cond delay="0"/>
                                  </p:stCondLst>
                                  <p:childTnLst>
                                    <p:set>
                                      <p:cBhvr>
                                        <p:cTn id="70" dur="1" fill="hold">
                                          <p:stCondLst>
                                            <p:cond delay="0"/>
                                          </p:stCondLst>
                                        </p:cTn>
                                        <p:tgtEl>
                                          <p:spTgt spid="994425"/>
                                        </p:tgtEl>
                                        <p:attrNameLst>
                                          <p:attrName>style.visibility</p:attrName>
                                        </p:attrNameLst>
                                      </p:cBhvr>
                                      <p:to>
                                        <p:strVal val="visible"/>
                                      </p:to>
                                    </p:set>
                                    <p:animEffect transition="in" filter="blinds(vertical)">
                                      <p:cBhvr>
                                        <p:cTn id="71" dur="500"/>
                                        <p:tgtEl>
                                          <p:spTgt spid="994425"/>
                                        </p:tgtEl>
                                      </p:cBhvr>
                                    </p:animEffect>
                                  </p:childTnLst>
                                </p:cTn>
                              </p:par>
                              <p:par>
                                <p:cTn id="72" presetID="3" presetClass="entr" presetSubtype="5"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blinds(vertical)">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5"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blinds(vertical)">
                                      <p:cBhvr>
                                        <p:cTn id="79" dur="500"/>
                                        <p:tgtEl>
                                          <p:spTgt spid="75"/>
                                        </p:tgtEl>
                                      </p:cBhvr>
                                    </p:animEffect>
                                  </p:childTnLst>
                                </p:cTn>
                              </p:par>
                              <p:par>
                                <p:cTn id="80" presetID="3" presetClass="entr" presetSubtype="5" fill="hold" grpId="0" nodeType="withEffect">
                                  <p:stCondLst>
                                    <p:cond delay="0"/>
                                  </p:stCondLst>
                                  <p:childTnLst>
                                    <p:set>
                                      <p:cBhvr>
                                        <p:cTn id="81" dur="1" fill="hold">
                                          <p:stCondLst>
                                            <p:cond delay="0"/>
                                          </p:stCondLst>
                                        </p:cTn>
                                        <p:tgtEl>
                                          <p:spTgt spid="44044"/>
                                        </p:tgtEl>
                                        <p:attrNameLst>
                                          <p:attrName>style.visibility</p:attrName>
                                        </p:attrNameLst>
                                      </p:cBhvr>
                                      <p:to>
                                        <p:strVal val="visible"/>
                                      </p:to>
                                    </p:set>
                                    <p:animEffect transition="in" filter="blinds(vertical)">
                                      <p:cBhvr>
                                        <p:cTn id="82" dur="500"/>
                                        <p:tgtEl>
                                          <p:spTgt spid="44044"/>
                                        </p:tgtEl>
                                      </p:cBhvr>
                                    </p:animEffect>
                                  </p:childTnLst>
                                </p:cTn>
                              </p:par>
                              <p:par>
                                <p:cTn id="83" presetID="3" presetClass="entr" presetSubtype="5" fill="hold" grpId="0" nodeType="withEffect">
                                  <p:stCondLst>
                                    <p:cond delay="0"/>
                                  </p:stCondLst>
                                  <p:childTnLst>
                                    <p:set>
                                      <p:cBhvr>
                                        <p:cTn id="84" dur="1" fill="hold">
                                          <p:stCondLst>
                                            <p:cond delay="0"/>
                                          </p:stCondLst>
                                        </p:cTn>
                                        <p:tgtEl>
                                          <p:spTgt spid="44085"/>
                                        </p:tgtEl>
                                        <p:attrNameLst>
                                          <p:attrName>style.visibility</p:attrName>
                                        </p:attrNameLst>
                                      </p:cBhvr>
                                      <p:to>
                                        <p:strVal val="visible"/>
                                      </p:to>
                                    </p:set>
                                    <p:animEffect transition="in" filter="blinds(vertical)">
                                      <p:cBhvr>
                                        <p:cTn id="85" dur="500"/>
                                        <p:tgtEl>
                                          <p:spTgt spid="44085"/>
                                        </p:tgtEl>
                                      </p:cBhvr>
                                    </p:animEffect>
                                  </p:childTnLst>
                                </p:cTn>
                              </p:par>
                              <p:par>
                                <p:cTn id="86" presetID="3" presetClass="entr" presetSubtype="5" fill="hold" grpId="0" nodeType="withEffect">
                                  <p:stCondLst>
                                    <p:cond delay="0"/>
                                  </p:stCondLst>
                                  <p:childTnLst>
                                    <p:set>
                                      <p:cBhvr>
                                        <p:cTn id="87" dur="1" fill="hold">
                                          <p:stCondLst>
                                            <p:cond delay="0"/>
                                          </p:stCondLst>
                                        </p:cTn>
                                        <p:tgtEl>
                                          <p:spTgt spid="44087"/>
                                        </p:tgtEl>
                                        <p:attrNameLst>
                                          <p:attrName>style.visibility</p:attrName>
                                        </p:attrNameLst>
                                      </p:cBhvr>
                                      <p:to>
                                        <p:strVal val="visible"/>
                                      </p:to>
                                    </p:set>
                                    <p:animEffect transition="in" filter="blinds(vertical)">
                                      <p:cBhvr>
                                        <p:cTn id="88" dur="500"/>
                                        <p:tgtEl>
                                          <p:spTgt spid="44087"/>
                                        </p:tgtEl>
                                      </p:cBhvr>
                                    </p:animEffect>
                                  </p:childTnLst>
                                </p:cTn>
                              </p:par>
                              <p:par>
                                <p:cTn id="89" presetID="3" presetClass="entr" presetSubtype="5" fill="hold" grpId="0" nodeType="withEffect">
                                  <p:stCondLst>
                                    <p:cond delay="0"/>
                                  </p:stCondLst>
                                  <p:childTnLst>
                                    <p:set>
                                      <p:cBhvr>
                                        <p:cTn id="90" dur="1" fill="hold">
                                          <p:stCondLst>
                                            <p:cond delay="0"/>
                                          </p:stCondLst>
                                        </p:cTn>
                                        <p:tgtEl>
                                          <p:spTgt spid="44041"/>
                                        </p:tgtEl>
                                        <p:attrNameLst>
                                          <p:attrName>style.visibility</p:attrName>
                                        </p:attrNameLst>
                                      </p:cBhvr>
                                      <p:to>
                                        <p:strVal val="visible"/>
                                      </p:to>
                                    </p:set>
                                    <p:animEffect transition="in" filter="blinds(vertical)">
                                      <p:cBhvr>
                                        <p:cTn id="91" dur="500"/>
                                        <p:tgtEl>
                                          <p:spTgt spid="44041"/>
                                        </p:tgtEl>
                                      </p:cBhvr>
                                    </p:animEffect>
                                  </p:childTnLst>
                                </p:cTn>
                              </p:par>
                              <p:par>
                                <p:cTn id="92" presetID="3" presetClass="entr" presetSubtype="5"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blinds(vertical)">
                                      <p:cBhvr>
                                        <p:cTn id="94" dur="500"/>
                                        <p:tgtEl>
                                          <p:spTgt spid="72"/>
                                        </p:tgtEl>
                                      </p:cBhvr>
                                    </p:animEffect>
                                  </p:childTnLst>
                                </p:cTn>
                              </p:par>
                              <p:par>
                                <p:cTn id="95" presetID="3" presetClass="entr" presetSubtype="5" fill="hold" grpId="0"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blinds(vertical)">
                                      <p:cBhvr>
                                        <p:cTn id="97" dur="500"/>
                                        <p:tgtEl>
                                          <p:spTgt spid="3"/>
                                        </p:tgtEl>
                                      </p:cBhvr>
                                    </p:animEffect>
                                  </p:childTnLst>
                                </p:cTn>
                              </p:par>
                              <p:par>
                                <p:cTn id="98" presetID="3" presetClass="entr" presetSubtype="5" fill="hold" grpId="0" nodeType="withEffect">
                                  <p:stCondLst>
                                    <p:cond delay="0"/>
                                  </p:stCondLst>
                                  <p:childTnLst>
                                    <p:set>
                                      <p:cBhvr>
                                        <p:cTn id="99" dur="1" fill="hold">
                                          <p:stCondLst>
                                            <p:cond delay="0"/>
                                          </p:stCondLst>
                                        </p:cTn>
                                        <p:tgtEl>
                                          <p:spTgt spid="44040"/>
                                        </p:tgtEl>
                                        <p:attrNameLst>
                                          <p:attrName>style.visibility</p:attrName>
                                        </p:attrNameLst>
                                      </p:cBhvr>
                                      <p:to>
                                        <p:strVal val="visible"/>
                                      </p:to>
                                    </p:set>
                                    <p:animEffect transition="in" filter="blinds(vertical)">
                                      <p:cBhvr>
                                        <p:cTn id="100" dur="500"/>
                                        <p:tgtEl>
                                          <p:spTgt spid="44040"/>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5" fill="hold" grpId="0"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blinds(vertical)">
                                      <p:cBhvr>
                                        <p:cTn id="105" dur="500"/>
                                        <p:tgtEl>
                                          <p:spTgt spid="2"/>
                                        </p:tgtEl>
                                      </p:cBhvr>
                                    </p:animEffect>
                                  </p:childTnLst>
                                </p:cTn>
                              </p:par>
                              <p:par>
                                <p:cTn id="106" presetID="3" presetClass="entr" presetSubtype="5"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blinds(vertical)">
                                      <p:cBhvr>
                                        <p:cTn id="108" dur="500"/>
                                        <p:tgtEl>
                                          <p:spTgt spid="69"/>
                                        </p:tgtEl>
                                      </p:cBhvr>
                                    </p:animEffect>
                                  </p:childTnLst>
                                </p:cTn>
                              </p:par>
                              <p:par>
                                <p:cTn id="109" presetID="3" presetClass="entr" presetSubtype="5" fill="hold" grpId="0" nodeType="with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blinds(vertical)">
                                      <p:cBhvr>
                                        <p:cTn id="111" dur="500"/>
                                        <p:tgtEl>
                                          <p:spTgt spid="74"/>
                                        </p:tgtEl>
                                      </p:cBhvr>
                                    </p:animEffect>
                                  </p:childTnLst>
                                </p:cTn>
                              </p:par>
                              <p:par>
                                <p:cTn id="112" presetID="3" presetClass="entr" presetSubtype="5" fill="hold" grpId="0" nodeType="withEffect">
                                  <p:stCondLst>
                                    <p:cond delay="0"/>
                                  </p:stCondLst>
                                  <p:childTnLst>
                                    <p:set>
                                      <p:cBhvr>
                                        <p:cTn id="113" dur="1" fill="hold">
                                          <p:stCondLst>
                                            <p:cond delay="0"/>
                                          </p:stCondLst>
                                        </p:cTn>
                                        <p:tgtEl>
                                          <p:spTgt spid="73"/>
                                        </p:tgtEl>
                                        <p:attrNameLst>
                                          <p:attrName>style.visibility</p:attrName>
                                        </p:attrNameLst>
                                      </p:cBhvr>
                                      <p:to>
                                        <p:strVal val="visible"/>
                                      </p:to>
                                    </p:set>
                                    <p:animEffect transition="in" filter="blinds(vertical)">
                                      <p:cBhvr>
                                        <p:cTn id="11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4091" grpId="0"/>
      <p:bldP spid="44092" grpId="0" animBg="1"/>
      <p:bldP spid="44093" grpId="0"/>
      <p:bldP spid="44094" grpId="0"/>
      <p:bldP spid="44095" grpId="0"/>
      <p:bldP spid="44096" grpId="0" animBg="1"/>
      <p:bldP spid="44097" grpId="0" animBg="1"/>
      <p:bldP spid="44083" grpId="0"/>
      <p:bldP spid="44084" grpId="0"/>
      <p:bldP spid="44085" grpId="0"/>
      <p:bldP spid="44086" grpId="0" animBg="1"/>
      <p:bldP spid="44087" grpId="0" animBg="1"/>
      <p:bldP spid="44088" grpId="0" animBg="1"/>
      <p:bldP spid="44082" grpId="0"/>
      <p:bldP spid="44040" grpId="0"/>
      <p:bldP spid="44041" grpId="0" animBg="1"/>
      <p:bldP spid="44044" grpId="0"/>
      <p:bldP spid="994425" grpId="0" animBg="1"/>
      <p:bldP spid="44048" grpId="0" animBg="1"/>
      <p:bldP spid="44053" grpId="0" animBg="1"/>
      <p:bldP spid="994442" grpId="0"/>
      <p:bldP spid="44059" grpId="0"/>
      <p:bldP spid="44056" grpId="0"/>
      <p:bldP spid="44057" grpId="0" animBg="1"/>
      <p:bldP spid="69" grpId="0"/>
      <p:bldP spid="72" grpId="0" animBg="1"/>
      <p:bldP spid="73" grpId="0" animBg="1"/>
      <p:bldP spid="74" grpId="0" animBg="1"/>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a:xfrm>
            <a:off x="415925" y="274638"/>
            <a:ext cx="7620000" cy="1143000"/>
          </a:xfrm>
        </p:spPr>
        <p:txBody>
          <a:bodyPr>
            <a:normAutofit/>
          </a:bodyPr>
          <a:lstStyle/>
          <a:p>
            <a:pPr eaLnBrk="1" fontAlgn="auto" hangingPunct="1">
              <a:spcAft>
                <a:spcPts val="0"/>
              </a:spcAft>
              <a:defRPr/>
            </a:pPr>
            <a:r>
              <a:rPr lang="en-AU" sz="4400" dirty="0"/>
              <a:t>LEGO</a:t>
            </a:r>
            <a:r>
              <a:rPr lang="en-AU" sz="4400" baseline="30000" dirty="0"/>
              <a:t>®</a:t>
            </a:r>
            <a:r>
              <a:rPr lang="en-AU" sz="4400" dirty="0"/>
              <a:t> design analogy</a:t>
            </a:r>
            <a:endParaRPr lang="en-US" sz="4400" dirty="0"/>
          </a:p>
        </p:txBody>
      </p:sp>
      <p:sp>
        <p:nvSpPr>
          <p:cNvPr id="55299" name="Rectangle 3"/>
          <p:cNvSpPr>
            <a:spLocks noGrp="1" noChangeArrowheads="1"/>
          </p:cNvSpPr>
          <p:nvPr>
            <p:ph idx="1"/>
          </p:nvPr>
        </p:nvSpPr>
        <p:spPr>
          <a:xfrm>
            <a:off x="327025" y="1675075"/>
            <a:ext cx="8016875" cy="2590800"/>
          </a:xfrm>
        </p:spPr>
        <p:txBody>
          <a:bodyPr/>
          <a:lstStyle/>
          <a:p>
            <a:pPr eaLnBrk="1" hangingPunct="1"/>
            <a:r>
              <a:rPr lang="en-AU" dirty="0" smtClean="0">
                <a:solidFill>
                  <a:schemeClr val="tx2"/>
                </a:solidFill>
              </a:rPr>
              <a:t>The components of the </a:t>
            </a:r>
            <a:r>
              <a:rPr lang="en-AU" i="1" dirty="0" err="1" smtClean="0">
                <a:solidFill>
                  <a:schemeClr val="tx2"/>
                </a:solidFill>
              </a:rPr>
              <a:t>open</a:t>
            </a:r>
            <a:r>
              <a:rPr lang="en-AU" dirty="0" err="1" smtClean="0">
                <a:solidFill>
                  <a:schemeClr val="tx2"/>
                </a:solidFill>
              </a:rPr>
              <a:t>EHR</a:t>
            </a:r>
            <a:r>
              <a:rPr lang="en-AU" dirty="0" smtClean="0">
                <a:solidFill>
                  <a:schemeClr val="tx2"/>
                </a:solidFill>
              </a:rPr>
              <a:t> Reference Model are like LEGO bricks</a:t>
            </a:r>
          </a:p>
          <a:p>
            <a:pPr eaLnBrk="1" hangingPunct="1"/>
            <a:r>
              <a:rPr lang="en-AU" dirty="0" err="1" smtClean="0">
                <a:solidFill>
                  <a:schemeClr val="tx2"/>
                </a:solidFill>
              </a:rPr>
              <a:t>openEHR</a:t>
            </a:r>
            <a:r>
              <a:rPr lang="en-AU" dirty="0" smtClean="0">
                <a:solidFill>
                  <a:schemeClr val="tx2"/>
                </a:solidFill>
              </a:rPr>
              <a:t> Archetypes are instructions/designs constraining the use of LEGO bricks to create meaningful structures  </a:t>
            </a:r>
            <a:endParaRPr lang="en-US" dirty="0" smtClean="0">
              <a:solidFill>
                <a:schemeClr val="tx2"/>
              </a:solidFill>
            </a:endParaRPr>
          </a:p>
        </p:txBody>
      </p:sp>
      <p:pic>
        <p:nvPicPr>
          <p:cNvPr id="55300" name="Picture 4" descr="Building blocks (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038" y="4065588"/>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989" name="Picture 5" descr="Helicopter (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4064000"/>
            <a:ext cx="2590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990" name="Picture 6" descr="Chicken (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3646488"/>
            <a:ext cx="20002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992" name="AutoShape 8"/>
          <p:cNvSpPr>
            <a:spLocks noChangeArrowheads="1"/>
          </p:cNvSpPr>
          <p:nvPr/>
        </p:nvSpPr>
        <p:spPr bwMode="auto">
          <a:xfrm rot="10800000" flipH="1">
            <a:off x="5549900" y="5373688"/>
            <a:ext cx="1797050" cy="719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800080"/>
              </a:gs>
              <a:gs pos="100000">
                <a:srgbClr val="00FFFF"/>
              </a:gs>
            </a:gsLst>
            <a:lin ang="27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sz="1600" b="1">
                <a:cs typeface="Arial" pitchFamily="34" charset="0"/>
              </a:rPr>
              <a:t>Archetype B</a:t>
            </a:r>
          </a:p>
        </p:txBody>
      </p:sp>
      <p:sp>
        <p:nvSpPr>
          <p:cNvPr id="1065993" name="Text Box 9"/>
          <p:cNvSpPr txBox="1">
            <a:spLocks noChangeArrowheads="1"/>
          </p:cNvSpPr>
          <p:nvPr/>
        </p:nvSpPr>
        <p:spPr bwMode="auto">
          <a:xfrm>
            <a:off x="3151188" y="3659188"/>
            <a:ext cx="268763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eaLnBrk="1" hangingPunct="1">
              <a:defRPr/>
            </a:pPr>
            <a:r>
              <a:rPr lang="en-US" sz="1600" b="1" dirty="0" smtClean="0">
                <a:latin typeface="+mn-lt"/>
                <a:cs typeface="Arial" charset="0"/>
              </a:rPr>
              <a:t>Reference Information model</a:t>
            </a:r>
          </a:p>
        </p:txBody>
      </p:sp>
      <p:sp>
        <p:nvSpPr>
          <p:cNvPr id="1065991" name="AutoShape 7"/>
          <p:cNvSpPr>
            <a:spLocks noChangeArrowheads="1"/>
          </p:cNvSpPr>
          <p:nvPr/>
        </p:nvSpPr>
        <p:spPr bwMode="auto">
          <a:xfrm rot="10800000">
            <a:off x="2060575" y="5373688"/>
            <a:ext cx="1871663" cy="719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800080"/>
              </a:gs>
              <a:gs pos="100000">
                <a:srgbClr val="00FFFF"/>
              </a:gs>
            </a:gsLst>
            <a:lin ang="27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sz="1600" b="1">
                <a:cs typeface="Arial" pitchFamily="34" charset="0"/>
              </a:rPr>
              <a:t>Archetype A</a:t>
            </a:r>
          </a:p>
        </p:txBody>
      </p:sp>
      <p:pic>
        <p:nvPicPr>
          <p:cNvPr id="15" name="Picture 14"/>
          <p:cNvPicPr>
            <a:picLocks noChangeAspect="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6" name="Rectangle 15"/>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065991"/>
                                        </p:tgtEl>
                                        <p:attrNameLst>
                                          <p:attrName>style.visibility</p:attrName>
                                        </p:attrNameLst>
                                      </p:cBhvr>
                                      <p:to>
                                        <p:strVal val="visible"/>
                                      </p:to>
                                    </p:set>
                                    <p:animEffect transition="in" filter="wipe(right)">
                                      <p:cBhvr>
                                        <p:cTn id="11" dur="500"/>
                                        <p:tgtEl>
                                          <p:spTgt spid="1065991"/>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1065989"/>
                                        </p:tgtEl>
                                        <p:attrNameLst>
                                          <p:attrName>style.visibility</p:attrName>
                                        </p:attrNameLst>
                                      </p:cBhvr>
                                      <p:to>
                                        <p:strVal val="visible"/>
                                      </p:to>
                                    </p:set>
                                    <p:animEffect transition="in" filter="dissolve">
                                      <p:cBhvr>
                                        <p:cTn id="15" dur="1000"/>
                                        <p:tgtEl>
                                          <p:spTgt spid="10659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65992"/>
                                        </p:tgtEl>
                                        <p:attrNameLst>
                                          <p:attrName>style.visibility</p:attrName>
                                        </p:attrNameLst>
                                      </p:cBhvr>
                                      <p:to>
                                        <p:strVal val="visible"/>
                                      </p:to>
                                    </p:set>
                                    <p:animEffect transition="in" filter="wipe(left)">
                                      <p:cBhvr>
                                        <p:cTn id="20" dur="500"/>
                                        <p:tgtEl>
                                          <p:spTgt spid="1065992"/>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065990"/>
                                        </p:tgtEl>
                                        <p:attrNameLst>
                                          <p:attrName>style.visibility</p:attrName>
                                        </p:attrNameLst>
                                      </p:cBhvr>
                                      <p:to>
                                        <p:strVal val="visible"/>
                                      </p:to>
                                    </p:set>
                                    <p:animEffect transition="in" filter="dissolve">
                                      <p:cBhvr>
                                        <p:cTn id="24" dur="1000"/>
                                        <p:tgtEl>
                                          <p:spTgt spid="1065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92" grpId="0" animBg="1"/>
      <p:bldP spid="1065993" grpId="0"/>
      <p:bldP spid="10659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39400" y="498413"/>
            <a:ext cx="8218488" cy="692150"/>
          </a:xfrm>
        </p:spPr>
        <p:txBody>
          <a:bodyPr/>
          <a:lstStyle/>
          <a:p>
            <a:pPr eaLnBrk="1" hangingPunct="1"/>
            <a:r>
              <a:rPr lang="en-GB" sz="4400" i="1" dirty="0" err="1" smtClean="0"/>
              <a:t>open</a:t>
            </a:r>
            <a:r>
              <a:rPr lang="en-GB" sz="4400" dirty="0" err="1" smtClean="0"/>
              <a:t>EHR</a:t>
            </a:r>
            <a:r>
              <a:rPr lang="en-GB" sz="4400" dirty="0" smtClean="0"/>
              <a:t> artefact ecosystem</a:t>
            </a:r>
            <a:endParaRPr lang="en-US" sz="4400" dirty="0" smtClean="0"/>
          </a:p>
        </p:txBody>
      </p:sp>
      <p:pic>
        <p:nvPicPr>
          <p:cNvPr id="76803" name="Picture 3" descr="single_source_mod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590036"/>
            <a:ext cx="6154014" cy="414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2966236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54" name="Rectangle 14"/>
          <p:cNvSpPr>
            <a:spLocks noGrp="1" noChangeArrowheads="1"/>
          </p:cNvSpPr>
          <p:nvPr>
            <p:ph type="title"/>
          </p:nvPr>
        </p:nvSpPr>
        <p:spPr>
          <a:xfrm>
            <a:off x="466725" y="349250"/>
            <a:ext cx="8334375" cy="1038225"/>
          </a:xfrm>
        </p:spPr>
        <p:txBody>
          <a:bodyPr>
            <a:normAutofit fontScale="90000"/>
          </a:bodyPr>
          <a:lstStyle/>
          <a:p>
            <a:pPr eaLnBrk="1" fontAlgn="auto" hangingPunct="1">
              <a:spcAft>
                <a:spcPts val="0"/>
              </a:spcAft>
              <a:defRPr/>
            </a:pPr>
            <a:r>
              <a:rPr lang="en-GB" sz="4400" dirty="0"/>
              <a:t>The essence of </a:t>
            </a:r>
            <a:r>
              <a:rPr lang="en-GB" sz="4400" i="1" dirty="0" err="1"/>
              <a:t>open</a:t>
            </a:r>
            <a:r>
              <a:rPr lang="en-GB" sz="4400" dirty="0" err="1"/>
              <a:t>EHR</a:t>
            </a:r>
            <a:r>
              <a:rPr lang="en-GB" sz="4400" dirty="0"/>
              <a:t> architecture</a:t>
            </a:r>
          </a:p>
        </p:txBody>
      </p:sp>
      <p:graphicFrame>
        <p:nvGraphicFramePr>
          <p:cNvPr id="57347" name="Object 15"/>
          <p:cNvGraphicFramePr>
            <a:graphicFrameLocks noGrp="1" noChangeAspect="1"/>
          </p:cNvGraphicFramePr>
          <p:nvPr>
            <p:ph sz="half" idx="1"/>
          </p:nvPr>
        </p:nvGraphicFramePr>
        <p:xfrm>
          <a:off x="569913" y="1598613"/>
          <a:ext cx="7189787" cy="3481387"/>
        </p:xfrm>
        <a:graphic>
          <a:graphicData uri="http://schemas.openxmlformats.org/presentationml/2006/ole">
            <mc:AlternateContent xmlns:mc="http://schemas.openxmlformats.org/markup-compatibility/2006">
              <mc:Choice xmlns:v="urn:schemas-microsoft-com:vml" Requires="v">
                <p:oleObj spid="_x0000_s57399" name="Document" r:id="rId4" imgW="4776216" imgH="2313432" progId="Word.Document.8">
                  <p:embed/>
                </p:oleObj>
              </mc:Choice>
              <mc:Fallback>
                <p:oleObj name="Document" r:id="rId4" imgW="4776216" imgH="2313432" progId="Word.Document.8">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3" y="1598613"/>
                        <a:ext cx="7189787"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Rectangle 16"/>
          <p:cNvSpPr>
            <a:spLocks noGrp="1" noChangeArrowheads="1"/>
          </p:cNvSpPr>
          <p:nvPr>
            <p:ph type="body" sz="half" idx="2"/>
          </p:nvPr>
        </p:nvSpPr>
        <p:spPr>
          <a:xfrm>
            <a:off x="346075" y="5219700"/>
            <a:ext cx="8670925" cy="1027113"/>
          </a:xfrm>
        </p:spPr>
        <p:txBody>
          <a:bodyPr/>
          <a:lstStyle/>
          <a:p>
            <a:pPr eaLnBrk="1" hangingPunct="1">
              <a:buFont typeface="Wingdings" pitchFamily="2" charset="2"/>
              <a:buNone/>
            </a:pPr>
            <a:r>
              <a:rPr lang="en-GB" sz="2400" dirty="0" smtClean="0"/>
              <a:t>Locally customised (</a:t>
            </a:r>
            <a:r>
              <a:rPr lang="en-GB" sz="2400" dirty="0" err="1" smtClean="0"/>
              <a:t>templated</a:t>
            </a:r>
            <a:r>
              <a:rPr lang="en-GB" sz="2400" dirty="0" smtClean="0"/>
              <a:t>) clinical information archetypes, </a:t>
            </a:r>
          </a:p>
          <a:p>
            <a:pPr eaLnBrk="1" hangingPunct="1">
              <a:buFont typeface="Wingdings" pitchFamily="2" charset="2"/>
              <a:buNone/>
            </a:pPr>
            <a:r>
              <a:rPr lang="en-GB" sz="2400" dirty="0" smtClean="0"/>
              <a:t>managed by generic clinical record middleware.</a:t>
            </a:r>
          </a:p>
          <a:p>
            <a:pPr eaLnBrk="1" hangingPunct="1">
              <a:buFont typeface="Wingdings" pitchFamily="2" charset="2"/>
              <a:buNone/>
            </a:pPr>
            <a:endParaRPr lang="en-GB" sz="2400" dirty="0" smtClean="0"/>
          </a:p>
        </p:txBody>
      </p:sp>
      <p:pic>
        <p:nvPicPr>
          <p:cNvPr id="10" name="Picture 9"/>
          <p:cNvPicPr>
            <a:picLocks noChangeAspect="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1" name="Rectangle 10"/>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7"/>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3471863" y="2660275"/>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1762" name="Rectangle 2"/>
          <p:cNvSpPr>
            <a:spLocks noGrp="1" noChangeArrowheads="1"/>
          </p:cNvSpPr>
          <p:nvPr>
            <p:ph type="title"/>
          </p:nvPr>
        </p:nvSpPr>
        <p:spPr>
          <a:xfrm>
            <a:off x="467322" y="288039"/>
            <a:ext cx="7972693" cy="1143000"/>
          </a:xfrm>
        </p:spPr>
        <p:txBody>
          <a:bodyPr>
            <a:normAutofit/>
          </a:bodyPr>
          <a:lstStyle/>
          <a:p>
            <a:pPr eaLnBrk="1" fontAlgn="auto" hangingPunct="1">
              <a:spcAft>
                <a:spcPts val="0"/>
              </a:spcAft>
              <a:defRPr/>
            </a:pPr>
            <a:r>
              <a:rPr lang="en-GB" sz="3200" i="1" dirty="0" err="1"/>
              <a:t>open</a:t>
            </a:r>
            <a:r>
              <a:rPr lang="en-GB" sz="3200" dirty="0" err="1"/>
              <a:t>EHR</a:t>
            </a:r>
            <a:r>
              <a:rPr lang="en-GB" sz="3200" dirty="0"/>
              <a:t> exists to help untangle clinical </a:t>
            </a:r>
            <a:r>
              <a:rPr lang="en-GB" sz="3200" dirty="0" smtClean="0"/>
              <a:t>systems</a:t>
            </a:r>
            <a:r>
              <a:rPr lang="en-GB" sz="3200" dirty="0"/>
              <a:t>, so they can work better</a:t>
            </a:r>
          </a:p>
        </p:txBody>
      </p:sp>
      <p:sp>
        <p:nvSpPr>
          <p:cNvPr id="51204" name="Freeform 18"/>
          <p:cNvSpPr>
            <a:spLocks/>
          </p:cNvSpPr>
          <p:nvPr/>
        </p:nvSpPr>
        <p:spPr bwMode="auto">
          <a:xfrm rot="832398">
            <a:off x="2976563" y="2657100"/>
            <a:ext cx="1912937" cy="1228725"/>
          </a:xfrm>
          <a:custGeom>
            <a:avLst/>
            <a:gdLst>
              <a:gd name="T0" fmla="*/ 2147483647 w 1205"/>
              <a:gd name="T1" fmla="*/ 0 h 774"/>
              <a:gd name="T2" fmla="*/ 2147483647 w 1205"/>
              <a:gd name="T3" fmla="*/ 2147483647 h 774"/>
              <a:gd name="T4" fmla="*/ 0 w 1205"/>
              <a:gd name="T5" fmla="*/ 2147483647 h 774"/>
              <a:gd name="T6" fmla="*/ 0 60000 65536"/>
              <a:gd name="T7" fmla="*/ 0 60000 65536"/>
              <a:gd name="T8" fmla="*/ 0 60000 65536"/>
            </a:gdLst>
            <a:ahLst/>
            <a:cxnLst>
              <a:cxn ang="T6">
                <a:pos x="T0" y="T1"/>
              </a:cxn>
              <a:cxn ang="T7">
                <a:pos x="T2" y="T3"/>
              </a:cxn>
              <a:cxn ang="T8">
                <a:pos x="T4" y="T5"/>
              </a:cxn>
            </a:cxnLst>
            <a:rect l="0" t="0" r="r" b="b"/>
            <a:pathLst>
              <a:path w="1205" h="774">
                <a:moveTo>
                  <a:pt x="255" y="0"/>
                </a:moveTo>
                <a:cubicBezTo>
                  <a:pt x="730" y="321"/>
                  <a:pt x="1205" y="642"/>
                  <a:pt x="1162" y="708"/>
                </a:cubicBezTo>
                <a:cubicBezTo>
                  <a:pt x="1119" y="774"/>
                  <a:pt x="213" y="453"/>
                  <a:pt x="0" y="39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05" name="Freeform 19"/>
          <p:cNvSpPr>
            <a:spLocks/>
          </p:cNvSpPr>
          <p:nvPr/>
        </p:nvSpPr>
        <p:spPr bwMode="auto">
          <a:xfrm rot="6839702">
            <a:off x="4015582" y="2683294"/>
            <a:ext cx="1912937" cy="1228725"/>
          </a:xfrm>
          <a:custGeom>
            <a:avLst/>
            <a:gdLst>
              <a:gd name="T0" fmla="*/ 2147483647 w 1205"/>
              <a:gd name="T1" fmla="*/ 0 h 774"/>
              <a:gd name="T2" fmla="*/ 2147483647 w 1205"/>
              <a:gd name="T3" fmla="*/ 2147483647 h 774"/>
              <a:gd name="T4" fmla="*/ 0 w 1205"/>
              <a:gd name="T5" fmla="*/ 2147483647 h 774"/>
              <a:gd name="T6" fmla="*/ 0 60000 65536"/>
              <a:gd name="T7" fmla="*/ 0 60000 65536"/>
              <a:gd name="T8" fmla="*/ 0 60000 65536"/>
            </a:gdLst>
            <a:ahLst/>
            <a:cxnLst>
              <a:cxn ang="T6">
                <a:pos x="T0" y="T1"/>
              </a:cxn>
              <a:cxn ang="T7">
                <a:pos x="T2" y="T3"/>
              </a:cxn>
              <a:cxn ang="T8">
                <a:pos x="T4" y="T5"/>
              </a:cxn>
            </a:cxnLst>
            <a:rect l="0" t="0" r="r" b="b"/>
            <a:pathLst>
              <a:path w="1205" h="774">
                <a:moveTo>
                  <a:pt x="255" y="0"/>
                </a:moveTo>
                <a:cubicBezTo>
                  <a:pt x="730" y="321"/>
                  <a:pt x="1205" y="642"/>
                  <a:pt x="1162" y="708"/>
                </a:cubicBezTo>
                <a:cubicBezTo>
                  <a:pt x="1119" y="774"/>
                  <a:pt x="213" y="453"/>
                  <a:pt x="0" y="39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06" name="Freeform 20"/>
          <p:cNvSpPr>
            <a:spLocks/>
          </p:cNvSpPr>
          <p:nvPr/>
        </p:nvSpPr>
        <p:spPr bwMode="auto">
          <a:xfrm rot="-7016560">
            <a:off x="3385344" y="3764381"/>
            <a:ext cx="1912938" cy="1228725"/>
          </a:xfrm>
          <a:custGeom>
            <a:avLst/>
            <a:gdLst>
              <a:gd name="T0" fmla="*/ 2147483647 w 1205"/>
              <a:gd name="T1" fmla="*/ 0 h 774"/>
              <a:gd name="T2" fmla="*/ 2147483647 w 1205"/>
              <a:gd name="T3" fmla="*/ 2147483647 h 774"/>
              <a:gd name="T4" fmla="*/ 0 w 1205"/>
              <a:gd name="T5" fmla="*/ 2147483647 h 774"/>
              <a:gd name="T6" fmla="*/ 0 60000 65536"/>
              <a:gd name="T7" fmla="*/ 0 60000 65536"/>
              <a:gd name="T8" fmla="*/ 0 60000 65536"/>
            </a:gdLst>
            <a:ahLst/>
            <a:cxnLst>
              <a:cxn ang="T6">
                <a:pos x="T0" y="T1"/>
              </a:cxn>
              <a:cxn ang="T7">
                <a:pos x="T2" y="T3"/>
              </a:cxn>
              <a:cxn ang="T8">
                <a:pos x="T4" y="T5"/>
              </a:cxn>
            </a:cxnLst>
            <a:rect l="0" t="0" r="r" b="b"/>
            <a:pathLst>
              <a:path w="1205" h="774">
                <a:moveTo>
                  <a:pt x="255" y="0"/>
                </a:moveTo>
                <a:cubicBezTo>
                  <a:pt x="730" y="321"/>
                  <a:pt x="1205" y="642"/>
                  <a:pt x="1162" y="708"/>
                </a:cubicBezTo>
                <a:cubicBezTo>
                  <a:pt x="1119" y="774"/>
                  <a:pt x="213" y="453"/>
                  <a:pt x="0" y="396"/>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07" name="Oval 21"/>
          <p:cNvSpPr>
            <a:spLocks noChangeArrowheads="1"/>
          </p:cNvSpPr>
          <p:nvPr/>
        </p:nvSpPr>
        <p:spPr bwMode="auto">
          <a:xfrm>
            <a:off x="4003675" y="3234950"/>
            <a:ext cx="765175" cy="758825"/>
          </a:xfrm>
          <a:prstGeom prst="ellipse">
            <a:avLst/>
          </a:prstGeom>
          <a:solidFill>
            <a:srgbClr val="FFFFFF"/>
          </a:solid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08" name="WordArt 22"/>
          <p:cNvSpPr>
            <a:spLocks noChangeArrowheads="1" noChangeShapeType="1" noTextEdit="1"/>
          </p:cNvSpPr>
          <p:nvPr/>
        </p:nvSpPr>
        <p:spPr bwMode="auto">
          <a:xfrm>
            <a:off x="3770313" y="3398463"/>
            <a:ext cx="1319212" cy="889000"/>
          </a:xfrm>
          <a:prstGeom prst="rect">
            <a:avLst/>
          </a:prstGeom>
        </p:spPr>
        <p:txBody>
          <a:bodyPr wrap="none" fromWordArt="1">
            <a:prstTxWarp prst="textArchDownPour">
              <a:avLst>
                <a:gd name="adj1" fmla="val 0"/>
                <a:gd name="adj2" fmla="val 50000"/>
              </a:avLst>
            </a:prstTxWarp>
          </a:bodyPr>
          <a:lstStyle/>
          <a:p>
            <a:pPr algn="ctr"/>
            <a:r>
              <a:rPr lang="en-GB" sz="3600" i="1" kern="10">
                <a:ln w="9525">
                  <a:solidFill>
                    <a:srgbClr val="000000"/>
                  </a:solidFill>
                  <a:round/>
                  <a:headEnd/>
                  <a:tailEnd/>
                </a:ln>
                <a:solidFill>
                  <a:srgbClr val="000000"/>
                </a:solidFill>
                <a:latin typeface="Arial Black"/>
              </a:rPr>
              <a:t>openEHR</a:t>
            </a:r>
          </a:p>
        </p:txBody>
      </p:sp>
      <p:pic>
        <p:nvPicPr>
          <p:cNvPr id="51209" name="Picture 23"/>
          <p:cNvPicPr>
            <a:picLocks noChangeAspect="1" noChangeArrowheads="1"/>
          </p:cNvPicPr>
          <p:nvPr/>
        </p:nvPicPr>
        <p:blipFill>
          <a:blip r:embed="rId3">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2151063" y="1631575"/>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4"/>
          <p:cNvPicPr>
            <a:picLocks noChangeAspect="1" noChangeArrowheads="1"/>
          </p:cNvPicPr>
          <p:nvPr/>
        </p:nvPicPr>
        <p:blipFill>
          <a:blip r:embed="rId3">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4805363" y="1618875"/>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5"/>
          <p:cNvPicPr>
            <a:picLocks noChangeAspect="1" noChangeArrowheads="1"/>
          </p:cNvPicPr>
          <p:nvPr/>
        </p:nvPicPr>
        <p:blipFill>
          <a:blip r:embed="rId3">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rot="-1038470">
            <a:off x="3522663" y="4360488"/>
            <a:ext cx="181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AutoShape 28"/>
          <p:cNvSpPr>
            <a:spLocks noChangeArrowheads="1"/>
          </p:cNvSpPr>
          <p:nvPr/>
        </p:nvSpPr>
        <p:spPr bwMode="auto">
          <a:xfrm rot="-3298743">
            <a:off x="2440781" y="2084807"/>
            <a:ext cx="777875" cy="560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3" name="AutoShape 31"/>
          <p:cNvSpPr>
            <a:spLocks noChangeArrowheads="1"/>
          </p:cNvSpPr>
          <p:nvPr/>
        </p:nvSpPr>
        <p:spPr bwMode="auto">
          <a:xfrm flipH="1">
            <a:off x="4038600" y="3292100"/>
            <a:ext cx="685800" cy="622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691" y="18799"/>
                </a:moveTo>
                <a:cubicBezTo>
                  <a:pt x="7216" y="19774"/>
                  <a:pt x="8989" y="20292"/>
                  <a:pt x="10800" y="20292"/>
                </a:cubicBezTo>
                <a:cubicBezTo>
                  <a:pt x="16042" y="20292"/>
                  <a:pt x="20292" y="16042"/>
                  <a:pt x="20292" y="10800"/>
                </a:cubicBezTo>
                <a:cubicBezTo>
                  <a:pt x="20292" y="5557"/>
                  <a:pt x="16042" y="1308"/>
                  <a:pt x="10800" y="1308"/>
                </a:cubicBezTo>
                <a:cubicBezTo>
                  <a:pt x="5557" y="1308"/>
                  <a:pt x="1308" y="5557"/>
                  <a:pt x="1308" y="10800"/>
                </a:cubicBezTo>
                <a:lnTo>
                  <a:pt x="0" y="10800"/>
                </a:lnTo>
                <a:cubicBezTo>
                  <a:pt x="0" y="4835"/>
                  <a:pt x="4835" y="0"/>
                  <a:pt x="10800" y="0"/>
                </a:cubicBezTo>
                <a:cubicBezTo>
                  <a:pt x="16764" y="0"/>
                  <a:pt x="21600" y="4835"/>
                  <a:pt x="21600" y="10800"/>
                </a:cubicBezTo>
                <a:cubicBezTo>
                  <a:pt x="21600" y="16764"/>
                  <a:pt x="16764" y="21600"/>
                  <a:pt x="10800" y="21600"/>
                </a:cubicBezTo>
                <a:cubicBezTo>
                  <a:pt x="8740" y="21600"/>
                  <a:pt x="6723" y="21010"/>
                  <a:pt x="4987" y="19902"/>
                </a:cubicBezTo>
                <a:lnTo>
                  <a:pt x="3533" y="22177"/>
                </a:lnTo>
                <a:lnTo>
                  <a:pt x="2512" y="17546"/>
                </a:lnTo>
                <a:lnTo>
                  <a:pt x="7144" y="16524"/>
                </a:lnTo>
                <a:lnTo>
                  <a:pt x="5691" y="18799"/>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4" name="AutoShape 33"/>
          <p:cNvSpPr>
            <a:spLocks noChangeArrowheads="1"/>
          </p:cNvSpPr>
          <p:nvPr/>
        </p:nvSpPr>
        <p:spPr bwMode="auto">
          <a:xfrm rot="10277054">
            <a:off x="4079875" y="5271713"/>
            <a:ext cx="777875" cy="560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5" name="AutoShape 34"/>
          <p:cNvSpPr>
            <a:spLocks noChangeArrowheads="1"/>
          </p:cNvSpPr>
          <p:nvPr/>
        </p:nvSpPr>
        <p:spPr bwMode="auto">
          <a:xfrm rot="1967139">
            <a:off x="5565775" y="2045913"/>
            <a:ext cx="777875" cy="560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312" name="Text Box 37"/>
          <p:cNvSpPr txBox="1">
            <a:spLocks noChangeArrowheads="1"/>
          </p:cNvSpPr>
          <p:nvPr/>
        </p:nvSpPr>
        <p:spPr bwMode="auto">
          <a:xfrm>
            <a:off x="473075" y="1871550"/>
            <a:ext cx="1597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eaLnBrk="1" hangingPunct="1">
              <a:spcBef>
                <a:spcPct val="50000"/>
              </a:spcBef>
              <a:defRPr/>
            </a:pPr>
            <a:r>
              <a:rPr lang="en-GB" sz="2400" dirty="0" smtClean="0">
                <a:latin typeface="+mn-lt"/>
              </a:rPr>
              <a:t>Clinical aspects</a:t>
            </a:r>
          </a:p>
        </p:txBody>
      </p:sp>
      <p:sp>
        <p:nvSpPr>
          <p:cNvPr id="55313" name="Text Box 38"/>
          <p:cNvSpPr txBox="1">
            <a:spLocks noChangeArrowheads="1"/>
          </p:cNvSpPr>
          <p:nvPr/>
        </p:nvSpPr>
        <p:spPr bwMode="auto">
          <a:xfrm>
            <a:off x="6205538" y="1865200"/>
            <a:ext cx="18002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lgn="r" eaLnBrk="1" hangingPunct="1">
              <a:spcBef>
                <a:spcPct val="50000"/>
              </a:spcBef>
              <a:defRPr/>
            </a:pPr>
            <a:r>
              <a:rPr lang="en-GB" sz="2400" smtClean="0">
                <a:latin typeface="+mn-lt"/>
              </a:rPr>
              <a:t>Technical  aspects</a:t>
            </a:r>
          </a:p>
        </p:txBody>
      </p:sp>
      <p:sp>
        <p:nvSpPr>
          <p:cNvPr id="55314" name="Text Box 39"/>
          <p:cNvSpPr txBox="1">
            <a:spLocks noChangeArrowheads="1"/>
          </p:cNvSpPr>
          <p:nvPr/>
        </p:nvSpPr>
        <p:spPr bwMode="auto">
          <a:xfrm>
            <a:off x="2675558" y="6345239"/>
            <a:ext cx="358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lgn="ctr" eaLnBrk="1" hangingPunct="1">
              <a:spcBef>
                <a:spcPct val="50000"/>
              </a:spcBef>
              <a:defRPr/>
            </a:pPr>
            <a:r>
              <a:rPr lang="en-GB" sz="2400" dirty="0" smtClean="0">
                <a:latin typeface="+mn-lt"/>
              </a:rPr>
              <a:t>Organisational aspects</a:t>
            </a:r>
          </a:p>
        </p:txBody>
      </p:sp>
      <p:pic>
        <p:nvPicPr>
          <p:cNvPr id="29" name="Picture 2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30" name="Rectangle 2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1275" y="189675"/>
            <a:ext cx="7772400" cy="1143000"/>
          </a:xfrm>
        </p:spPr>
        <p:txBody>
          <a:bodyPr rIns="35717"/>
          <a:lstStyle/>
          <a:p>
            <a:pPr eaLnBrk="1" hangingPunct="1"/>
            <a:r>
              <a:rPr lang="en-US" sz="4400" dirty="0" smtClean="0"/>
              <a:t>Goals for EHR semantic interoperability</a:t>
            </a:r>
          </a:p>
        </p:txBody>
      </p:sp>
      <p:sp>
        <p:nvSpPr>
          <p:cNvPr id="72707" name="Rectangle 3"/>
          <p:cNvSpPr>
            <a:spLocks noGrp="1" noChangeArrowheads="1"/>
          </p:cNvSpPr>
          <p:nvPr>
            <p:ph type="body" idx="1"/>
          </p:nvPr>
        </p:nvSpPr>
        <p:spPr>
          <a:xfrm>
            <a:off x="234550" y="1676838"/>
            <a:ext cx="8004175" cy="1352550"/>
          </a:xfrm>
        </p:spPr>
        <p:txBody>
          <a:bodyPr rIns="35717"/>
          <a:lstStyle/>
          <a:p>
            <a:pPr marL="261938" indent="-7938" eaLnBrk="1" hangingPunct="1">
              <a:buFont typeface="Wingdings" pitchFamily="2" charset="2"/>
              <a:buNone/>
            </a:pPr>
            <a:r>
              <a:rPr lang="en-US" dirty="0" smtClean="0">
                <a:solidFill>
                  <a:schemeClr val="tx2"/>
                </a:solidFill>
              </a:rPr>
              <a:t>To support patient safety, quality of care, chronic disease management, extended home-care, patient empowerment</a:t>
            </a:r>
          </a:p>
        </p:txBody>
      </p:sp>
      <p:sp>
        <p:nvSpPr>
          <p:cNvPr id="1187844" name="Rectangle 4"/>
          <p:cNvSpPr>
            <a:spLocks/>
          </p:cNvSpPr>
          <p:nvPr/>
        </p:nvSpPr>
        <p:spPr bwMode="auto">
          <a:xfrm>
            <a:off x="540175" y="5341650"/>
            <a:ext cx="71231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defTabSz="642938"/>
            <a:r>
              <a:rPr lang="en-US" sz="2200" b="1" dirty="0">
                <a:solidFill>
                  <a:schemeClr val="tx2"/>
                </a:solidFill>
                <a:latin typeface="+mn-lt"/>
                <a:cs typeface="Arial" pitchFamily="34" charset="0"/>
                <a:sym typeface="Arial" pitchFamily="34" charset="0"/>
              </a:rPr>
              <a:t>Clinical meaning (data, information, knowledge) must be capable of being represented consistently </a:t>
            </a:r>
          </a:p>
        </p:txBody>
      </p:sp>
      <p:sp>
        <p:nvSpPr>
          <p:cNvPr id="72709" name="Text Box 5"/>
          <p:cNvSpPr txBox="1">
            <a:spLocks noChangeArrowheads="1"/>
          </p:cNvSpPr>
          <p:nvPr/>
        </p:nvSpPr>
        <p:spPr bwMode="auto">
          <a:xfrm>
            <a:off x="475025" y="2384763"/>
            <a:ext cx="81153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marL="342900" indent="-342900" eaLnBrk="1" hangingPunct="1">
              <a:buClr>
                <a:schemeClr val="accent1"/>
              </a:buClr>
              <a:buSzPct val="90000"/>
              <a:buFont typeface="Arial" pitchFamily="34" charset="0"/>
              <a:buChar char="•"/>
            </a:pPr>
            <a:r>
              <a:rPr lang="en-US" sz="2200" dirty="0">
                <a:solidFill>
                  <a:schemeClr val="tx2"/>
                </a:solidFill>
                <a:latin typeface="+mn-lt"/>
              </a:rPr>
              <a:t>enable the safe, meaningful sharing and combining of health record data</a:t>
            </a:r>
          </a:p>
          <a:p>
            <a:pPr marL="342900" indent="-342900" eaLnBrk="1" hangingPunct="1">
              <a:buClr>
                <a:schemeClr val="accent1"/>
              </a:buClr>
              <a:buSzPct val="90000"/>
              <a:buFont typeface="Arial" pitchFamily="34" charset="0"/>
              <a:buChar char="•"/>
            </a:pPr>
            <a:r>
              <a:rPr lang="en-US" sz="2200" dirty="0">
                <a:solidFill>
                  <a:schemeClr val="tx2"/>
                </a:solidFill>
                <a:latin typeface="+mn-lt"/>
              </a:rPr>
              <a:t>enable the integration and safe use of </a:t>
            </a:r>
            <a:r>
              <a:rPr lang="en-US" sz="2200" dirty="0" err="1">
                <a:solidFill>
                  <a:schemeClr val="tx2"/>
                </a:solidFill>
                <a:latin typeface="+mn-lt"/>
              </a:rPr>
              <a:t>computerised</a:t>
            </a:r>
            <a:r>
              <a:rPr lang="en-US" sz="2200" dirty="0">
                <a:solidFill>
                  <a:schemeClr val="tx2"/>
                </a:solidFill>
                <a:latin typeface="+mn-lt"/>
              </a:rPr>
              <a:t> protocols, alerts and care pathways</a:t>
            </a:r>
          </a:p>
          <a:p>
            <a:pPr marL="342900" indent="-342900" eaLnBrk="1" hangingPunct="1">
              <a:buClr>
                <a:schemeClr val="accent1"/>
              </a:buClr>
              <a:buSzPct val="90000"/>
              <a:buFont typeface="Arial" pitchFamily="34" charset="0"/>
              <a:buChar char="•"/>
            </a:pPr>
            <a:r>
              <a:rPr lang="en-US" sz="2200" dirty="0">
                <a:solidFill>
                  <a:schemeClr val="tx2"/>
                </a:solidFill>
                <a:latin typeface="+mn-lt"/>
              </a:rPr>
              <a:t>link EHR data to explanatory and educational materials</a:t>
            </a:r>
          </a:p>
          <a:p>
            <a:pPr marL="342900" indent="-342900" eaLnBrk="1" hangingPunct="1">
              <a:buClr>
                <a:schemeClr val="accent1"/>
              </a:buClr>
              <a:buSzPct val="90000"/>
              <a:buFont typeface="Arial" pitchFamily="34" charset="0"/>
              <a:buChar char="•"/>
            </a:pPr>
            <a:r>
              <a:rPr lang="en-US" sz="2200" dirty="0">
                <a:solidFill>
                  <a:schemeClr val="tx2"/>
                </a:solidFill>
                <a:latin typeface="+mn-lt"/>
              </a:rPr>
              <a:t>ensure the necessary data quality for secondary uses</a:t>
            </a:r>
            <a:endParaRPr lang="en-GB" sz="2200" dirty="0">
              <a:solidFill>
                <a:schemeClr val="tx2"/>
              </a:solidFill>
              <a:latin typeface="+mn-lt"/>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7" name="Rectangle 6"/>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779597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39400" y="177800"/>
            <a:ext cx="7772400" cy="1143000"/>
          </a:xfrm>
        </p:spPr>
        <p:txBody>
          <a:bodyPr rIns="35717"/>
          <a:lstStyle/>
          <a:p>
            <a:pPr eaLnBrk="1" hangingPunct="1"/>
            <a:r>
              <a:rPr lang="en-US" sz="4400" dirty="0" smtClean="0"/>
              <a:t>Responding to the challenge of communicating EHRs</a:t>
            </a:r>
          </a:p>
        </p:txBody>
      </p:sp>
      <p:sp>
        <p:nvSpPr>
          <p:cNvPr id="73731" name="Rectangle 3"/>
          <p:cNvSpPr>
            <a:spLocks noGrp="1" noChangeArrowheads="1"/>
          </p:cNvSpPr>
          <p:nvPr>
            <p:ph type="body" idx="1"/>
          </p:nvPr>
        </p:nvSpPr>
        <p:spPr>
          <a:xfrm>
            <a:off x="203563" y="2399375"/>
            <a:ext cx="8229600" cy="3417888"/>
          </a:xfrm>
        </p:spPr>
        <p:txBody>
          <a:bodyPr rIns="35717"/>
          <a:lstStyle/>
          <a:p>
            <a:pPr marL="596900" indent="-342900" eaLnBrk="1" hangingPunct="1"/>
            <a:r>
              <a:rPr lang="en-US" dirty="0" smtClean="0">
                <a:solidFill>
                  <a:schemeClr val="tx2"/>
                </a:solidFill>
              </a:rPr>
              <a:t>generic models for representing clinical data</a:t>
            </a:r>
          </a:p>
          <a:p>
            <a:pPr marL="1233488" lvl="1" indent="-342900" eaLnBrk="1" hangingPunct="1"/>
            <a:r>
              <a:rPr lang="en-US" sz="2200" dirty="0" smtClean="0">
                <a:solidFill>
                  <a:schemeClr val="tx2"/>
                </a:solidFill>
              </a:rPr>
              <a:t>e.g. </a:t>
            </a:r>
            <a:r>
              <a:rPr lang="en-US" sz="2200" i="1" dirty="0" err="1" smtClean="0">
                <a:solidFill>
                  <a:schemeClr val="tx2"/>
                </a:solidFill>
              </a:rPr>
              <a:t>open</a:t>
            </a:r>
            <a:r>
              <a:rPr lang="en-US" sz="2200" dirty="0" err="1" smtClean="0">
                <a:solidFill>
                  <a:schemeClr val="tx2"/>
                </a:solidFill>
              </a:rPr>
              <a:t>EHR</a:t>
            </a:r>
            <a:r>
              <a:rPr lang="en-US" sz="2200" dirty="0" smtClean="0">
                <a:solidFill>
                  <a:schemeClr val="tx2"/>
                </a:solidFill>
              </a:rPr>
              <a:t> RM, ISO/EN 13606-1, HL7 CDA Release 2</a:t>
            </a:r>
          </a:p>
          <a:p>
            <a:pPr marL="596900" indent="-342900" eaLnBrk="1" hangingPunct="1"/>
            <a:r>
              <a:rPr lang="en-US" dirty="0" smtClean="0">
                <a:solidFill>
                  <a:schemeClr val="tx2"/>
                </a:solidFill>
              </a:rPr>
              <a:t>agreed clinical data structure definitions</a:t>
            </a:r>
          </a:p>
          <a:p>
            <a:pPr marL="1233488" lvl="1" indent="-342900" eaLnBrk="1" hangingPunct="1"/>
            <a:r>
              <a:rPr lang="en-US" sz="2200" dirty="0" smtClean="0">
                <a:solidFill>
                  <a:schemeClr val="tx2"/>
                </a:solidFill>
              </a:rPr>
              <a:t>e.g. </a:t>
            </a:r>
            <a:r>
              <a:rPr lang="en-US" sz="2200" i="1" dirty="0" err="1" smtClean="0">
                <a:solidFill>
                  <a:schemeClr val="tx2"/>
                </a:solidFill>
              </a:rPr>
              <a:t>open</a:t>
            </a:r>
            <a:r>
              <a:rPr lang="en-US" sz="2200" dirty="0" err="1" smtClean="0">
                <a:solidFill>
                  <a:schemeClr val="tx2"/>
                </a:solidFill>
              </a:rPr>
              <a:t>EHR</a:t>
            </a:r>
            <a:r>
              <a:rPr lang="en-US" sz="2200" dirty="0" smtClean="0">
                <a:solidFill>
                  <a:schemeClr val="tx2"/>
                </a:solidFill>
              </a:rPr>
              <a:t>/13606 archetypes, templates, data sets</a:t>
            </a:r>
          </a:p>
          <a:p>
            <a:pPr marL="596900" indent="-342900" eaLnBrk="1" hangingPunct="1"/>
            <a:r>
              <a:rPr lang="en-US" dirty="0" smtClean="0">
                <a:solidFill>
                  <a:schemeClr val="tx2"/>
                </a:solidFill>
              </a:rPr>
              <a:t>clinical terminology systems</a:t>
            </a:r>
          </a:p>
          <a:p>
            <a:pPr marL="1233488" lvl="1" indent="-342900" eaLnBrk="1" hangingPunct="1"/>
            <a:r>
              <a:rPr lang="en-US" sz="2200" dirty="0" smtClean="0">
                <a:solidFill>
                  <a:schemeClr val="tx2"/>
                </a:solidFill>
              </a:rPr>
              <a:t>e.g. SNOMED-CT, LOINC</a:t>
            </a:r>
          </a:p>
        </p:txBody>
      </p:sp>
      <p:sp>
        <p:nvSpPr>
          <p:cNvPr id="1189892" name="Rectangle 4"/>
          <p:cNvSpPr>
            <a:spLocks/>
          </p:cNvSpPr>
          <p:nvPr/>
        </p:nvSpPr>
        <p:spPr bwMode="auto">
          <a:xfrm>
            <a:off x="568750" y="5514325"/>
            <a:ext cx="615268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defTabSz="642938"/>
            <a:r>
              <a:rPr lang="en-US" sz="2200" b="1" dirty="0">
                <a:solidFill>
                  <a:schemeClr val="tx2"/>
                </a:solidFill>
                <a:latin typeface="+mn-lt"/>
                <a:cs typeface="Arial" pitchFamily="34" charset="0"/>
                <a:sym typeface="Arial" pitchFamily="34" charset="0"/>
              </a:rPr>
              <a:t>The challenge is how to combine these most effectively to achieve the faithful and consistent sharing of clinical meaning</a:t>
            </a:r>
          </a:p>
        </p:txBody>
      </p:sp>
      <p:sp>
        <p:nvSpPr>
          <p:cNvPr id="73733" name="Text Box 5"/>
          <p:cNvSpPr txBox="1">
            <a:spLocks noChangeArrowheads="1"/>
          </p:cNvSpPr>
          <p:nvPr/>
        </p:nvSpPr>
        <p:spPr bwMode="auto">
          <a:xfrm>
            <a:off x="455213" y="1676075"/>
            <a:ext cx="80406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spcBef>
                <a:spcPct val="20000"/>
              </a:spcBef>
              <a:buClr>
                <a:schemeClr val="folHlink"/>
              </a:buClr>
              <a:buSzPct val="90000"/>
              <a:buFont typeface="Wingdings" pitchFamily="2" charset="2"/>
              <a:buNone/>
            </a:pPr>
            <a:r>
              <a:rPr lang="en-US" sz="2200" dirty="0">
                <a:solidFill>
                  <a:schemeClr val="tx2"/>
                </a:solidFill>
                <a:latin typeface="+mn-lt"/>
              </a:rPr>
              <a:t>Current attempts to </a:t>
            </a:r>
            <a:r>
              <a:rPr lang="en-US" sz="2200" dirty="0" err="1">
                <a:solidFill>
                  <a:schemeClr val="tx2"/>
                </a:solidFill>
                <a:latin typeface="+mn-lt"/>
              </a:rPr>
              <a:t>standardise</a:t>
            </a:r>
            <a:r>
              <a:rPr lang="en-US" sz="2200" dirty="0">
                <a:solidFill>
                  <a:schemeClr val="tx2"/>
                </a:solidFill>
                <a:latin typeface="+mn-lt"/>
              </a:rPr>
              <a:t> the capture, representation and communication of clinical data rely upon:</a:t>
            </a:r>
          </a:p>
        </p:txBody>
      </p:sp>
      <p:pic>
        <p:nvPicPr>
          <p:cNvPr id="6" name="Picture 5"/>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7" name="Rectangle 6"/>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21336104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p:txBody>
          <a:bodyPr>
            <a:normAutofit/>
          </a:bodyPr>
          <a:lstStyle/>
          <a:p>
            <a:pPr eaLnBrk="1" fontAlgn="auto" hangingPunct="1">
              <a:spcAft>
                <a:spcPts val="0"/>
              </a:spcAft>
              <a:defRPr/>
            </a:pPr>
            <a:r>
              <a:rPr lang="en-US" sz="4400" dirty="0"/>
              <a:t>Structure and membership</a:t>
            </a:r>
            <a:endParaRPr lang="en-US" sz="4400" i="1" dirty="0"/>
          </a:p>
        </p:txBody>
      </p:sp>
      <p:sp>
        <p:nvSpPr>
          <p:cNvPr id="56323" name="Rectangle 3"/>
          <p:cNvSpPr>
            <a:spLocks noGrp="1" noChangeArrowheads="1"/>
          </p:cNvSpPr>
          <p:nvPr>
            <p:ph idx="1"/>
          </p:nvPr>
        </p:nvSpPr>
        <p:spPr>
          <a:xfrm>
            <a:off x="342900" y="1681175"/>
            <a:ext cx="7620000" cy="4800600"/>
          </a:xfrm>
        </p:spPr>
        <p:txBody>
          <a:bodyPr/>
          <a:lstStyle/>
          <a:p>
            <a:pPr eaLnBrk="1" hangingPunct="1">
              <a:buFont typeface="Arial" charset="0"/>
              <a:buChar char="•"/>
              <a:defRPr/>
            </a:pPr>
            <a:r>
              <a:rPr lang="en-US" dirty="0" smtClean="0">
                <a:solidFill>
                  <a:schemeClr val="tx2"/>
                </a:solidFill>
              </a:rPr>
              <a:t>Not-for-profit </a:t>
            </a:r>
            <a:r>
              <a:rPr lang="en-US" dirty="0" err="1" smtClean="0">
                <a:solidFill>
                  <a:schemeClr val="tx2"/>
                </a:solidFill>
              </a:rPr>
              <a:t>organisation</a:t>
            </a:r>
            <a:r>
              <a:rPr lang="en-US" dirty="0" smtClean="0">
                <a:solidFill>
                  <a:schemeClr val="tx2"/>
                </a:solidFill>
              </a:rPr>
              <a:t>, based at University College London (UCL)</a:t>
            </a:r>
          </a:p>
          <a:p>
            <a:pPr eaLnBrk="1" hangingPunct="1">
              <a:buFont typeface="Arial" charset="0"/>
              <a:buChar char="•"/>
              <a:defRPr/>
            </a:pPr>
            <a:r>
              <a:rPr lang="en-US" dirty="0" smtClean="0">
                <a:solidFill>
                  <a:schemeClr val="tx2"/>
                </a:solidFill>
              </a:rPr>
              <a:t>Established by UCL and Ocean Informatics in 2002, to own the specifications and other collective intellectual property (IP). Based on 16 years of R&amp;D</a:t>
            </a:r>
          </a:p>
          <a:p>
            <a:pPr eaLnBrk="1" hangingPunct="1">
              <a:buFont typeface="Arial" charset="0"/>
              <a:buChar char="•"/>
              <a:defRPr/>
            </a:pPr>
            <a:r>
              <a:rPr lang="en-US" dirty="0" smtClean="0">
                <a:solidFill>
                  <a:schemeClr val="tx2"/>
                </a:solidFill>
              </a:rPr>
              <a:t>Now a worldwide collaboration overseen by</a:t>
            </a:r>
          </a:p>
          <a:p>
            <a:pPr lvl="1" eaLnBrk="1" hangingPunct="1">
              <a:buFont typeface="Arial" charset="0"/>
              <a:buChar char="•"/>
              <a:defRPr/>
            </a:pPr>
            <a:r>
              <a:rPr lang="en-US" sz="2200" dirty="0" smtClean="0">
                <a:solidFill>
                  <a:schemeClr val="tx2"/>
                </a:solidFill>
              </a:rPr>
              <a:t>Foundation Board – 5 strong, 4 clinical</a:t>
            </a:r>
          </a:p>
          <a:p>
            <a:pPr lvl="1" eaLnBrk="1" hangingPunct="1">
              <a:buFont typeface="Arial" charset="0"/>
              <a:buChar char="•"/>
              <a:defRPr/>
            </a:pPr>
            <a:r>
              <a:rPr lang="en-US" sz="2200" dirty="0" smtClean="0">
                <a:solidFill>
                  <a:schemeClr val="tx2"/>
                </a:solidFill>
              </a:rPr>
              <a:t>Specifications Group – CEN, ISO, CIMI, IHTSDO</a:t>
            </a:r>
          </a:p>
          <a:p>
            <a:pPr lvl="1" eaLnBrk="1" hangingPunct="1">
              <a:buFont typeface="Arial" charset="0"/>
              <a:buChar char="•"/>
              <a:defRPr/>
            </a:pPr>
            <a:r>
              <a:rPr lang="en-US" sz="2200" dirty="0" smtClean="0">
                <a:solidFill>
                  <a:schemeClr val="tx2"/>
                </a:solidFill>
              </a:rPr>
              <a:t>Software Group – JAVA, Ruby, .NET, Python</a:t>
            </a:r>
          </a:p>
          <a:p>
            <a:pPr lvl="1" eaLnBrk="1" hangingPunct="1">
              <a:buFont typeface="Arial" charset="0"/>
              <a:buChar char="•"/>
              <a:defRPr/>
            </a:pPr>
            <a:r>
              <a:rPr lang="en-US" sz="2200" dirty="0" smtClean="0">
                <a:solidFill>
                  <a:schemeClr val="tx2"/>
                </a:solidFill>
              </a:rPr>
              <a:t>Clinical Editorial Group – 800 clinicians using CKM</a:t>
            </a:r>
          </a:p>
          <a:p>
            <a:pPr lvl="1" eaLnBrk="1" hangingPunct="1">
              <a:buFont typeface="Arial" charset="0"/>
              <a:buChar char="•"/>
              <a:defRPr/>
            </a:pPr>
            <a:r>
              <a:rPr lang="en-US" sz="2200" dirty="0" err="1" smtClean="0">
                <a:solidFill>
                  <a:schemeClr val="tx2"/>
                </a:solidFill>
              </a:rPr>
              <a:t>Localisation</a:t>
            </a:r>
            <a:r>
              <a:rPr lang="en-US" sz="2200" dirty="0" smtClean="0">
                <a:solidFill>
                  <a:schemeClr val="tx2"/>
                </a:solidFill>
              </a:rPr>
              <a:t> Group – Japan, New Zealand, Brazil, Europe</a:t>
            </a:r>
          </a:p>
          <a:p>
            <a:pPr marL="411163" lvl="1" indent="0" eaLnBrk="1" hangingPunct="1">
              <a:buFont typeface="Arial" charset="0"/>
              <a:buNone/>
              <a:defRPr/>
            </a:pPr>
            <a:r>
              <a:rPr lang="en-US" sz="2200" dirty="0" smtClean="0">
                <a:solidFill>
                  <a:schemeClr val="tx2"/>
                </a:solidFill>
              </a:rPr>
              <a:t>				</a:t>
            </a:r>
          </a:p>
          <a:p>
            <a:pPr eaLnBrk="1" hangingPunct="1">
              <a:buFont typeface="Wingdings" pitchFamily="2" charset="2"/>
              <a:buNone/>
              <a:defRPr/>
            </a:pPr>
            <a:endParaRPr lang="en-US" sz="2400" dirty="0" smtClean="0">
              <a:solidFill>
                <a:schemeClr val="tx2"/>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5486400"/>
            <a:ext cx="7942613" cy="1168400"/>
          </a:xfrm>
        </p:spPr>
        <p:txBody>
          <a:bodyPr/>
          <a:lstStyle/>
          <a:p>
            <a:r>
              <a:rPr lang="en-GB" cap="none" dirty="0" smtClean="0"/>
              <a:t>Context - Five decades of innovation in health care and IT</a:t>
            </a:r>
            <a:br>
              <a:rPr lang="en-GB" cap="none" dirty="0" smtClean="0"/>
            </a:br>
            <a:endParaRPr lang="en-GB" cap="none" dirty="0"/>
          </a:p>
        </p:txBody>
      </p:sp>
    </p:spTree>
    <p:extLst>
      <p:ext uri="{BB962C8B-B14F-4D97-AF65-F5344CB8AC3E}">
        <p14:creationId xmlns:p14="http://schemas.microsoft.com/office/powerpoint/2010/main" val="2406526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3355" name="Rectangle 11"/>
          <p:cNvSpPr>
            <a:spLocks noGrp="1" noChangeArrowheads="1"/>
          </p:cNvSpPr>
          <p:nvPr>
            <p:ph type="title"/>
          </p:nvPr>
        </p:nvSpPr>
        <p:spPr>
          <a:xfrm>
            <a:off x="444500" y="274638"/>
            <a:ext cx="7620000" cy="1143000"/>
          </a:xfrm>
        </p:spPr>
        <p:txBody>
          <a:bodyPr/>
          <a:lstStyle/>
          <a:p>
            <a:pPr eaLnBrk="1" fontAlgn="auto" hangingPunct="1">
              <a:spcAft>
                <a:spcPts val="0"/>
              </a:spcAft>
              <a:defRPr/>
            </a:pPr>
            <a:r>
              <a:rPr lang="en-GB" sz="4400" i="1" dirty="0" err="1"/>
              <a:t>open</a:t>
            </a:r>
            <a:r>
              <a:rPr lang="en-GB" sz="4400" dirty="0" err="1"/>
              <a:t>EHR</a:t>
            </a:r>
            <a:r>
              <a:rPr lang="en-GB" sz="4400" dirty="0"/>
              <a:t> community</a:t>
            </a:r>
          </a:p>
        </p:txBody>
      </p:sp>
      <p:sp>
        <p:nvSpPr>
          <p:cNvPr id="53251" name="Rectangle 12"/>
          <p:cNvSpPr>
            <a:spLocks noGrp="1" noChangeArrowheads="1"/>
          </p:cNvSpPr>
          <p:nvPr>
            <p:ph idx="1"/>
          </p:nvPr>
        </p:nvSpPr>
        <p:spPr>
          <a:xfrm>
            <a:off x="342900" y="1722575"/>
            <a:ext cx="7620000" cy="4800600"/>
          </a:xfrm>
        </p:spPr>
        <p:txBody>
          <a:bodyPr/>
          <a:lstStyle/>
          <a:p>
            <a:pPr eaLnBrk="1" hangingPunct="1">
              <a:lnSpc>
                <a:spcPct val="80000"/>
              </a:lnSpc>
            </a:pPr>
            <a:r>
              <a:rPr lang="en-GB" dirty="0" smtClean="0">
                <a:solidFill>
                  <a:schemeClr val="tx2"/>
                </a:solidFill>
              </a:rPr>
              <a:t>is open to individuals or organisations that support its goals and methods, with free individual membership and subscriptions from formal Associates</a:t>
            </a:r>
          </a:p>
          <a:p>
            <a:pPr eaLnBrk="1" hangingPunct="1">
              <a:lnSpc>
                <a:spcPct val="80000"/>
              </a:lnSpc>
            </a:pPr>
            <a:r>
              <a:rPr lang="en-GB" dirty="0" smtClean="0">
                <a:solidFill>
                  <a:schemeClr val="tx2"/>
                </a:solidFill>
              </a:rPr>
              <a:t>supports international community and consensus on  the principles of a good electronic healthcare record (GEHR), and embodies these within the </a:t>
            </a:r>
            <a:r>
              <a:rPr lang="en-GB" i="1" dirty="0" err="1" smtClean="0">
                <a:solidFill>
                  <a:schemeClr val="tx2"/>
                </a:solidFill>
              </a:rPr>
              <a:t>open</a:t>
            </a:r>
            <a:r>
              <a:rPr lang="en-GB" dirty="0" err="1" smtClean="0">
                <a:solidFill>
                  <a:schemeClr val="tx2"/>
                </a:solidFill>
              </a:rPr>
              <a:t>EHR</a:t>
            </a:r>
            <a:r>
              <a:rPr lang="en-GB" dirty="0" smtClean="0">
                <a:solidFill>
                  <a:schemeClr val="tx2"/>
                </a:solidFill>
              </a:rPr>
              <a:t> specifications and architecture</a:t>
            </a:r>
          </a:p>
          <a:p>
            <a:pPr eaLnBrk="1" hangingPunct="1">
              <a:lnSpc>
                <a:spcPct val="80000"/>
              </a:lnSpc>
            </a:pPr>
            <a:r>
              <a:rPr lang="en-GB" dirty="0" smtClean="0">
                <a:solidFill>
                  <a:schemeClr val="tx2"/>
                </a:solidFill>
              </a:rPr>
              <a:t>researches and develops best practice in the formal specification and validation of  clinical requirements, design and implementation of EHR systems</a:t>
            </a:r>
          </a:p>
          <a:p>
            <a:pPr eaLnBrk="1" hangingPunct="1">
              <a:lnSpc>
                <a:spcPct val="80000"/>
              </a:lnSpc>
            </a:pPr>
            <a:r>
              <a:rPr lang="en-GB" dirty="0" smtClean="0">
                <a:solidFill>
                  <a:schemeClr val="tx2"/>
                </a:solidFill>
              </a:rPr>
              <a:t>works for their international clinical harmonisation and standardisation</a:t>
            </a:r>
          </a:p>
        </p:txBody>
      </p:sp>
      <p:pic>
        <p:nvPicPr>
          <p:cNvPr id="9" name="Picture 8"/>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27525" y="272988"/>
            <a:ext cx="7772400" cy="1143000"/>
          </a:xfrm>
        </p:spPr>
        <p:txBody>
          <a:bodyPr/>
          <a:lstStyle/>
          <a:p>
            <a:pPr eaLnBrk="1" hangingPunct="1"/>
            <a:r>
              <a:rPr lang="en-GB" sz="4400" dirty="0" smtClean="0"/>
              <a:t>Technical motivation of </a:t>
            </a:r>
            <a:r>
              <a:rPr lang="en-GB" sz="4400" i="1" dirty="0" err="1" smtClean="0"/>
              <a:t>open</a:t>
            </a:r>
            <a:r>
              <a:rPr lang="en-GB" sz="4400" dirty="0" err="1" smtClean="0"/>
              <a:t>EHR</a:t>
            </a:r>
            <a:endParaRPr lang="en-US" sz="4400" dirty="0" smtClean="0"/>
          </a:p>
        </p:txBody>
      </p:sp>
      <p:sp>
        <p:nvSpPr>
          <p:cNvPr id="69635" name="Rectangle 3"/>
          <p:cNvSpPr>
            <a:spLocks noGrp="1" noChangeArrowheads="1"/>
          </p:cNvSpPr>
          <p:nvPr>
            <p:ph type="body" idx="4294967295"/>
          </p:nvPr>
        </p:nvSpPr>
        <p:spPr>
          <a:xfrm>
            <a:off x="456100" y="1672400"/>
            <a:ext cx="8229600" cy="5078413"/>
          </a:xfrm>
        </p:spPr>
        <p:txBody>
          <a:bodyPr/>
          <a:lstStyle/>
          <a:p>
            <a:pPr marL="0" indent="0" eaLnBrk="1" hangingPunct="1">
              <a:buFont typeface="Wingdings" pitchFamily="2" charset="2"/>
              <a:buNone/>
            </a:pPr>
            <a:r>
              <a:rPr lang="en-GB" dirty="0" smtClean="0">
                <a:solidFill>
                  <a:schemeClr val="tx2"/>
                </a:solidFill>
              </a:rPr>
              <a:t>The </a:t>
            </a:r>
            <a:r>
              <a:rPr lang="en-GB" i="1" dirty="0" err="1" smtClean="0">
                <a:solidFill>
                  <a:schemeClr val="tx2"/>
                </a:solidFill>
              </a:rPr>
              <a:t>open</a:t>
            </a:r>
            <a:r>
              <a:rPr lang="en-GB" dirty="0" err="1" smtClean="0">
                <a:solidFill>
                  <a:schemeClr val="tx2"/>
                </a:solidFill>
              </a:rPr>
              <a:t>EHR</a:t>
            </a:r>
            <a:r>
              <a:rPr lang="en-GB" dirty="0" smtClean="0">
                <a:solidFill>
                  <a:schemeClr val="tx2"/>
                </a:solidFill>
              </a:rPr>
              <a:t> approach has been to develop a technical and semantic </a:t>
            </a:r>
            <a:r>
              <a:rPr lang="en-GB" i="1" dirty="0" smtClean="0">
                <a:solidFill>
                  <a:schemeClr val="tx2"/>
                </a:solidFill>
              </a:rPr>
              <a:t>platform</a:t>
            </a:r>
            <a:r>
              <a:rPr lang="en-GB" dirty="0" smtClean="0">
                <a:solidFill>
                  <a:schemeClr val="tx2"/>
                </a:solidFill>
              </a:rPr>
              <a:t> for health information systems which addresses four challenges:</a:t>
            </a:r>
          </a:p>
          <a:p>
            <a:pPr lvl="1" eaLnBrk="1" hangingPunct="1">
              <a:buClr>
                <a:schemeClr val="accent1"/>
              </a:buClr>
            </a:pPr>
            <a:r>
              <a:rPr lang="en-GB" sz="2200" b="1" dirty="0" smtClean="0">
                <a:solidFill>
                  <a:srgbClr val="0033CC"/>
                </a:solidFill>
              </a:rPr>
              <a:t>Meaning preservation</a:t>
            </a:r>
            <a:r>
              <a:rPr lang="en-GB" sz="2200" dirty="0" smtClean="0"/>
              <a:t> </a:t>
            </a:r>
            <a:r>
              <a:rPr lang="en-GB" sz="2200" dirty="0" smtClean="0">
                <a:solidFill>
                  <a:schemeClr val="tx2"/>
                </a:solidFill>
              </a:rPr>
              <a:t>- throughout systems and communications</a:t>
            </a:r>
          </a:p>
          <a:p>
            <a:pPr lvl="1" eaLnBrk="1" hangingPunct="1">
              <a:buClr>
                <a:schemeClr val="accent1"/>
              </a:buClr>
            </a:pPr>
            <a:r>
              <a:rPr lang="en-GB" sz="2200" b="1" dirty="0" smtClean="0">
                <a:solidFill>
                  <a:srgbClr val="0033CC"/>
                </a:solidFill>
              </a:rPr>
              <a:t>Information sharing</a:t>
            </a:r>
            <a:r>
              <a:rPr lang="en-GB" sz="2200" dirty="0" smtClean="0"/>
              <a:t> </a:t>
            </a:r>
            <a:r>
              <a:rPr lang="en-GB" sz="2200" dirty="0" smtClean="0">
                <a:solidFill>
                  <a:schemeClr val="tx2"/>
                </a:solidFill>
              </a:rPr>
              <a:t>– among systems and applications</a:t>
            </a:r>
          </a:p>
          <a:p>
            <a:pPr lvl="1" eaLnBrk="1" hangingPunct="1">
              <a:buClr>
                <a:schemeClr val="accent1"/>
              </a:buClr>
            </a:pPr>
            <a:r>
              <a:rPr lang="en-GB" sz="2200" b="1" dirty="0" smtClean="0">
                <a:solidFill>
                  <a:srgbClr val="0033CC"/>
                </a:solidFill>
              </a:rPr>
              <a:t>Information aggregation</a:t>
            </a:r>
            <a:r>
              <a:rPr lang="en-GB" sz="2200" dirty="0" smtClean="0"/>
              <a:t> </a:t>
            </a:r>
            <a:r>
              <a:rPr lang="en-GB" sz="2200" dirty="0" smtClean="0">
                <a:solidFill>
                  <a:schemeClr val="tx2"/>
                </a:solidFill>
              </a:rPr>
              <a:t>- leading to computability</a:t>
            </a:r>
          </a:p>
          <a:p>
            <a:pPr lvl="1" eaLnBrk="1" hangingPunct="1">
              <a:buClr>
                <a:schemeClr val="accent1"/>
              </a:buClr>
            </a:pPr>
            <a:r>
              <a:rPr lang="en-GB" sz="2200" b="1" dirty="0" smtClean="0">
                <a:solidFill>
                  <a:srgbClr val="0033CC"/>
                </a:solidFill>
              </a:rPr>
              <a:t>Evolution</a:t>
            </a:r>
            <a:r>
              <a:rPr lang="en-GB" sz="2200" dirty="0" smtClean="0"/>
              <a:t> </a:t>
            </a:r>
            <a:r>
              <a:rPr lang="en-GB" sz="2200" dirty="0" smtClean="0">
                <a:solidFill>
                  <a:schemeClr val="tx2"/>
                </a:solidFill>
              </a:rPr>
              <a:t>- of systems and information over time</a:t>
            </a:r>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1565745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1275" y="249238"/>
            <a:ext cx="7772400" cy="1143000"/>
          </a:xfrm>
        </p:spPr>
        <p:txBody>
          <a:bodyPr/>
          <a:lstStyle/>
          <a:p>
            <a:pPr eaLnBrk="1" hangingPunct="1"/>
            <a:r>
              <a:rPr lang="en-GB" sz="4400" dirty="0" smtClean="0"/>
              <a:t>Technical approach of </a:t>
            </a:r>
            <a:r>
              <a:rPr lang="en-GB" sz="4400" dirty="0" err="1" smtClean="0"/>
              <a:t>openEHR</a:t>
            </a:r>
            <a:endParaRPr lang="en-US" sz="4400" dirty="0" smtClean="0"/>
          </a:p>
        </p:txBody>
      </p:sp>
      <p:sp>
        <p:nvSpPr>
          <p:cNvPr id="70659" name="Rectangle 3"/>
          <p:cNvSpPr>
            <a:spLocks noGrp="1" noChangeArrowheads="1"/>
          </p:cNvSpPr>
          <p:nvPr>
            <p:ph type="body" idx="1"/>
          </p:nvPr>
        </p:nvSpPr>
        <p:spPr>
          <a:xfrm>
            <a:off x="3538" y="1716525"/>
            <a:ext cx="7772400" cy="5038725"/>
          </a:xfrm>
        </p:spPr>
        <p:txBody>
          <a:bodyPr/>
          <a:lstStyle/>
          <a:p>
            <a:pPr marL="800100" lvl="1" indent="-342900" eaLnBrk="1" hangingPunct="1">
              <a:lnSpc>
                <a:spcPct val="90000"/>
              </a:lnSpc>
              <a:buClr>
                <a:schemeClr val="accent1"/>
              </a:buClr>
              <a:buSzPct val="90000"/>
            </a:pPr>
            <a:r>
              <a:rPr lang="en-GB" sz="2200" dirty="0" smtClean="0">
                <a:solidFill>
                  <a:schemeClr val="tx2"/>
                </a:solidFill>
              </a:rPr>
              <a:t>A semantic framework within a services architecture</a:t>
            </a:r>
          </a:p>
          <a:p>
            <a:pPr marL="800100" lvl="1" indent="-342900" eaLnBrk="1" hangingPunct="1">
              <a:lnSpc>
                <a:spcPct val="90000"/>
              </a:lnSpc>
              <a:buClr>
                <a:schemeClr val="accent1"/>
              </a:buClr>
              <a:buSzPct val="90000"/>
            </a:pPr>
            <a:r>
              <a:rPr lang="en-GB" sz="2200" dirty="0" smtClean="0">
                <a:solidFill>
                  <a:schemeClr val="tx2"/>
                </a:solidFill>
              </a:rPr>
              <a:t>Development by engineering design team with open review and formal change management</a:t>
            </a:r>
          </a:p>
          <a:p>
            <a:pPr marL="800100" lvl="1" indent="-342900" eaLnBrk="1" hangingPunct="1">
              <a:lnSpc>
                <a:spcPct val="90000"/>
              </a:lnSpc>
              <a:buClr>
                <a:schemeClr val="accent1"/>
              </a:buClr>
              <a:buSzPct val="90000"/>
            </a:pPr>
            <a:r>
              <a:rPr lang="en-GB" sz="2200" dirty="0" smtClean="0">
                <a:solidFill>
                  <a:schemeClr val="tx2"/>
                </a:solidFill>
              </a:rPr>
              <a:t>All specifications are implemented and tested before release</a:t>
            </a:r>
          </a:p>
          <a:p>
            <a:pPr marL="800100" lvl="1" indent="-342900" eaLnBrk="1" hangingPunct="1">
              <a:lnSpc>
                <a:spcPct val="90000"/>
              </a:lnSpc>
              <a:buClr>
                <a:schemeClr val="accent1"/>
              </a:buClr>
              <a:buSzPct val="90000"/>
            </a:pPr>
            <a:r>
              <a:rPr lang="en-GB" sz="2200" dirty="0" smtClean="0">
                <a:solidFill>
                  <a:schemeClr val="tx2"/>
                </a:solidFill>
              </a:rPr>
              <a:t>Specifications all mutually consistent</a:t>
            </a:r>
          </a:p>
          <a:p>
            <a:pPr marL="800100" lvl="1" indent="-342900" eaLnBrk="1" hangingPunct="1">
              <a:lnSpc>
                <a:spcPct val="90000"/>
              </a:lnSpc>
              <a:buClr>
                <a:schemeClr val="accent1"/>
              </a:buClr>
              <a:buSzPct val="90000"/>
            </a:pPr>
            <a:r>
              <a:rPr lang="en-GB" sz="2200" i="1" dirty="0" smtClean="0">
                <a:solidFill>
                  <a:schemeClr val="tx2"/>
                </a:solidFill>
              </a:rPr>
              <a:t>Living </a:t>
            </a:r>
            <a:r>
              <a:rPr lang="en-GB" sz="2200" dirty="0" smtClean="0">
                <a:solidFill>
                  <a:schemeClr val="tx2"/>
                </a:solidFill>
              </a:rPr>
              <a:t>specifications – a programme for maintenance</a:t>
            </a:r>
          </a:p>
          <a:p>
            <a:pPr eaLnBrk="1" hangingPunct="1">
              <a:lnSpc>
                <a:spcPct val="90000"/>
              </a:lnSpc>
            </a:pPr>
            <a:endParaRPr lang="en-GB" dirty="0" smtClean="0"/>
          </a:p>
          <a:p>
            <a:pPr marL="776288" lvl="1" indent="-319088" eaLnBrk="1" hangingPunct="1">
              <a:lnSpc>
                <a:spcPct val="90000"/>
              </a:lnSpc>
              <a:buSzPct val="90000"/>
            </a:pPr>
            <a:endParaRPr lang="en-US" sz="3200" dirty="0" smtClean="0"/>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199882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39400" y="249238"/>
            <a:ext cx="7772400" cy="1143000"/>
          </a:xfrm>
        </p:spPr>
        <p:txBody>
          <a:bodyPr/>
          <a:lstStyle/>
          <a:p>
            <a:pPr eaLnBrk="1" hangingPunct="1"/>
            <a:r>
              <a:rPr lang="en-GB" sz="4400" dirty="0" smtClean="0"/>
              <a:t>Technical deliverables</a:t>
            </a:r>
            <a:endParaRPr lang="en-US" sz="4400" dirty="0" smtClean="0"/>
          </a:p>
        </p:txBody>
      </p:sp>
      <p:sp>
        <p:nvSpPr>
          <p:cNvPr id="71683" name="Rectangle 3"/>
          <p:cNvSpPr>
            <a:spLocks noGrp="1" noChangeArrowheads="1"/>
          </p:cNvSpPr>
          <p:nvPr>
            <p:ph type="body" idx="1"/>
          </p:nvPr>
        </p:nvSpPr>
        <p:spPr>
          <a:xfrm>
            <a:off x="461450" y="1707066"/>
            <a:ext cx="7827962" cy="4672012"/>
          </a:xfrm>
        </p:spPr>
        <p:txBody>
          <a:bodyPr/>
          <a:lstStyle/>
          <a:p>
            <a:pPr indent="-342900" eaLnBrk="1" hangingPunct="1">
              <a:lnSpc>
                <a:spcPct val="90000"/>
              </a:lnSpc>
            </a:pPr>
            <a:r>
              <a:rPr lang="en-US" dirty="0" smtClean="0">
                <a:solidFill>
                  <a:schemeClr val="tx2"/>
                </a:solidFill>
              </a:rPr>
              <a:t>A powerful reference information  model</a:t>
            </a:r>
          </a:p>
          <a:p>
            <a:pPr indent="-342900" eaLnBrk="1" hangingPunct="1">
              <a:lnSpc>
                <a:spcPct val="90000"/>
              </a:lnSpc>
            </a:pPr>
            <a:r>
              <a:rPr lang="en-US" i="1" dirty="0" err="1" smtClean="0">
                <a:solidFill>
                  <a:schemeClr val="tx2"/>
                </a:solidFill>
              </a:rPr>
              <a:t>open</a:t>
            </a:r>
            <a:r>
              <a:rPr lang="en-US" dirty="0" err="1" smtClean="0">
                <a:solidFill>
                  <a:schemeClr val="tx2"/>
                </a:solidFill>
              </a:rPr>
              <a:t>EHR</a:t>
            </a:r>
            <a:r>
              <a:rPr lang="en-US" dirty="0" smtClean="0">
                <a:solidFill>
                  <a:schemeClr val="tx2"/>
                </a:solidFill>
              </a:rPr>
              <a:t> archetypes: software-independent clinician-authored models of content</a:t>
            </a:r>
          </a:p>
          <a:p>
            <a:pPr indent="-342900" eaLnBrk="1" hangingPunct="1">
              <a:lnSpc>
                <a:spcPct val="90000"/>
              </a:lnSpc>
            </a:pPr>
            <a:r>
              <a:rPr lang="en-US" i="1" dirty="0" err="1" smtClean="0">
                <a:solidFill>
                  <a:schemeClr val="tx2"/>
                </a:solidFill>
              </a:rPr>
              <a:t>open</a:t>
            </a:r>
            <a:r>
              <a:rPr lang="en-US" dirty="0" err="1" smtClean="0">
                <a:solidFill>
                  <a:schemeClr val="tx2"/>
                </a:solidFill>
              </a:rPr>
              <a:t>EHR</a:t>
            </a:r>
            <a:r>
              <a:rPr lang="en-US" dirty="0" smtClean="0">
                <a:solidFill>
                  <a:schemeClr val="tx2"/>
                </a:solidFill>
              </a:rPr>
              <a:t> templates: a formal basis for </a:t>
            </a:r>
            <a:r>
              <a:rPr lang="en-US" dirty="0" err="1" smtClean="0">
                <a:solidFill>
                  <a:schemeClr val="tx2"/>
                </a:solidFill>
              </a:rPr>
              <a:t>localised</a:t>
            </a:r>
            <a:r>
              <a:rPr lang="en-US" dirty="0" smtClean="0">
                <a:solidFill>
                  <a:schemeClr val="tx2"/>
                </a:solidFill>
              </a:rPr>
              <a:t> re-use of content models</a:t>
            </a:r>
          </a:p>
          <a:p>
            <a:pPr indent="-342900" eaLnBrk="1" hangingPunct="1">
              <a:lnSpc>
                <a:spcPct val="90000"/>
              </a:lnSpc>
            </a:pPr>
            <a:r>
              <a:rPr lang="en-US" dirty="0" smtClean="0">
                <a:solidFill>
                  <a:schemeClr val="tx2"/>
                </a:solidFill>
              </a:rPr>
              <a:t>Practical and bounded use of terminologies </a:t>
            </a:r>
          </a:p>
          <a:p>
            <a:pPr indent="-342900" eaLnBrk="1" hangingPunct="1">
              <a:lnSpc>
                <a:spcPct val="90000"/>
              </a:lnSpc>
            </a:pPr>
            <a:r>
              <a:rPr lang="en-US" dirty="0" smtClean="0">
                <a:solidFill>
                  <a:schemeClr val="tx2"/>
                </a:solidFill>
              </a:rPr>
              <a:t>Control over data entry quality</a:t>
            </a:r>
          </a:p>
          <a:p>
            <a:pPr indent="-342900" eaLnBrk="1" hangingPunct="1">
              <a:lnSpc>
                <a:spcPct val="90000"/>
              </a:lnSpc>
            </a:pPr>
            <a:r>
              <a:rPr lang="en-US" dirty="0" smtClean="0">
                <a:solidFill>
                  <a:schemeClr val="tx2"/>
                </a:solidFill>
              </a:rPr>
              <a:t>Portable query language for health records</a:t>
            </a:r>
          </a:p>
          <a:p>
            <a:pPr indent="-342900" eaLnBrk="1" hangingPunct="1">
              <a:lnSpc>
                <a:spcPct val="90000"/>
              </a:lnSpc>
            </a:pPr>
            <a:r>
              <a:rPr lang="en-US" dirty="0" smtClean="0">
                <a:solidFill>
                  <a:schemeClr val="tx2"/>
                </a:solidFill>
              </a:rPr>
              <a:t>A knowledge-enabled service interface to the EHR </a:t>
            </a:r>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589013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mapContentImagemap_Detail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68325" y="1640487"/>
            <a:ext cx="6141233" cy="43524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3" name="Rectangle 20"/>
          <p:cNvSpPr>
            <a:spLocks noChangeArrowheads="1"/>
          </p:cNvSpPr>
          <p:nvPr/>
        </p:nvSpPr>
        <p:spPr bwMode="auto">
          <a:xfrm>
            <a:off x="419550" y="246000"/>
            <a:ext cx="8678863"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400" dirty="0">
                <a:solidFill>
                  <a:schemeClr val="tx2"/>
                </a:solidFill>
                <a:latin typeface="+mj-lt"/>
              </a:rPr>
              <a:t>Banks of curated, clinician-defined archetypes</a:t>
            </a:r>
          </a:p>
        </p:txBody>
      </p:sp>
      <p:pic>
        <p:nvPicPr>
          <p:cNvPr id="9" name="Picture 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bloodgas5"/>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68325" y="1623776"/>
            <a:ext cx="6188735" cy="453389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7" name="Rectangle 5"/>
          <p:cNvSpPr>
            <a:spLocks noChangeArrowheads="1"/>
          </p:cNvSpPr>
          <p:nvPr/>
        </p:nvSpPr>
        <p:spPr bwMode="auto">
          <a:xfrm>
            <a:off x="454025" y="323850"/>
            <a:ext cx="8678863"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400" dirty="0">
                <a:solidFill>
                  <a:schemeClr val="tx2"/>
                </a:solidFill>
                <a:latin typeface="+mj-lt"/>
              </a:rPr>
              <a:t>Archetype structure</a:t>
            </a:r>
          </a:p>
        </p:txBody>
      </p:sp>
      <p:pic>
        <p:nvPicPr>
          <p:cNvPr id="9" name="Picture 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BloodGas6"/>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68325" y="1545989"/>
            <a:ext cx="6188735" cy="4534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1" name="Rectangle 5"/>
          <p:cNvSpPr>
            <a:spLocks noChangeArrowheads="1"/>
          </p:cNvSpPr>
          <p:nvPr/>
        </p:nvSpPr>
        <p:spPr bwMode="auto">
          <a:xfrm>
            <a:off x="403225" y="323850"/>
            <a:ext cx="8678863"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4400" dirty="0">
                <a:solidFill>
                  <a:schemeClr val="tx2"/>
                </a:solidFill>
                <a:latin typeface="+mj-lt"/>
              </a:rPr>
              <a:t>Multi-lingual capability</a:t>
            </a:r>
          </a:p>
        </p:txBody>
      </p:sp>
      <p:pic>
        <p:nvPicPr>
          <p:cNvPr id="9" name="Picture 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1275" y="177800"/>
            <a:ext cx="7772400" cy="1143000"/>
          </a:xfrm>
        </p:spPr>
        <p:txBody>
          <a:bodyPr rIns="35717"/>
          <a:lstStyle/>
          <a:p>
            <a:pPr eaLnBrk="1" hangingPunct="1"/>
            <a:r>
              <a:rPr lang="en-US" sz="4400" dirty="0" smtClean="0"/>
              <a:t>Clinical challenges for adopting archetypes</a:t>
            </a:r>
          </a:p>
        </p:txBody>
      </p:sp>
      <p:sp>
        <p:nvSpPr>
          <p:cNvPr id="74755" name="Rectangle 3"/>
          <p:cNvSpPr>
            <a:spLocks noGrp="1" noChangeArrowheads="1"/>
          </p:cNvSpPr>
          <p:nvPr>
            <p:ph type="body" idx="1"/>
          </p:nvPr>
        </p:nvSpPr>
        <p:spPr>
          <a:xfrm>
            <a:off x="203563" y="1679250"/>
            <a:ext cx="8178800" cy="4530725"/>
          </a:xfrm>
        </p:spPr>
        <p:txBody>
          <a:bodyPr rIns="35717"/>
          <a:lstStyle/>
          <a:p>
            <a:pPr marL="596900" indent="-342900" eaLnBrk="1" hangingPunct="1"/>
            <a:r>
              <a:rPr lang="en-US" dirty="0" smtClean="0">
                <a:solidFill>
                  <a:schemeClr val="tx2"/>
                </a:solidFill>
              </a:rPr>
              <a:t>Grow communities to author, review and adopt archetypes for different domains</a:t>
            </a:r>
          </a:p>
          <a:p>
            <a:pPr marL="596900" indent="-342900" eaLnBrk="1" hangingPunct="1"/>
            <a:r>
              <a:rPr lang="en-US" dirty="0" smtClean="0">
                <a:solidFill>
                  <a:schemeClr val="tx2"/>
                </a:solidFill>
              </a:rPr>
              <a:t>Enrich the tooling to support clinicians</a:t>
            </a:r>
          </a:p>
          <a:p>
            <a:pPr marL="596900" indent="-342900" eaLnBrk="1" hangingPunct="1"/>
            <a:r>
              <a:rPr lang="en-US" dirty="0" smtClean="0">
                <a:solidFill>
                  <a:schemeClr val="tx2"/>
                </a:solidFill>
              </a:rPr>
              <a:t>Improve the binding to SNOMED-CT</a:t>
            </a:r>
          </a:p>
          <a:p>
            <a:pPr marL="596900" indent="-342900" eaLnBrk="1" hangingPunct="1"/>
            <a:r>
              <a:rPr lang="en-US" dirty="0" smtClean="0">
                <a:solidFill>
                  <a:schemeClr val="tx2"/>
                </a:solidFill>
              </a:rPr>
              <a:t>Define good practice for authorship</a:t>
            </a:r>
          </a:p>
          <a:p>
            <a:pPr marL="596900" indent="-342900" eaLnBrk="1" hangingPunct="1"/>
            <a:r>
              <a:rPr lang="en-US" dirty="0" smtClean="0">
                <a:solidFill>
                  <a:schemeClr val="tx2"/>
                </a:solidFill>
              </a:rPr>
              <a:t>Establish quality, governance and certification processes</a:t>
            </a:r>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129877587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p:txBody>
          <a:bodyPr/>
          <a:lstStyle/>
          <a:p>
            <a:pPr eaLnBrk="1" fontAlgn="auto" hangingPunct="1">
              <a:spcAft>
                <a:spcPts val="0"/>
              </a:spcAft>
              <a:defRPr/>
            </a:pPr>
            <a:r>
              <a:rPr lang="en-US" sz="4400" dirty="0"/>
              <a:t>Architecture specifications</a:t>
            </a:r>
          </a:p>
        </p:txBody>
      </p:sp>
      <p:pic>
        <p:nvPicPr>
          <p:cNvPr id="67587" name="Picture 5" descr="Specifica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8325" y="1587614"/>
            <a:ext cx="7620000" cy="37655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p:txBody>
          <a:bodyPr/>
          <a:lstStyle/>
          <a:p>
            <a:pPr eaLnBrk="1" fontAlgn="auto" hangingPunct="1">
              <a:spcAft>
                <a:spcPts val="0"/>
              </a:spcAft>
              <a:defRPr/>
            </a:pPr>
            <a:r>
              <a:rPr lang="en-US" sz="4400" dirty="0"/>
              <a:t>UML representation</a:t>
            </a:r>
          </a:p>
        </p:txBody>
      </p:sp>
      <p:pic>
        <p:nvPicPr>
          <p:cNvPr id="68611" name="Picture 5" descr="UM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8325" y="1445324"/>
            <a:ext cx="7620000" cy="462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8530" name="Rectangle 2"/>
          <p:cNvSpPr>
            <a:spLocks noGrp="1" noChangeArrowheads="1"/>
          </p:cNvSpPr>
          <p:nvPr>
            <p:ph type="title" idx="4294967295"/>
          </p:nvPr>
        </p:nvSpPr>
        <p:spPr>
          <a:xfrm>
            <a:off x="439663" y="257563"/>
            <a:ext cx="8431212" cy="982662"/>
          </a:xfrm>
        </p:spPr>
        <p:txBody>
          <a:bodyPr/>
          <a:lstStyle/>
          <a:p>
            <a:pPr eaLnBrk="1" fontAlgn="auto" hangingPunct="1">
              <a:spcAft>
                <a:spcPts val="0"/>
              </a:spcAft>
              <a:defRPr/>
            </a:pPr>
            <a:r>
              <a:rPr lang="en-GB" dirty="0"/>
              <a:t>Co-evolving </a:t>
            </a:r>
            <a:r>
              <a:rPr lang="en-GB" dirty="0">
                <a:solidFill>
                  <a:schemeClr val="accent4"/>
                </a:solidFill>
              </a:rPr>
              <a:t>health care </a:t>
            </a:r>
            <a:r>
              <a:rPr lang="en-GB" dirty="0" smtClean="0"/>
              <a:t>and </a:t>
            </a:r>
            <a:r>
              <a:rPr lang="en-GB" dirty="0">
                <a:solidFill>
                  <a:schemeClr val="accent2"/>
                </a:solidFill>
              </a:rPr>
              <a:t>informatics</a:t>
            </a:r>
            <a:r>
              <a:rPr lang="en-GB" dirty="0">
                <a:solidFill>
                  <a:schemeClr val="tx1"/>
                </a:solidFill>
              </a:rPr>
              <a:t> </a:t>
            </a:r>
            <a:r>
              <a:rPr lang="en-GB" dirty="0" smtClean="0"/>
              <a:t>focus </a:t>
            </a:r>
            <a:r>
              <a:rPr lang="en-GB" dirty="0"/>
              <a:t>over </a:t>
            </a:r>
            <a:r>
              <a:rPr lang="en-GB" dirty="0" smtClean="0"/>
              <a:t>5 decades</a:t>
            </a:r>
            <a:endParaRPr lang="en-GB" dirty="0"/>
          </a:p>
        </p:txBody>
      </p:sp>
      <p:sp>
        <p:nvSpPr>
          <p:cNvPr id="11267" name="Line 4"/>
          <p:cNvSpPr>
            <a:spLocks noChangeShapeType="1"/>
          </p:cNvSpPr>
          <p:nvPr/>
        </p:nvSpPr>
        <p:spPr bwMode="auto">
          <a:xfrm>
            <a:off x="132901" y="6045200"/>
            <a:ext cx="900169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3" name="Text Box 5"/>
          <p:cNvSpPr txBox="1">
            <a:spLocks noChangeArrowheads="1"/>
          </p:cNvSpPr>
          <p:nvPr/>
        </p:nvSpPr>
        <p:spPr bwMode="auto">
          <a:xfrm>
            <a:off x="267838" y="1778000"/>
            <a:ext cx="3276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spcBef>
                <a:spcPct val="50000"/>
              </a:spcBef>
              <a:defRPr/>
            </a:pPr>
            <a:r>
              <a:rPr lang="en-GB" sz="2400" b="1" dirty="0" smtClean="0">
                <a:solidFill>
                  <a:schemeClr val="tx2"/>
                </a:solidFill>
                <a:latin typeface="+mn-lt"/>
              </a:rPr>
              <a:t>Pervasiveness of information systems</a:t>
            </a:r>
          </a:p>
        </p:txBody>
      </p:sp>
      <p:sp>
        <p:nvSpPr>
          <p:cNvPr id="7174" name="Rectangle 6"/>
          <p:cNvSpPr>
            <a:spLocks noChangeArrowheads="1"/>
          </p:cNvSpPr>
          <p:nvPr/>
        </p:nvSpPr>
        <p:spPr bwMode="auto">
          <a:xfrm>
            <a:off x="127313" y="5664200"/>
            <a:ext cx="1524000" cy="3810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defRPr/>
            </a:pPr>
            <a:r>
              <a:rPr lang="en-GB" sz="2400" b="1" dirty="0">
                <a:latin typeface="+mn-lt"/>
              </a:rPr>
              <a:t>1960’s</a:t>
            </a:r>
            <a:endParaRPr lang="en-GB" sz="3200" dirty="0">
              <a:latin typeface="+mn-lt"/>
            </a:endParaRPr>
          </a:p>
        </p:txBody>
      </p:sp>
      <p:sp>
        <p:nvSpPr>
          <p:cNvPr id="7175" name="Rectangle 7"/>
          <p:cNvSpPr>
            <a:spLocks noChangeArrowheads="1"/>
          </p:cNvSpPr>
          <p:nvPr/>
        </p:nvSpPr>
        <p:spPr bwMode="auto">
          <a:xfrm>
            <a:off x="1656901" y="5664200"/>
            <a:ext cx="1524000" cy="3810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defRPr/>
            </a:pPr>
            <a:r>
              <a:rPr lang="en-GB" sz="2400" b="1" dirty="0">
                <a:latin typeface="+mn-lt"/>
              </a:rPr>
              <a:t>1970’s</a:t>
            </a:r>
          </a:p>
        </p:txBody>
      </p:sp>
      <p:sp>
        <p:nvSpPr>
          <p:cNvPr id="7176" name="Rectangle 8"/>
          <p:cNvSpPr>
            <a:spLocks noChangeArrowheads="1"/>
          </p:cNvSpPr>
          <p:nvPr/>
        </p:nvSpPr>
        <p:spPr bwMode="auto">
          <a:xfrm>
            <a:off x="3180901" y="5664200"/>
            <a:ext cx="1524000" cy="3810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defRPr/>
            </a:pPr>
            <a:r>
              <a:rPr lang="en-GB" sz="2400" b="1" dirty="0">
                <a:latin typeface="+mn-lt"/>
              </a:rPr>
              <a:t>1980’s</a:t>
            </a:r>
            <a:endParaRPr lang="en-GB" sz="2400" dirty="0">
              <a:latin typeface="+mn-lt"/>
            </a:endParaRPr>
          </a:p>
        </p:txBody>
      </p:sp>
      <p:sp>
        <p:nvSpPr>
          <p:cNvPr id="7177" name="Rectangle 9"/>
          <p:cNvSpPr>
            <a:spLocks noChangeArrowheads="1"/>
          </p:cNvSpPr>
          <p:nvPr/>
        </p:nvSpPr>
        <p:spPr bwMode="auto">
          <a:xfrm>
            <a:off x="4704901" y="5664200"/>
            <a:ext cx="1524000" cy="3810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defRPr/>
            </a:pPr>
            <a:r>
              <a:rPr lang="en-GB" sz="2400" b="1" dirty="0">
                <a:latin typeface="+mn-lt"/>
              </a:rPr>
              <a:t>1990’s</a:t>
            </a:r>
            <a:endParaRPr lang="en-GB" sz="2400" dirty="0">
              <a:latin typeface="+mn-lt"/>
            </a:endParaRPr>
          </a:p>
        </p:txBody>
      </p:sp>
      <p:sp>
        <p:nvSpPr>
          <p:cNvPr id="7178" name="Rectangle 10"/>
          <p:cNvSpPr>
            <a:spLocks noChangeArrowheads="1"/>
          </p:cNvSpPr>
          <p:nvPr/>
        </p:nvSpPr>
        <p:spPr bwMode="auto">
          <a:xfrm>
            <a:off x="6228901" y="5664200"/>
            <a:ext cx="1524000" cy="3810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defRPr/>
            </a:pPr>
            <a:r>
              <a:rPr lang="en-GB" sz="2400" b="1" dirty="0">
                <a:latin typeface="+mn-lt"/>
              </a:rPr>
              <a:t>2000’s</a:t>
            </a:r>
          </a:p>
        </p:txBody>
      </p:sp>
      <p:sp>
        <p:nvSpPr>
          <p:cNvPr id="918539" name="Text Box 11"/>
          <p:cNvSpPr txBox="1">
            <a:spLocks noChangeArrowheads="1"/>
          </p:cNvSpPr>
          <p:nvPr/>
        </p:nvSpPr>
        <p:spPr bwMode="auto">
          <a:xfrm>
            <a:off x="1702920" y="4968175"/>
            <a:ext cx="2120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4"/>
                </a:solidFill>
                <a:latin typeface="+mn-lt"/>
              </a:rPr>
              <a:t>Clinical Specialism</a:t>
            </a:r>
          </a:p>
        </p:txBody>
      </p:sp>
      <p:sp>
        <p:nvSpPr>
          <p:cNvPr id="918540" name="Text Box 12"/>
          <p:cNvSpPr txBox="1">
            <a:spLocks noChangeArrowheads="1"/>
          </p:cNvSpPr>
          <p:nvPr/>
        </p:nvSpPr>
        <p:spPr bwMode="auto">
          <a:xfrm>
            <a:off x="3154658" y="4302125"/>
            <a:ext cx="28257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4"/>
                </a:solidFill>
                <a:latin typeface="+mn-lt"/>
              </a:rPr>
              <a:t>Healthcare Management</a:t>
            </a:r>
          </a:p>
        </p:txBody>
      </p:sp>
      <p:sp>
        <p:nvSpPr>
          <p:cNvPr id="918541" name="Text Box 13"/>
          <p:cNvSpPr txBox="1">
            <a:spLocks noChangeArrowheads="1"/>
          </p:cNvSpPr>
          <p:nvPr/>
        </p:nvSpPr>
        <p:spPr bwMode="auto">
          <a:xfrm>
            <a:off x="4642020" y="3601975"/>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4"/>
                </a:solidFill>
                <a:latin typeface="+mn-lt"/>
              </a:rPr>
              <a:t>Primary Care</a:t>
            </a:r>
          </a:p>
          <a:p>
            <a:pPr>
              <a:defRPr/>
            </a:pPr>
            <a:r>
              <a:rPr lang="en-GB" sz="2000" b="1" dirty="0" smtClean="0">
                <a:solidFill>
                  <a:schemeClr val="accent4"/>
                </a:solidFill>
                <a:latin typeface="+mn-lt"/>
              </a:rPr>
              <a:t>&amp; Public Health</a:t>
            </a:r>
          </a:p>
        </p:txBody>
      </p:sp>
      <p:sp>
        <p:nvSpPr>
          <p:cNvPr id="918542" name="Text Box 14"/>
          <p:cNvSpPr txBox="1">
            <a:spLocks noChangeArrowheads="1"/>
          </p:cNvSpPr>
          <p:nvPr/>
        </p:nvSpPr>
        <p:spPr bwMode="auto">
          <a:xfrm>
            <a:off x="6012875" y="2866200"/>
            <a:ext cx="213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4"/>
                </a:solidFill>
                <a:latin typeface="+mn-lt"/>
              </a:rPr>
              <a:t>Quality</a:t>
            </a:r>
          </a:p>
          <a:p>
            <a:pPr>
              <a:defRPr/>
            </a:pPr>
            <a:r>
              <a:rPr lang="en-GB" sz="2000" b="1" dirty="0" smtClean="0">
                <a:solidFill>
                  <a:schemeClr val="accent4"/>
                </a:solidFill>
                <a:latin typeface="+mn-lt"/>
              </a:rPr>
              <a:t>&amp; Safety</a:t>
            </a:r>
          </a:p>
        </p:txBody>
      </p:sp>
      <p:sp>
        <p:nvSpPr>
          <p:cNvPr id="918543" name="Text Box 15"/>
          <p:cNvSpPr txBox="1">
            <a:spLocks noChangeArrowheads="1"/>
          </p:cNvSpPr>
          <p:nvPr/>
        </p:nvSpPr>
        <p:spPr bwMode="auto">
          <a:xfrm>
            <a:off x="7442324" y="2117225"/>
            <a:ext cx="16922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4"/>
                </a:solidFill>
                <a:latin typeface="+mn-lt"/>
              </a:rPr>
              <a:t>Personalised Medicine, &amp; Self- </a:t>
            </a:r>
            <a:r>
              <a:rPr lang="en-GB" sz="2000" b="1" dirty="0">
                <a:solidFill>
                  <a:schemeClr val="accent4"/>
                </a:solidFill>
                <a:latin typeface="+mn-lt"/>
              </a:rPr>
              <a:t>Management</a:t>
            </a:r>
            <a:endParaRPr lang="en-GB" sz="2000" dirty="0">
              <a:latin typeface="+mn-lt"/>
            </a:endParaRPr>
          </a:p>
          <a:p>
            <a:pPr>
              <a:defRPr/>
            </a:pPr>
            <a:endParaRPr lang="en-GB" sz="2000" b="1" dirty="0" smtClean="0">
              <a:solidFill>
                <a:schemeClr val="accent4"/>
              </a:solidFill>
              <a:latin typeface="+mn-lt"/>
            </a:endParaRPr>
          </a:p>
        </p:txBody>
      </p:sp>
      <p:sp>
        <p:nvSpPr>
          <p:cNvPr id="918544" name="Text Box 16"/>
          <p:cNvSpPr txBox="1">
            <a:spLocks noChangeArrowheads="1"/>
          </p:cNvSpPr>
          <p:nvPr/>
        </p:nvSpPr>
        <p:spPr bwMode="auto">
          <a:xfrm>
            <a:off x="244913" y="4586769"/>
            <a:ext cx="1856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2"/>
                </a:solidFill>
                <a:latin typeface="+mn-lt"/>
              </a:rPr>
              <a:t>Medical Physics</a:t>
            </a:r>
          </a:p>
        </p:txBody>
      </p:sp>
      <p:sp>
        <p:nvSpPr>
          <p:cNvPr id="918545" name="Text Box 17"/>
          <p:cNvSpPr txBox="1">
            <a:spLocks noChangeArrowheads="1"/>
          </p:cNvSpPr>
          <p:nvPr/>
        </p:nvSpPr>
        <p:spPr bwMode="auto">
          <a:xfrm>
            <a:off x="1589588" y="3844272"/>
            <a:ext cx="19360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2"/>
                </a:solidFill>
                <a:latin typeface="+mn-lt"/>
              </a:rPr>
              <a:t>Medical Practice</a:t>
            </a:r>
          </a:p>
        </p:txBody>
      </p:sp>
      <p:sp>
        <p:nvSpPr>
          <p:cNvPr id="918546" name="Text Box 18"/>
          <p:cNvSpPr txBox="1">
            <a:spLocks noChangeArrowheads="1"/>
          </p:cNvSpPr>
          <p:nvPr/>
        </p:nvSpPr>
        <p:spPr bwMode="auto">
          <a:xfrm>
            <a:off x="3501326" y="3147052"/>
            <a:ext cx="14303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2"/>
                </a:solidFill>
                <a:latin typeface="+mn-lt"/>
              </a:rPr>
              <a:t>Health Care</a:t>
            </a:r>
          </a:p>
        </p:txBody>
      </p:sp>
      <p:sp>
        <p:nvSpPr>
          <p:cNvPr id="918547" name="Text Box 19"/>
          <p:cNvSpPr txBox="1">
            <a:spLocks noChangeArrowheads="1"/>
          </p:cNvSpPr>
          <p:nvPr/>
        </p:nvSpPr>
        <p:spPr bwMode="auto">
          <a:xfrm>
            <a:off x="3544438" y="2420150"/>
            <a:ext cx="32412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2"/>
                </a:solidFill>
                <a:latin typeface="+mn-lt"/>
              </a:rPr>
              <a:t>Health Systems, Data Standards, ontology</a:t>
            </a:r>
          </a:p>
        </p:txBody>
      </p:sp>
      <p:sp>
        <p:nvSpPr>
          <p:cNvPr id="918548" name="Text Box 20"/>
          <p:cNvSpPr txBox="1">
            <a:spLocks noChangeArrowheads="1"/>
          </p:cNvSpPr>
          <p:nvPr/>
        </p:nvSpPr>
        <p:spPr bwMode="auto">
          <a:xfrm>
            <a:off x="5050325" y="1697175"/>
            <a:ext cx="27674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defRPr/>
            </a:pPr>
            <a:r>
              <a:rPr lang="en-GB" sz="2000" b="1" dirty="0" smtClean="0">
                <a:solidFill>
                  <a:schemeClr val="accent2"/>
                </a:solidFill>
                <a:latin typeface="+mn-lt"/>
              </a:rPr>
              <a:t>Bioinformatics, e-Health</a:t>
            </a:r>
          </a:p>
        </p:txBody>
      </p:sp>
      <p:sp>
        <p:nvSpPr>
          <p:cNvPr id="11284" name="Arc 21"/>
          <p:cNvSpPr>
            <a:spLocks/>
          </p:cNvSpPr>
          <p:nvPr/>
        </p:nvSpPr>
        <p:spPr bwMode="auto">
          <a:xfrm flipV="1">
            <a:off x="894901" y="5171375"/>
            <a:ext cx="606425" cy="306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5" name="Arc 22"/>
          <p:cNvSpPr>
            <a:spLocks/>
          </p:cNvSpPr>
          <p:nvPr/>
        </p:nvSpPr>
        <p:spPr bwMode="auto">
          <a:xfrm rot="10988084" flipV="1">
            <a:off x="1499738" y="4866575"/>
            <a:ext cx="615950" cy="382588"/>
          </a:xfrm>
          <a:custGeom>
            <a:avLst/>
            <a:gdLst>
              <a:gd name="T0" fmla="*/ 0 w 21973"/>
              <a:gd name="T1" fmla="*/ 1637024513 h 21600"/>
              <a:gd name="T2" fmla="*/ 2147483647 w 21973"/>
              <a:gd name="T3" fmla="*/ 2147483647 h 21600"/>
              <a:gd name="T4" fmla="*/ 2147483647 w 21973"/>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73" h="21600" fill="none" extrusionOk="0">
                <a:moveTo>
                  <a:pt x="0" y="3"/>
                </a:moveTo>
                <a:cubicBezTo>
                  <a:pt x="124" y="1"/>
                  <a:pt x="248" y="-1"/>
                  <a:pt x="373" y="0"/>
                </a:cubicBezTo>
                <a:cubicBezTo>
                  <a:pt x="12302" y="0"/>
                  <a:pt x="21973" y="9670"/>
                  <a:pt x="21973" y="21600"/>
                </a:cubicBezTo>
              </a:path>
              <a:path w="21973" h="21600" stroke="0" extrusionOk="0">
                <a:moveTo>
                  <a:pt x="0" y="3"/>
                </a:moveTo>
                <a:cubicBezTo>
                  <a:pt x="124" y="1"/>
                  <a:pt x="248" y="-1"/>
                  <a:pt x="373" y="0"/>
                </a:cubicBezTo>
                <a:cubicBezTo>
                  <a:pt x="12302" y="0"/>
                  <a:pt x="21973" y="9670"/>
                  <a:pt x="21973" y="21600"/>
                </a:cubicBezTo>
                <a:lnTo>
                  <a:pt x="373" y="21600"/>
                </a:lnTo>
                <a:lnTo>
                  <a:pt x="0" y="3"/>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6" name="Arc 23"/>
          <p:cNvSpPr>
            <a:spLocks/>
          </p:cNvSpPr>
          <p:nvPr/>
        </p:nvSpPr>
        <p:spPr bwMode="auto">
          <a:xfrm flipV="1">
            <a:off x="2383213" y="4445000"/>
            <a:ext cx="606425" cy="306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7" name="Arc 24"/>
          <p:cNvSpPr>
            <a:spLocks/>
          </p:cNvSpPr>
          <p:nvPr/>
        </p:nvSpPr>
        <p:spPr bwMode="auto">
          <a:xfrm rot="10988084" flipV="1">
            <a:off x="3004688" y="4140200"/>
            <a:ext cx="615950" cy="382588"/>
          </a:xfrm>
          <a:custGeom>
            <a:avLst/>
            <a:gdLst>
              <a:gd name="T0" fmla="*/ 0 w 21973"/>
              <a:gd name="T1" fmla="*/ 1637024513 h 21600"/>
              <a:gd name="T2" fmla="*/ 2147483647 w 21973"/>
              <a:gd name="T3" fmla="*/ 2147483647 h 21600"/>
              <a:gd name="T4" fmla="*/ 2147483647 w 21973"/>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73" h="21600" fill="none" extrusionOk="0">
                <a:moveTo>
                  <a:pt x="0" y="3"/>
                </a:moveTo>
                <a:cubicBezTo>
                  <a:pt x="124" y="1"/>
                  <a:pt x="248" y="-1"/>
                  <a:pt x="373" y="0"/>
                </a:cubicBezTo>
                <a:cubicBezTo>
                  <a:pt x="12302" y="0"/>
                  <a:pt x="21973" y="9670"/>
                  <a:pt x="21973" y="21600"/>
                </a:cubicBezTo>
              </a:path>
              <a:path w="21973" h="21600" stroke="0" extrusionOk="0">
                <a:moveTo>
                  <a:pt x="0" y="3"/>
                </a:moveTo>
                <a:cubicBezTo>
                  <a:pt x="124" y="1"/>
                  <a:pt x="248" y="-1"/>
                  <a:pt x="373" y="0"/>
                </a:cubicBezTo>
                <a:cubicBezTo>
                  <a:pt x="12302" y="0"/>
                  <a:pt x="21973" y="9670"/>
                  <a:pt x="21973" y="21600"/>
                </a:cubicBezTo>
                <a:lnTo>
                  <a:pt x="373" y="21600"/>
                </a:lnTo>
                <a:lnTo>
                  <a:pt x="0" y="3"/>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8" name="Arc 25"/>
          <p:cNvSpPr>
            <a:spLocks/>
          </p:cNvSpPr>
          <p:nvPr/>
        </p:nvSpPr>
        <p:spPr bwMode="auto">
          <a:xfrm flipV="1">
            <a:off x="3907213" y="3730500"/>
            <a:ext cx="606425" cy="306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9" name="Arc 26"/>
          <p:cNvSpPr>
            <a:spLocks/>
          </p:cNvSpPr>
          <p:nvPr/>
        </p:nvSpPr>
        <p:spPr bwMode="auto">
          <a:xfrm rot="10988084" flipV="1">
            <a:off x="4528688" y="3425700"/>
            <a:ext cx="615950" cy="382588"/>
          </a:xfrm>
          <a:custGeom>
            <a:avLst/>
            <a:gdLst>
              <a:gd name="T0" fmla="*/ 0 w 21973"/>
              <a:gd name="T1" fmla="*/ 1637024513 h 21600"/>
              <a:gd name="T2" fmla="*/ 2147483647 w 21973"/>
              <a:gd name="T3" fmla="*/ 2147483647 h 21600"/>
              <a:gd name="T4" fmla="*/ 2147483647 w 21973"/>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73" h="21600" fill="none" extrusionOk="0">
                <a:moveTo>
                  <a:pt x="0" y="3"/>
                </a:moveTo>
                <a:cubicBezTo>
                  <a:pt x="124" y="1"/>
                  <a:pt x="248" y="-1"/>
                  <a:pt x="373" y="0"/>
                </a:cubicBezTo>
                <a:cubicBezTo>
                  <a:pt x="12302" y="0"/>
                  <a:pt x="21973" y="9670"/>
                  <a:pt x="21973" y="21600"/>
                </a:cubicBezTo>
              </a:path>
              <a:path w="21973" h="21600" stroke="0" extrusionOk="0">
                <a:moveTo>
                  <a:pt x="0" y="3"/>
                </a:moveTo>
                <a:cubicBezTo>
                  <a:pt x="124" y="1"/>
                  <a:pt x="248" y="-1"/>
                  <a:pt x="373" y="0"/>
                </a:cubicBezTo>
                <a:cubicBezTo>
                  <a:pt x="12302" y="0"/>
                  <a:pt x="21973" y="9670"/>
                  <a:pt x="21973" y="21600"/>
                </a:cubicBezTo>
                <a:lnTo>
                  <a:pt x="373" y="21600"/>
                </a:lnTo>
                <a:lnTo>
                  <a:pt x="0" y="3"/>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90" name="Arc 27"/>
          <p:cNvSpPr>
            <a:spLocks/>
          </p:cNvSpPr>
          <p:nvPr/>
        </p:nvSpPr>
        <p:spPr bwMode="auto">
          <a:xfrm flipV="1">
            <a:off x="5355013" y="2997200"/>
            <a:ext cx="606425" cy="306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91" name="Arc 28"/>
          <p:cNvSpPr>
            <a:spLocks/>
          </p:cNvSpPr>
          <p:nvPr/>
        </p:nvSpPr>
        <p:spPr bwMode="auto">
          <a:xfrm rot="10988084" flipV="1">
            <a:off x="5976488" y="2692400"/>
            <a:ext cx="615950" cy="382588"/>
          </a:xfrm>
          <a:custGeom>
            <a:avLst/>
            <a:gdLst>
              <a:gd name="T0" fmla="*/ 0 w 21973"/>
              <a:gd name="T1" fmla="*/ 1637024513 h 21600"/>
              <a:gd name="T2" fmla="*/ 2147483647 w 21973"/>
              <a:gd name="T3" fmla="*/ 2147483647 h 21600"/>
              <a:gd name="T4" fmla="*/ 2147483647 w 21973"/>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73" h="21600" fill="none" extrusionOk="0">
                <a:moveTo>
                  <a:pt x="0" y="3"/>
                </a:moveTo>
                <a:cubicBezTo>
                  <a:pt x="124" y="1"/>
                  <a:pt x="248" y="-1"/>
                  <a:pt x="373" y="0"/>
                </a:cubicBezTo>
                <a:cubicBezTo>
                  <a:pt x="12302" y="0"/>
                  <a:pt x="21973" y="9670"/>
                  <a:pt x="21973" y="21600"/>
                </a:cubicBezTo>
              </a:path>
              <a:path w="21973" h="21600" stroke="0" extrusionOk="0">
                <a:moveTo>
                  <a:pt x="0" y="3"/>
                </a:moveTo>
                <a:cubicBezTo>
                  <a:pt x="124" y="1"/>
                  <a:pt x="248" y="-1"/>
                  <a:pt x="373" y="0"/>
                </a:cubicBezTo>
                <a:cubicBezTo>
                  <a:pt x="12302" y="0"/>
                  <a:pt x="21973" y="9670"/>
                  <a:pt x="21973" y="21600"/>
                </a:cubicBezTo>
                <a:lnTo>
                  <a:pt x="373" y="21600"/>
                </a:lnTo>
                <a:lnTo>
                  <a:pt x="0" y="3"/>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92" name="Arc 29"/>
          <p:cNvSpPr>
            <a:spLocks/>
          </p:cNvSpPr>
          <p:nvPr/>
        </p:nvSpPr>
        <p:spPr bwMode="auto">
          <a:xfrm flipV="1">
            <a:off x="6740900" y="2273625"/>
            <a:ext cx="606425" cy="306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93" name="Arc 30"/>
          <p:cNvSpPr>
            <a:spLocks/>
          </p:cNvSpPr>
          <p:nvPr/>
        </p:nvSpPr>
        <p:spPr bwMode="auto">
          <a:xfrm rot="10988084" flipV="1">
            <a:off x="7362375" y="1968825"/>
            <a:ext cx="615950" cy="382588"/>
          </a:xfrm>
          <a:custGeom>
            <a:avLst/>
            <a:gdLst>
              <a:gd name="T0" fmla="*/ 0 w 21973"/>
              <a:gd name="T1" fmla="*/ 1637024513 h 21600"/>
              <a:gd name="T2" fmla="*/ 2147483647 w 21973"/>
              <a:gd name="T3" fmla="*/ 2147483647 h 21600"/>
              <a:gd name="T4" fmla="*/ 2147483647 w 21973"/>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73" h="21600" fill="none" extrusionOk="0">
                <a:moveTo>
                  <a:pt x="0" y="3"/>
                </a:moveTo>
                <a:cubicBezTo>
                  <a:pt x="124" y="1"/>
                  <a:pt x="248" y="-1"/>
                  <a:pt x="373" y="0"/>
                </a:cubicBezTo>
                <a:cubicBezTo>
                  <a:pt x="12302" y="0"/>
                  <a:pt x="21973" y="9670"/>
                  <a:pt x="21973" y="21600"/>
                </a:cubicBezTo>
              </a:path>
              <a:path w="21973" h="21600" stroke="0" extrusionOk="0">
                <a:moveTo>
                  <a:pt x="0" y="3"/>
                </a:moveTo>
                <a:cubicBezTo>
                  <a:pt x="124" y="1"/>
                  <a:pt x="248" y="-1"/>
                  <a:pt x="373" y="0"/>
                </a:cubicBezTo>
                <a:cubicBezTo>
                  <a:pt x="12302" y="0"/>
                  <a:pt x="21973" y="9670"/>
                  <a:pt x="21973" y="21600"/>
                </a:cubicBezTo>
                <a:lnTo>
                  <a:pt x="373" y="21600"/>
                </a:lnTo>
                <a:lnTo>
                  <a:pt x="0" y="3"/>
                </a:lnTo>
                <a:close/>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8559" name="Text Box 31"/>
          <p:cNvSpPr txBox="1">
            <a:spLocks noChangeArrowheads="1"/>
          </p:cNvSpPr>
          <p:nvPr/>
        </p:nvSpPr>
        <p:spPr bwMode="auto">
          <a:xfrm>
            <a:off x="97975" y="6045200"/>
            <a:ext cx="891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eaLnBrk="0" fontAlgn="base" hangingPunct="0">
              <a:spcBef>
                <a:spcPct val="0"/>
              </a:spcBef>
              <a:spcAft>
                <a:spcPct val="0"/>
              </a:spcAft>
              <a:defRPr sz="4200">
                <a:solidFill>
                  <a:schemeClr val="tx1"/>
                </a:solidFill>
                <a:latin typeface="Arial" charset="0"/>
              </a:defRPr>
            </a:lvl6pPr>
            <a:lvl7pPr marL="2971800" indent="-228600" eaLnBrk="0" fontAlgn="base" hangingPunct="0">
              <a:spcBef>
                <a:spcPct val="0"/>
              </a:spcBef>
              <a:spcAft>
                <a:spcPct val="0"/>
              </a:spcAft>
              <a:defRPr sz="4200">
                <a:solidFill>
                  <a:schemeClr val="tx1"/>
                </a:solidFill>
                <a:latin typeface="Arial" charset="0"/>
              </a:defRPr>
            </a:lvl7pPr>
            <a:lvl8pPr marL="3429000" indent="-228600" eaLnBrk="0" fontAlgn="base" hangingPunct="0">
              <a:spcBef>
                <a:spcPct val="0"/>
              </a:spcBef>
              <a:spcAft>
                <a:spcPct val="0"/>
              </a:spcAft>
              <a:defRPr sz="4200">
                <a:solidFill>
                  <a:schemeClr val="tx1"/>
                </a:solidFill>
                <a:latin typeface="Arial" charset="0"/>
              </a:defRPr>
            </a:lvl8pPr>
            <a:lvl9pPr marL="3886200" indent="-228600" eaLnBrk="0" fontAlgn="base" hangingPunct="0">
              <a:spcBef>
                <a:spcPct val="0"/>
              </a:spcBef>
              <a:spcAft>
                <a:spcPct val="0"/>
              </a:spcAft>
              <a:defRPr sz="4200">
                <a:solidFill>
                  <a:schemeClr val="tx1"/>
                </a:solidFill>
                <a:latin typeface="Arial" charset="0"/>
              </a:defRPr>
            </a:lvl9pPr>
          </a:lstStyle>
          <a:p>
            <a:pPr>
              <a:spcBef>
                <a:spcPct val="50000"/>
              </a:spcBef>
              <a:defRPr/>
            </a:pPr>
            <a:r>
              <a:rPr lang="en-GB" sz="1600" b="1" dirty="0" smtClean="0">
                <a:latin typeface="+mn-lt"/>
              </a:rPr>
              <a:t> Mainframe</a:t>
            </a:r>
            <a:r>
              <a:rPr lang="en-GB" sz="1600" b="1" dirty="0" smtClean="0">
                <a:solidFill>
                  <a:schemeClr val="tx2"/>
                </a:solidFill>
                <a:latin typeface="+mn-lt"/>
              </a:rPr>
              <a:t>/IBM  </a:t>
            </a:r>
            <a:r>
              <a:rPr lang="en-GB" sz="1600" b="1" dirty="0" smtClean="0">
                <a:latin typeface="+mn-lt"/>
              </a:rPr>
              <a:t>        Mini</a:t>
            </a:r>
            <a:r>
              <a:rPr lang="en-GB" sz="1600" b="1" dirty="0" smtClean="0">
                <a:solidFill>
                  <a:schemeClr val="tx2"/>
                </a:solidFill>
                <a:latin typeface="+mn-lt"/>
              </a:rPr>
              <a:t>/DEC</a:t>
            </a:r>
            <a:r>
              <a:rPr lang="en-GB" sz="1600" b="1" dirty="0" smtClean="0">
                <a:latin typeface="+mn-lt"/>
              </a:rPr>
              <a:t>         Micro</a:t>
            </a:r>
            <a:r>
              <a:rPr lang="en-GB" sz="1600" b="1" dirty="0" smtClean="0">
                <a:solidFill>
                  <a:schemeClr val="tx2"/>
                </a:solidFill>
                <a:latin typeface="+mn-lt"/>
              </a:rPr>
              <a:t>/Microsoft</a:t>
            </a:r>
            <a:r>
              <a:rPr lang="en-GB" sz="1600" b="1" dirty="0" smtClean="0">
                <a:latin typeface="+mn-lt"/>
              </a:rPr>
              <a:t>   Internet</a:t>
            </a:r>
            <a:r>
              <a:rPr lang="en-GB" sz="1600" b="1" dirty="0" smtClean="0">
                <a:solidFill>
                  <a:schemeClr val="tx2"/>
                </a:solidFill>
                <a:latin typeface="+mn-lt"/>
              </a:rPr>
              <a:t>/Google</a:t>
            </a:r>
            <a:r>
              <a:rPr lang="en-GB" sz="1600" b="1" dirty="0">
                <a:latin typeface="+mn-lt"/>
              </a:rPr>
              <a:t>    </a:t>
            </a:r>
            <a:r>
              <a:rPr lang="en-GB" sz="1600" b="1" dirty="0" smtClean="0">
                <a:latin typeface="+mn-lt"/>
              </a:rPr>
              <a:t>Grid/Smartphone/Cloud…</a:t>
            </a:r>
            <a:r>
              <a:rPr lang="en-GB" sz="2000" dirty="0" smtClean="0">
                <a:latin typeface="+mn-lt"/>
              </a:rPr>
              <a:t>	</a:t>
            </a:r>
          </a:p>
        </p:txBody>
      </p:sp>
      <p:sp>
        <p:nvSpPr>
          <p:cNvPr id="11295" name="Line 3"/>
          <p:cNvSpPr>
            <a:spLocks noChangeShapeType="1"/>
          </p:cNvSpPr>
          <p:nvPr/>
        </p:nvSpPr>
        <p:spPr bwMode="auto">
          <a:xfrm flipV="1">
            <a:off x="132901" y="1473200"/>
            <a:ext cx="0" cy="457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6284464" y="6247694"/>
            <a:ext cx="2728911" cy="338554"/>
          </a:xfrm>
          <a:prstGeom prst="rect">
            <a:avLst/>
          </a:prstGeom>
          <a:noFill/>
        </p:spPr>
        <p:txBody>
          <a:bodyPr wrap="square" rtlCol="0">
            <a:spAutoFit/>
          </a:bodyPr>
          <a:lstStyle/>
          <a:p>
            <a:r>
              <a:rPr lang="en-GB" sz="1600" b="1" dirty="0" smtClean="0">
                <a:solidFill>
                  <a:schemeClr val="tx2"/>
                </a:solidFill>
                <a:latin typeface="+mn-lt"/>
              </a:rPr>
              <a:t>Apple/Amazon/Facebook,..</a:t>
            </a:r>
            <a:endParaRPr lang="en-GB" sz="1600" b="1" dirty="0">
              <a:solidFill>
                <a:schemeClr val="tx2"/>
              </a:solidFill>
              <a:latin typeface="+mn-lt"/>
            </a:endParaRPr>
          </a:p>
        </p:txBody>
      </p:sp>
      <p:sp>
        <p:nvSpPr>
          <p:cNvPr id="33" name="TextBox 32"/>
          <p:cNvSpPr txBox="1"/>
          <p:nvPr/>
        </p:nvSpPr>
        <p:spPr>
          <a:xfrm>
            <a:off x="3205889" y="6247694"/>
            <a:ext cx="1507382" cy="338554"/>
          </a:xfrm>
          <a:prstGeom prst="rect">
            <a:avLst/>
          </a:prstGeom>
          <a:noFill/>
        </p:spPr>
        <p:txBody>
          <a:bodyPr wrap="square" rtlCol="0">
            <a:spAutoFit/>
          </a:bodyPr>
          <a:lstStyle/>
          <a:p>
            <a:r>
              <a:rPr lang="en-GB" sz="1600" b="1" dirty="0" smtClean="0">
                <a:solidFill>
                  <a:schemeClr val="tx2"/>
                </a:solidFill>
                <a:latin typeface="+mn-lt"/>
              </a:rPr>
              <a:t>/Intel</a:t>
            </a:r>
            <a:endParaRPr lang="en-GB" sz="1600" b="1" dirty="0">
              <a:solidFill>
                <a:schemeClr val="tx2"/>
              </a:solidFill>
              <a:latin typeface="+mn-lt"/>
            </a:endParaRPr>
          </a:p>
        </p:txBody>
      </p:sp>
      <p:sp>
        <p:nvSpPr>
          <p:cNvPr id="34" name="Rectangle 10"/>
          <p:cNvSpPr>
            <a:spLocks noChangeArrowheads="1"/>
          </p:cNvSpPr>
          <p:nvPr/>
        </p:nvSpPr>
        <p:spPr bwMode="auto">
          <a:xfrm>
            <a:off x="7752901" y="5664200"/>
            <a:ext cx="1177347" cy="3810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defRPr/>
            </a:pPr>
            <a:r>
              <a:rPr lang="en-GB" sz="2400" b="1" dirty="0" smtClean="0">
                <a:latin typeface="+mn-lt"/>
              </a:rPr>
              <a:t>2010’s</a:t>
            </a:r>
            <a:endParaRPr lang="en-GB" sz="24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vertical)">
                                      <p:cBhvr>
                                        <p:cTn id="7" dur="500"/>
                                        <p:tgtEl>
                                          <p:spTgt spid="1126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blinds(vertical)">
                                      <p:cBhvr>
                                        <p:cTn id="10" dur="500"/>
                                        <p:tgtEl>
                                          <p:spTgt spid="7178"/>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blinds(vertical)">
                                      <p:cBhvr>
                                        <p:cTn id="13" dur="500"/>
                                        <p:tgtEl>
                                          <p:spTgt spid="7177"/>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blinds(vertical)">
                                      <p:cBhvr>
                                        <p:cTn id="16" dur="500"/>
                                        <p:tgtEl>
                                          <p:spTgt spid="7176"/>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blinds(vertical)">
                                      <p:cBhvr>
                                        <p:cTn id="19" dur="500"/>
                                        <p:tgtEl>
                                          <p:spTgt spid="7175"/>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blinds(vertical)">
                                      <p:cBhvr>
                                        <p:cTn id="22" dur="500"/>
                                        <p:tgtEl>
                                          <p:spTgt spid="7174"/>
                                        </p:tgtEl>
                                      </p:cBhvr>
                                    </p:animEffect>
                                  </p:childTnLst>
                                </p:cTn>
                              </p:par>
                              <p:par>
                                <p:cTn id="23" presetID="3" presetClass="entr" presetSubtype="5"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vertical)">
                                      <p:cBhvr>
                                        <p:cTn id="25" dur="500"/>
                                        <p:tgtEl>
                                          <p:spTgt spid="34"/>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11295"/>
                                        </p:tgtEl>
                                        <p:attrNameLst>
                                          <p:attrName>style.visibility</p:attrName>
                                        </p:attrNameLst>
                                      </p:cBhvr>
                                      <p:to>
                                        <p:strVal val="visible"/>
                                      </p:to>
                                    </p:set>
                                    <p:animEffect transition="in" filter="blinds(vertical)">
                                      <p:cBhvr>
                                        <p:cTn id="28" dur="500"/>
                                        <p:tgtEl>
                                          <p:spTgt spid="11295"/>
                                        </p:tgtEl>
                                      </p:cBhvr>
                                    </p:animEffect>
                                  </p:childTnLst>
                                </p:cTn>
                              </p:par>
                              <p:par>
                                <p:cTn id="29" presetID="3" presetClass="entr" presetSubtype="5" fill="hold" grpId="0" nodeType="withEffect">
                                  <p:stCondLst>
                                    <p:cond delay="0"/>
                                  </p:stCondLst>
                                  <p:childTnLst>
                                    <p:set>
                                      <p:cBhvr>
                                        <p:cTn id="30" dur="1" fill="hold">
                                          <p:stCondLst>
                                            <p:cond delay="0"/>
                                          </p:stCondLst>
                                        </p:cTn>
                                        <p:tgtEl>
                                          <p:spTgt spid="11284"/>
                                        </p:tgtEl>
                                        <p:attrNameLst>
                                          <p:attrName>style.visibility</p:attrName>
                                        </p:attrNameLst>
                                      </p:cBhvr>
                                      <p:to>
                                        <p:strVal val="visible"/>
                                      </p:to>
                                    </p:set>
                                    <p:animEffect transition="in" filter="blinds(vertical)">
                                      <p:cBhvr>
                                        <p:cTn id="31" dur="500"/>
                                        <p:tgtEl>
                                          <p:spTgt spid="11284"/>
                                        </p:tgtEl>
                                      </p:cBhvr>
                                    </p:animEffect>
                                  </p:childTnLst>
                                </p:cTn>
                              </p:par>
                              <p:par>
                                <p:cTn id="32" presetID="3" presetClass="entr" presetSubtype="5" fill="hold" grpId="0" nodeType="withEffect">
                                  <p:stCondLst>
                                    <p:cond delay="0"/>
                                  </p:stCondLst>
                                  <p:childTnLst>
                                    <p:set>
                                      <p:cBhvr>
                                        <p:cTn id="33" dur="1" fill="hold">
                                          <p:stCondLst>
                                            <p:cond delay="0"/>
                                          </p:stCondLst>
                                        </p:cTn>
                                        <p:tgtEl>
                                          <p:spTgt spid="11285"/>
                                        </p:tgtEl>
                                        <p:attrNameLst>
                                          <p:attrName>style.visibility</p:attrName>
                                        </p:attrNameLst>
                                      </p:cBhvr>
                                      <p:to>
                                        <p:strVal val="visible"/>
                                      </p:to>
                                    </p:set>
                                    <p:animEffect transition="in" filter="blinds(vertical)">
                                      <p:cBhvr>
                                        <p:cTn id="34" dur="500"/>
                                        <p:tgtEl>
                                          <p:spTgt spid="11285"/>
                                        </p:tgtEl>
                                      </p:cBhvr>
                                    </p:animEffect>
                                  </p:childTnLst>
                                </p:cTn>
                              </p:par>
                              <p:par>
                                <p:cTn id="35" presetID="3" presetClass="entr" presetSubtype="5" fill="hold" grpId="0" nodeType="withEffect">
                                  <p:stCondLst>
                                    <p:cond delay="0"/>
                                  </p:stCondLst>
                                  <p:childTnLst>
                                    <p:set>
                                      <p:cBhvr>
                                        <p:cTn id="36" dur="1" fill="hold">
                                          <p:stCondLst>
                                            <p:cond delay="0"/>
                                          </p:stCondLst>
                                        </p:cTn>
                                        <p:tgtEl>
                                          <p:spTgt spid="11286"/>
                                        </p:tgtEl>
                                        <p:attrNameLst>
                                          <p:attrName>style.visibility</p:attrName>
                                        </p:attrNameLst>
                                      </p:cBhvr>
                                      <p:to>
                                        <p:strVal val="visible"/>
                                      </p:to>
                                    </p:set>
                                    <p:animEffect transition="in" filter="blinds(vertical)">
                                      <p:cBhvr>
                                        <p:cTn id="37" dur="500"/>
                                        <p:tgtEl>
                                          <p:spTgt spid="11286"/>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11287"/>
                                        </p:tgtEl>
                                        <p:attrNameLst>
                                          <p:attrName>style.visibility</p:attrName>
                                        </p:attrNameLst>
                                      </p:cBhvr>
                                      <p:to>
                                        <p:strVal val="visible"/>
                                      </p:to>
                                    </p:set>
                                    <p:animEffect transition="in" filter="blinds(vertical)">
                                      <p:cBhvr>
                                        <p:cTn id="40" dur="500"/>
                                        <p:tgtEl>
                                          <p:spTgt spid="11287"/>
                                        </p:tgtEl>
                                      </p:cBhvr>
                                    </p:animEffect>
                                  </p:childTnLst>
                                </p:cTn>
                              </p:par>
                              <p:par>
                                <p:cTn id="41" presetID="3" presetClass="entr" presetSubtype="5" fill="hold" grpId="0" nodeType="withEffect">
                                  <p:stCondLst>
                                    <p:cond delay="0"/>
                                  </p:stCondLst>
                                  <p:childTnLst>
                                    <p:set>
                                      <p:cBhvr>
                                        <p:cTn id="42" dur="1" fill="hold">
                                          <p:stCondLst>
                                            <p:cond delay="0"/>
                                          </p:stCondLst>
                                        </p:cTn>
                                        <p:tgtEl>
                                          <p:spTgt spid="11288"/>
                                        </p:tgtEl>
                                        <p:attrNameLst>
                                          <p:attrName>style.visibility</p:attrName>
                                        </p:attrNameLst>
                                      </p:cBhvr>
                                      <p:to>
                                        <p:strVal val="visible"/>
                                      </p:to>
                                    </p:set>
                                    <p:animEffect transition="in" filter="blinds(vertical)">
                                      <p:cBhvr>
                                        <p:cTn id="43" dur="500"/>
                                        <p:tgtEl>
                                          <p:spTgt spid="11288"/>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11289"/>
                                        </p:tgtEl>
                                        <p:attrNameLst>
                                          <p:attrName>style.visibility</p:attrName>
                                        </p:attrNameLst>
                                      </p:cBhvr>
                                      <p:to>
                                        <p:strVal val="visible"/>
                                      </p:to>
                                    </p:set>
                                    <p:animEffect transition="in" filter="blinds(vertical)">
                                      <p:cBhvr>
                                        <p:cTn id="46" dur="500"/>
                                        <p:tgtEl>
                                          <p:spTgt spid="11289"/>
                                        </p:tgtEl>
                                      </p:cBhvr>
                                    </p:animEffect>
                                  </p:childTnLst>
                                </p:cTn>
                              </p:par>
                              <p:par>
                                <p:cTn id="47" presetID="3" presetClass="entr" presetSubtype="5" fill="hold" grpId="0" nodeType="withEffect">
                                  <p:stCondLst>
                                    <p:cond delay="0"/>
                                  </p:stCondLst>
                                  <p:childTnLst>
                                    <p:set>
                                      <p:cBhvr>
                                        <p:cTn id="48" dur="1" fill="hold">
                                          <p:stCondLst>
                                            <p:cond delay="0"/>
                                          </p:stCondLst>
                                        </p:cTn>
                                        <p:tgtEl>
                                          <p:spTgt spid="11290"/>
                                        </p:tgtEl>
                                        <p:attrNameLst>
                                          <p:attrName>style.visibility</p:attrName>
                                        </p:attrNameLst>
                                      </p:cBhvr>
                                      <p:to>
                                        <p:strVal val="visible"/>
                                      </p:to>
                                    </p:set>
                                    <p:animEffect transition="in" filter="blinds(vertical)">
                                      <p:cBhvr>
                                        <p:cTn id="49" dur="500"/>
                                        <p:tgtEl>
                                          <p:spTgt spid="11290"/>
                                        </p:tgtEl>
                                      </p:cBhvr>
                                    </p:animEffect>
                                  </p:childTnLst>
                                </p:cTn>
                              </p:par>
                              <p:par>
                                <p:cTn id="50" presetID="3" presetClass="entr" presetSubtype="5" fill="hold" grpId="0" nodeType="withEffect">
                                  <p:stCondLst>
                                    <p:cond delay="0"/>
                                  </p:stCondLst>
                                  <p:childTnLst>
                                    <p:set>
                                      <p:cBhvr>
                                        <p:cTn id="51" dur="1" fill="hold">
                                          <p:stCondLst>
                                            <p:cond delay="0"/>
                                          </p:stCondLst>
                                        </p:cTn>
                                        <p:tgtEl>
                                          <p:spTgt spid="11291"/>
                                        </p:tgtEl>
                                        <p:attrNameLst>
                                          <p:attrName>style.visibility</p:attrName>
                                        </p:attrNameLst>
                                      </p:cBhvr>
                                      <p:to>
                                        <p:strVal val="visible"/>
                                      </p:to>
                                    </p:set>
                                    <p:animEffect transition="in" filter="blinds(vertical)">
                                      <p:cBhvr>
                                        <p:cTn id="52" dur="500"/>
                                        <p:tgtEl>
                                          <p:spTgt spid="11291"/>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1292"/>
                                        </p:tgtEl>
                                        <p:attrNameLst>
                                          <p:attrName>style.visibility</p:attrName>
                                        </p:attrNameLst>
                                      </p:cBhvr>
                                      <p:to>
                                        <p:strVal val="visible"/>
                                      </p:to>
                                    </p:set>
                                    <p:animEffect transition="in" filter="blinds(vertical)">
                                      <p:cBhvr>
                                        <p:cTn id="55" dur="500"/>
                                        <p:tgtEl>
                                          <p:spTgt spid="11292"/>
                                        </p:tgtEl>
                                      </p:cBhvr>
                                    </p:animEffect>
                                  </p:childTnLst>
                                </p:cTn>
                              </p:par>
                              <p:par>
                                <p:cTn id="56" presetID="3" presetClass="entr" presetSubtype="5" fill="hold" grpId="0" nodeType="withEffect">
                                  <p:stCondLst>
                                    <p:cond delay="0"/>
                                  </p:stCondLst>
                                  <p:childTnLst>
                                    <p:set>
                                      <p:cBhvr>
                                        <p:cTn id="57" dur="1" fill="hold">
                                          <p:stCondLst>
                                            <p:cond delay="0"/>
                                          </p:stCondLst>
                                        </p:cTn>
                                        <p:tgtEl>
                                          <p:spTgt spid="11293"/>
                                        </p:tgtEl>
                                        <p:attrNameLst>
                                          <p:attrName>style.visibility</p:attrName>
                                        </p:attrNameLst>
                                      </p:cBhvr>
                                      <p:to>
                                        <p:strVal val="visible"/>
                                      </p:to>
                                    </p:set>
                                    <p:animEffect transition="in" filter="blinds(vertical)">
                                      <p:cBhvr>
                                        <p:cTn id="58" dur="500"/>
                                        <p:tgtEl>
                                          <p:spTgt spid="11293"/>
                                        </p:tgtEl>
                                      </p:cBhvr>
                                    </p:animEffect>
                                  </p:childTnLst>
                                </p:cTn>
                              </p:par>
                              <p:par>
                                <p:cTn id="59" presetID="3" presetClass="entr" presetSubtype="5" fill="hold" grpId="0" nodeType="withEffect">
                                  <p:stCondLst>
                                    <p:cond delay="0"/>
                                  </p:stCondLst>
                                  <p:childTnLst>
                                    <p:set>
                                      <p:cBhvr>
                                        <p:cTn id="60" dur="1" fill="hold">
                                          <p:stCondLst>
                                            <p:cond delay="0"/>
                                          </p:stCondLst>
                                        </p:cTn>
                                        <p:tgtEl>
                                          <p:spTgt spid="7173"/>
                                        </p:tgtEl>
                                        <p:attrNameLst>
                                          <p:attrName>style.visibility</p:attrName>
                                        </p:attrNameLst>
                                      </p:cBhvr>
                                      <p:to>
                                        <p:strVal val="visible"/>
                                      </p:to>
                                    </p:set>
                                    <p:animEffect transition="in" filter="blinds(vertical)">
                                      <p:cBhvr>
                                        <p:cTn id="61" dur="500"/>
                                        <p:tgtEl>
                                          <p:spTgt spid="717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5" fill="hold" grpId="0" nodeType="clickEffect">
                                  <p:stCondLst>
                                    <p:cond delay="0"/>
                                  </p:stCondLst>
                                  <p:childTnLst>
                                    <p:set>
                                      <p:cBhvr>
                                        <p:cTn id="65" dur="1" fill="hold">
                                          <p:stCondLst>
                                            <p:cond delay="0"/>
                                          </p:stCondLst>
                                        </p:cTn>
                                        <p:tgtEl>
                                          <p:spTgt spid="918539"/>
                                        </p:tgtEl>
                                        <p:attrNameLst>
                                          <p:attrName>style.visibility</p:attrName>
                                        </p:attrNameLst>
                                      </p:cBhvr>
                                      <p:to>
                                        <p:strVal val="visible"/>
                                      </p:to>
                                    </p:set>
                                    <p:animEffect transition="in" filter="blinds(vertical)">
                                      <p:cBhvr>
                                        <p:cTn id="66" dur="500"/>
                                        <p:tgtEl>
                                          <p:spTgt spid="918539"/>
                                        </p:tgtEl>
                                      </p:cBhvr>
                                    </p:animEffect>
                                  </p:childTnLst>
                                </p:cTn>
                              </p:par>
                              <p:par>
                                <p:cTn id="67" presetID="3" presetClass="entr" presetSubtype="5" fill="hold" grpId="0" nodeType="withEffect">
                                  <p:stCondLst>
                                    <p:cond delay="0"/>
                                  </p:stCondLst>
                                  <p:childTnLst>
                                    <p:set>
                                      <p:cBhvr>
                                        <p:cTn id="68" dur="1" fill="hold">
                                          <p:stCondLst>
                                            <p:cond delay="0"/>
                                          </p:stCondLst>
                                        </p:cTn>
                                        <p:tgtEl>
                                          <p:spTgt spid="918540"/>
                                        </p:tgtEl>
                                        <p:attrNameLst>
                                          <p:attrName>style.visibility</p:attrName>
                                        </p:attrNameLst>
                                      </p:cBhvr>
                                      <p:to>
                                        <p:strVal val="visible"/>
                                      </p:to>
                                    </p:set>
                                    <p:animEffect transition="in" filter="blinds(vertical)">
                                      <p:cBhvr>
                                        <p:cTn id="69" dur="500"/>
                                        <p:tgtEl>
                                          <p:spTgt spid="918540"/>
                                        </p:tgtEl>
                                      </p:cBhvr>
                                    </p:animEffect>
                                  </p:childTnLst>
                                </p:cTn>
                              </p:par>
                              <p:par>
                                <p:cTn id="70" presetID="3" presetClass="entr" presetSubtype="5" fill="hold" grpId="0" nodeType="withEffect">
                                  <p:stCondLst>
                                    <p:cond delay="0"/>
                                  </p:stCondLst>
                                  <p:childTnLst>
                                    <p:set>
                                      <p:cBhvr>
                                        <p:cTn id="71" dur="1" fill="hold">
                                          <p:stCondLst>
                                            <p:cond delay="0"/>
                                          </p:stCondLst>
                                        </p:cTn>
                                        <p:tgtEl>
                                          <p:spTgt spid="918541"/>
                                        </p:tgtEl>
                                        <p:attrNameLst>
                                          <p:attrName>style.visibility</p:attrName>
                                        </p:attrNameLst>
                                      </p:cBhvr>
                                      <p:to>
                                        <p:strVal val="visible"/>
                                      </p:to>
                                    </p:set>
                                    <p:animEffect transition="in" filter="blinds(vertical)">
                                      <p:cBhvr>
                                        <p:cTn id="72" dur="500"/>
                                        <p:tgtEl>
                                          <p:spTgt spid="918541"/>
                                        </p:tgtEl>
                                      </p:cBhvr>
                                    </p:animEffect>
                                  </p:childTnLst>
                                </p:cTn>
                              </p:par>
                              <p:par>
                                <p:cTn id="73" presetID="3" presetClass="entr" presetSubtype="5" fill="hold" grpId="0" nodeType="withEffect">
                                  <p:stCondLst>
                                    <p:cond delay="0"/>
                                  </p:stCondLst>
                                  <p:childTnLst>
                                    <p:set>
                                      <p:cBhvr>
                                        <p:cTn id="74" dur="1" fill="hold">
                                          <p:stCondLst>
                                            <p:cond delay="0"/>
                                          </p:stCondLst>
                                        </p:cTn>
                                        <p:tgtEl>
                                          <p:spTgt spid="918542"/>
                                        </p:tgtEl>
                                        <p:attrNameLst>
                                          <p:attrName>style.visibility</p:attrName>
                                        </p:attrNameLst>
                                      </p:cBhvr>
                                      <p:to>
                                        <p:strVal val="visible"/>
                                      </p:to>
                                    </p:set>
                                    <p:animEffect transition="in" filter="blinds(vertical)">
                                      <p:cBhvr>
                                        <p:cTn id="75" dur="500"/>
                                        <p:tgtEl>
                                          <p:spTgt spid="918542"/>
                                        </p:tgtEl>
                                      </p:cBhvr>
                                    </p:animEffect>
                                  </p:childTnLst>
                                </p:cTn>
                              </p:par>
                              <p:par>
                                <p:cTn id="76" presetID="3" presetClass="entr" presetSubtype="5" fill="hold" grpId="0" nodeType="withEffect">
                                  <p:stCondLst>
                                    <p:cond delay="0"/>
                                  </p:stCondLst>
                                  <p:childTnLst>
                                    <p:set>
                                      <p:cBhvr>
                                        <p:cTn id="77" dur="1" fill="hold">
                                          <p:stCondLst>
                                            <p:cond delay="0"/>
                                          </p:stCondLst>
                                        </p:cTn>
                                        <p:tgtEl>
                                          <p:spTgt spid="918543"/>
                                        </p:tgtEl>
                                        <p:attrNameLst>
                                          <p:attrName>style.visibility</p:attrName>
                                        </p:attrNameLst>
                                      </p:cBhvr>
                                      <p:to>
                                        <p:strVal val="visible"/>
                                      </p:to>
                                    </p:set>
                                    <p:animEffect transition="in" filter="blinds(vertical)">
                                      <p:cBhvr>
                                        <p:cTn id="78" dur="500"/>
                                        <p:tgtEl>
                                          <p:spTgt spid="918543"/>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8544"/>
                                        </p:tgtEl>
                                        <p:attrNameLst>
                                          <p:attrName>style.visibility</p:attrName>
                                        </p:attrNameLst>
                                      </p:cBhvr>
                                      <p:to>
                                        <p:strVal val="visible"/>
                                      </p:to>
                                    </p:set>
                                    <p:animEffect transition="in" filter="dissolve">
                                      <p:cBhvr>
                                        <p:cTn id="83" dur="500"/>
                                        <p:tgtEl>
                                          <p:spTgt spid="918544"/>
                                        </p:tgtEl>
                                      </p:cBhvr>
                                    </p:animEffect>
                                  </p:childTnLst>
                                </p:cTn>
                              </p:par>
                            </p:childTnLst>
                          </p:cTn>
                        </p:par>
                        <p:par>
                          <p:cTn id="84" fill="hold" nodeType="afterGroup">
                            <p:stCondLst>
                              <p:cond delay="500"/>
                            </p:stCondLst>
                            <p:childTnLst>
                              <p:par>
                                <p:cTn id="85" presetID="9" presetClass="entr" presetSubtype="0" fill="hold" grpId="0" nodeType="afterEffect">
                                  <p:stCondLst>
                                    <p:cond delay="0"/>
                                  </p:stCondLst>
                                  <p:childTnLst>
                                    <p:set>
                                      <p:cBhvr>
                                        <p:cTn id="86" dur="1" fill="hold">
                                          <p:stCondLst>
                                            <p:cond delay="0"/>
                                          </p:stCondLst>
                                        </p:cTn>
                                        <p:tgtEl>
                                          <p:spTgt spid="918545"/>
                                        </p:tgtEl>
                                        <p:attrNameLst>
                                          <p:attrName>style.visibility</p:attrName>
                                        </p:attrNameLst>
                                      </p:cBhvr>
                                      <p:to>
                                        <p:strVal val="visible"/>
                                      </p:to>
                                    </p:set>
                                    <p:animEffect transition="in" filter="dissolve">
                                      <p:cBhvr>
                                        <p:cTn id="87" dur="500"/>
                                        <p:tgtEl>
                                          <p:spTgt spid="918545"/>
                                        </p:tgtEl>
                                      </p:cBhvr>
                                    </p:animEffect>
                                  </p:childTnLst>
                                </p:cTn>
                              </p:par>
                            </p:childTnLst>
                          </p:cTn>
                        </p:par>
                        <p:par>
                          <p:cTn id="88" fill="hold" nodeType="afterGroup">
                            <p:stCondLst>
                              <p:cond delay="1000"/>
                            </p:stCondLst>
                            <p:childTnLst>
                              <p:par>
                                <p:cTn id="89" presetID="9" presetClass="entr" presetSubtype="0" fill="hold" grpId="0" nodeType="afterEffect">
                                  <p:stCondLst>
                                    <p:cond delay="0"/>
                                  </p:stCondLst>
                                  <p:childTnLst>
                                    <p:set>
                                      <p:cBhvr>
                                        <p:cTn id="90" dur="1" fill="hold">
                                          <p:stCondLst>
                                            <p:cond delay="0"/>
                                          </p:stCondLst>
                                        </p:cTn>
                                        <p:tgtEl>
                                          <p:spTgt spid="918546"/>
                                        </p:tgtEl>
                                        <p:attrNameLst>
                                          <p:attrName>style.visibility</p:attrName>
                                        </p:attrNameLst>
                                      </p:cBhvr>
                                      <p:to>
                                        <p:strVal val="visible"/>
                                      </p:to>
                                    </p:set>
                                    <p:animEffect transition="in" filter="dissolve">
                                      <p:cBhvr>
                                        <p:cTn id="91" dur="500"/>
                                        <p:tgtEl>
                                          <p:spTgt spid="918546"/>
                                        </p:tgtEl>
                                      </p:cBhvr>
                                    </p:animEffect>
                                  </p:childTnLst>
                                </p:cTn>
                              </p:par>
                            </p:childTnLst>
                          </p:cTn>
                        </p:par>
                        <p:par>
                          <p:cTn id="92" fill="hold" nodeType="afterGroup">
                            <p:stCondLst>
                              <p:cond delay="1500"/>
                            </p:stCondLst>
                            <p:childTnLst>
                              <p:par>
                                <p:cTn id="93" presetID="9" presetClass="entr" presetSubtype="0" fill="hold" grpId="0" nodeType="afterEffect">
                                  <p:stCondLst>
                                    <p:cond delay="0"/>
                                  </p:stCondLst>
                                  <p:childTnLst>
                                    <p:set>
                                      <p:cBhvr>
                                        <p:cTn id="94" dur="1" fill="hold">
                                          <p:stCondLst>
                                            <p:cond delay="0"/>
                                          </p:stCondLst>
                                        </p:cTn>
                                        <p:tgtEl>
                                          <p:spTgt spid="918547"/>
                                        </p:tgtEl>
                                        <p:attrNameLst>
                                          <p:attrName>style.visibility</p:attrName>
                                        </p:attrNameLst>
                                      </p:cBhvr>
                                      <p:to>
                                        <p:strVal val="visible"/>
                                      </p:to>
                                    </p:set>
                                    <p:animEffect transition="in" filter="dissolve">
                                      <p:cBhvr>
                                        <p:cTn id="95" dur="500"/>
                                        <p:tgtEl>
                                          <p:spTgt spid="918547"/>
                                        </p:tgtEl>
                                      </p:cBhvr>
                                    </p:animEffect>
                                  </p:childTnLst>
                                </p:cTn>
                              </p:par>
                            </p:childTnLst>
                          </p:cTn>
                        </p:par>
                        <p:par>
                          <p:cTn id="96" fill="hold" nodeType="afterGroup">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918548"/>
                                        </p:tgtEl>
                                        <p:attrNameLst>
                                          <p:attrName>style.visibility</p:attrName>
                                        </p:attrNameLst>
                                      </p:cBhvr>
                                      <p:to>
                                        <p:strVal val="visible"/>
                                      </p:to>
                                    </p:set>
                                    <p:animEffect transition="in" filter="dissolve">
                                      <p:cBhvr>
                                        <p:cTn id="99" dur="500"/>
                                        <p:tgtEl>
                                          <p:spTgt spid="918548"/>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5" fill="hold" grpId="0" nodeType="clickEffect">
                                  <p:stCondLst>
                                    <p:cond delay="0"/>
                                  </p:stCondLst>
                                  <p:childTnLst>
                                    <p:set>
                                      <p:cBhvr>
                                        <p:cTn id="103" dur="1" fill="hold">
                                          <p:stCondLst>
                                            <p:cond delay="0"/>
                                          </p:stCondLst>
                                        </p:cTn>
                                        <p:tgtEl>
                                          <p:spTgt spid="918559"/>
                                        </p:tgtEl>
                                        <p:attrNameLst>
                                          <p:attrName>style.visibility</p:attrName>
                                        </p:attrNameLst>
                                      </p:cBhvr>
                                      <p:to>
                                        <p:strVal val="visible"/>
                                      </p:to>
                                    </p:set>
                                    <p:animEffect transition="in" filter="blinds(vertical)">
                                      <p:cBhvr>
                                        <p:cTn id="104" dur="500"/>
                                        <p:tgtEl>
                                          <p:spTgt spid="918559"/>
                                        </p:tgtEl>
                                      </p:cBhvr>
                                    </p:animEffect>
                                  </p:childTnLst>
                                </p:cTn>
                              </p:par>
                              <p:par>
                                <p:cTn id="105" presetID="3" presetClass="entr" presetSubtype="5"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linds(vertical)">
                                      <p:cBhvr>
                                        <p:cTn id="107" dur="500"/>
                                        <p:tgtEl>
                                          <p:spTgt spid="33"/>
                                        </p:tgtEl>
                                      </p:cBhvr>
                                    </p:animEffect>
                                  </p:childTnLst>
                                </p:cTn>
                              </p:par>
                              <p:par>
                                <p:cTn id="108" presetID="3" presetClass="entr" presetSubtype="5" fill="hold" grpId="0" nodeType="with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blinds(vertical)">
                                      <p:cBhvr>
                                        <p:cTn id="1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7173" grpId="0"/>
      <p:bldP spid="7174" grpId="0" animBg="1"/>
      <p:bldP spid="7175" grpId="0" animBg="1"/>
      <p:bldP spid="7176" grpId="0" animBg="1"/>
      <p:bldP spid="7177" grpId="0" animBg="1"/>
      <p:bldP spid="7178" grpId="0" animBg="1"/>
      <p:bldP spid="918539" grpId="0"/>
      <p:bldP spid="918540" grpId="0"/>
      <p:bldP spid="918541" grpId="0"/>
      <p:bldP spid="918542" grpId="0"/>
      <p:bldP spid="918543" grpId="0"/>
      <p:bldP spid="918544" grpId="0" autoUpdateAnimBg="0"/>
      <p:bldP spid="918545" grpId="0" autoUpdateAnimBg="0"/>
      <p:bldP spid="918546" grpId="0" autoUpdateAnimBg="0"/>
      <p:bldP spid="918547" grpId="0" autoUpdateAnimBg="0"/>
      <p:bldP spid="918548" grpId="0" autoUpdateAnimBg="0"/>
      <p:bldP spid="11284" grpId="0" animBg="1"/>
      <p:bldP spid="11285" grpId="0" animBg="1"/>
      <p:bldP spid="11286" grpId="0" animBg="1"/>
      <p:bldP spid="11287" grpId="0" animBg="1"/>
      <p:bldP spid="11288" grpId="0" animBg="1"/>
      <p:bldP spid="11289" grpId="0" animBg="1"/>
      <p:bldP spid="11290" grpId="0" animBg="1"/>
      <p:bldP spid="11291" grpId="0" animBg="1"/>
      <p:bldP spid="11292" grpId="0" animBg="1"/>
      <p:bldP spid="11293" grpId="0" animBg="1"/>
      <p:bldP spid="918559" grpId="0"/>
      <p:bldP spid="11295" grpId="0" animBg="1"/>
      <p:bldP spid="2" grpId="0"/>
      <p:bldP spid="33" grpId="0"/>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430213" y="274638"/>
            <a:ext cx="7620000" cy="1143000"/>
          </a:xfrm>
        </p:spPr>
        <p:txBody>
          <a:bodyPr/>
          <a:lstStyle/>
          <a:p>
            <a:pPr eaLnBrk="1" fontAlgn="auto" hangingPunct="1">
              <a:spcAft>
                <a:spcPts val="0"/>
              </a:spcAft>
              <a:defRPr/>
            </a:pPr>
            <a:r>
              <a:rPr lang="en-US" sz="4400" dirty="0"/>
              <a:t>Change management</a:t>
            </a:r>
          </a:p>
        </p:txBody>
      </p:sp>
      <p:pic>
        <p:nvPicPr>
          <p:cNvPr id="69635" name="Picture 5" descr="ChangeReques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68325" y="1631007"/>
            <a:ext cx="7620000" cy="424727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62" name="Rectangle 6"/>
          <p:cNvSpPr>
            <a:spLocks noGrp="1" noChangeArrowheads="1"/>
          </p:cNvSpPr>
          <p:nvPr>
            <p:ph type="title"/>
          </p:nvPr>
        </p:nvSpPr>
        <p:spPr>
          <a:xfrm>
            <a:off x="444500" y="261938"/>
            <a:ext cx="7620000" cy="1143000"/>
          </a:xfrm>
        </p:spPr>
        <p:txBody>
          <a:bodyPr/>
          <a:lstStyle/>
          <a:p>
            <a:pPr eaLnBrk="1" fontAlgn="auto" hangingPunct="1">
              <a:spcAft>
                <a:spcPts val="0"/>
              </a:spcAft>
              <a:defRPr/>
            </a:pPr>
            <a:r>
              <a:rPr lang="en-US" sz="4400" dirty="0"/>
              <a:t>Example: Change request</a:t>
            </a:r>
          </a:p>
        </p:txBody>
      </p:sp>
      <p:pic>
        <p:nvPicPr>
          <p:cNvPr id="70659"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8325" y="1599005"/>
            <a:ext cx="7353300" cy="4344988"/>
          </a:xfrm>
        </p:spPr>
      </p:pic>
      <p:pic>
        <p:nvPicPr>
          <p:cNvPr id="9" name="Picture 8"/>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10" name="Rectangle 9"/>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444500" y="274638"/>
            <a:ext cx="7620000" cy="1143000"/>
          </a:xfrm>
        </p:spPr>
        <p:txBody>
          <a:bodyPr>
            <a:normAutofit/>
          </a:bodyPr>
          <a:lstStyle/>
          <a:p>
            <a:pPr eaLnBrk="1" fontAlgn="auto" hangingPunct="1">
              <a:spcAft>
                <a:spcPts val="0"/>
              </a:spcAft>
              <a:defRPr/>
            </a:pPr>
            <a:r>
              <a:rPr lang="en-US" sz="4400" dirty="0"/>
              <a:t>Features and benefits</a:t>
            </a:r>
          </a:p>
        </p:txBody>
      </p:sp>
      <p:sp>
        <p:nvSpPr>
          <p:cNvPr id="58371" name="Rectangle 3"/>
          <p:cNvSpPr>
            <a:spLocks noGrp="1" noChangeArrowheads="1"/>
          </p:cNvSpPr>
          <p:nvPr>
            <p:ph idx="1"/>
          </p:nvPr>
        </p:nvSpPr>
        <p:spPr>
          <a:xfrm>
            <a:off x="355600" y="1647700"/>
            <a:ext cx="7620000" cy="4800600"/>
          </a:xfrm>
        </p:spPr>
        <p:txBody>
          <a:bodyPr/>
          <a:lstStyle/>
          <a:p>
            <a:pPr eaLnBrk="1" hangingPunct="1"/>
            <a:r>
              <a:rPr lang="en-US" dirty="0" smtClean="0">
                <a:solidFill>
                  <a:schemeClr val="tx2"/>
                </a:solidFill>
              </a:rPr>
              <a:t>Enables clinical control of semantic interoperability through archetypes</a:t>
            </a:r>
          </a:p>
          <a:p>
            <a:pPr eaLnBrk="1" hangingPunct="1"/>
            <a:r>
              <a:rPr lang="en-US" dirty="0" smtClean="0">
                <a:solidFill>
                  <a:schemeClr val="tx2"/>
                </a:solidFill>
              </a:rPr>
              <a:t>Allows evolution of representation of clinical concepts over time</a:t>
            </a:r>
          </a:p>
          <a:p>
            <a:pPr eaLnBrk="1" hangingPunct="1"/>
            <a:r>
              <a:rPr lang="en-US" dirty="0" smtClean="0">
                <a:solidFill>
                  <a:schemeClr val="tx2"/>
                </a:solidFill>
              </a:rPr>
              <a:t>Dissociates electronic health care records from dependency on particular clinical software applications or particular health care information infrastructures</a:t>
            </a:r>
          </a:p>
          <a:p>
            <a:pPr eaLnBrk="1" hangingPunct="1"/>
            <a:r>
              <a:rPr lang="en-US" dirty="0" smtClean="0">
                <a:solidFill>
                  <a:schemeClr val="tx2"/>
                </a:solidFill>
              </a:rPr>
              <a:t>‘Future-proofs’ health records for lifelong care</a:t>
            </a:r>
          </a:p>
          <a:p>
            <a:pPr eaLnBrk="1" hangingPunct="1"/>
            <a:r>
              <a:rPr lang="en-US" dirty="0" smtClean="0">
                <a:solidFill>
                  <a:schemeClr val="tx2"/>
                </a:solidFill>
              </a:rPr>
              <a:t>Has been shown to provide a more sustainable code base for clinical systems, up to 8x more time-efficient to maintain than traditional database methods</a:t>
            </a:r>
          </a:p>
          <a:p>
            <a:pPr eaLnBrk="1" hangingPunct="1"/>
            <a:endParaRPr lang="en-US" dirty="0" smtClean="0"/>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p:txBody>
          <a:bodyPr/>
          <a:lstStyle/>
          <a:p>
            <a:pPr eaLnBrk="1" fontAlgn="auto" hangingPunct="1">
              <a:spcAft>
                <a:spcPts val="0"/>
              </a:spcAft>
              <a:defRPr/>
            </a:pPr>
            <a:r>
              <a:rPr lang="en-GB" sz="4400"/>
              <a:t>State of play, today</a:t>
            </a:r>
          </a:p>
        </p:txBody>
      </p:sp>
      <p:sp>
        <p:nvSpPr>
          <p:cNvPr id="71683" name="Rectangle 3"/>
          <p:cNvSpPr>
            <a:spLocks noGrp="1" noChangeArrowheads="1"/>
          </p:cNvSpPr>
          <p:nvPr>
            <p:ph idx="1"/>
          </p:nvPr>
        </p:nvSpPr>
        <p:spPr>
          <a:xfrm>
            <a:off x="342900" y="1681251"/>
            <a:ext cx="8001986" cy="4800600"/>
          </a:xfrm>
        </p:spPr>
        <p:txBody>
          <a:bodyPr/>
          <a:lstStyle/>
          <a:p>
            <a:pPr eaLnBrk="1" hangingPunct="1"/>
            <a:r>
              <a:rPr lang="en-US" dirty="0">
                <a:solidFill>
                  <a:schemeClr val="tx2"/>
                </a:solidFill>
              </a:rPr>
              <a:t>Comprehensive EHR specification</a:t>
            </a:r>
          </a:p>
          <a:p>
            <a:pPr lvl="1" eaLnBrk="1" hangingPunct="1"/>
            <a:r>
              <a:rPr lang="en-US" sz="2200" dirty="0">
                <a:solidFill>
                  <a:schemeClr val="tx2"/>
                </a:solidFill>
              </a:rPr>
              <a:t>Information </a:t>
            </a:r>
            <a:r>
              <a:rPr lang="en-US" sz="2200" dirty="0" smtClean="0">
                <a:solidFill>
                  <a:schemeClr val="tx2"/>
                </a:solidFill>
              </a:rPr>
              <a:t>model, Archetype model, Communication specification, Service </a:t>
            </a:r>
            <a:r>
              <a:rPr lang="en-US" sz="2200" dirty="0">
                <a:solidFill>
                  <a:schemeClr val="tx2"/>
                </a:solidFill>
              </a:rPr>
              <a:t>specification</a:t>
            </a:r>
          </a:p>
          <a:p>
            <a:pPr eaLnBrk="1" hangingPunct="1"/>
            <a:r>
              <a:rPr lang="en-US" dirty="0">
                <a:solidFill>
                  <a:schemeClr val="tx2"/>
                </a:solidFill>
              </a:rPr>
              <a:t>Growing </a:t>
            </a:r>
          </a:p>
          <a:p>
            <a:pPr lvl="1" eaLnBrk="1" hangingPunct="1"/>
            <a:r>
              <a:rPr lang="en-GB" sz="2200" dirty="0">
                <a:solidFill>
                  <a:schemeClr val="tx2"/>
                </a:solidFill>
              </a:rPr>
              <a:t>base of implementation experience and learning, in real-life </a:t>
            </a:r>
            <a:r>
              <a:rPr lang="en-GB" sz="2200" dirty="0" smtClean="0">
                <a:solidFill>
                  <a:schemeClr val="tx2"/>
                </a:solidFill>
              </a:rPr>
              <a:t>settings</a:t>
            </a:r>
          </a:p>
          <a:p>
            <a:pPr lvl="1" eaLnBrk="1" hangingPunct="1"/>
            <a:r>
              <a:rPr lang="en-GB" sz="2200" dirty="0" smtClean="0">
                <a:solidFill>
                  <a:schemeClr val="tx2"/>
                </a:solidFill>
              </a:rPr>
              <a:t>s</a:t>
            </a:r>
            <a:r>
              <a:rPr lang="en-US" sz="2200" dirty="0" smtClean="0">
                <a:solidFill>
                  <a:schemeClr val="tx2"/>
                </a:solidFill>
              </a:rPr>
              <a:t>et </a:t>
            </a:r>
            <a:r>
              <a:rPr lang="en-US" sz="2200" dirty="0">
                <a:solidFill>
                  <a:schemeClr val="tx2"/>
                </a:solidFill>
              </a:rPr>
              <a:t>of tools - .NET, JAVA, Ruby, Python</a:t>
            </a:r>
          </a:p>
          <a:p>
            <a:pPr lvl="1" eaLnBrk="1" hangingPunct="1"/>
            <a:r>
              <a:rPr lang="en-GB" sz="2200" dirty="0" smtClean="0">
                <a:solidFill>
                  <a:schemeClr val="tx2"/>
                </a:solidFill>
              </a:rPr>
              <a:t>community </a:t>
            </a:r>
            <a:r>
              <a:rPr lang="en-GB" sz="2200" dirty="0">
                <a:solidFill>
                  <a:schemeClr val="tx2"/>
                </a:solidFill>
              </a:rPr>
              <a:t>of developers and users, organised within national/regional associations</a:t>
            </a:r>
          </a:p>
          <a:p>
            <a:pPr eaLnBrk="1" hangingPunct="1"/>
            <a:r>
              <a:rPr lang="en-GB" dirty="0" smtClean="0">
                <a:solidFill>
                  <a:schemeClr val="tx2"/>
                </a:solidFill>
              </a:rPr>
              <a:t>Linkage with clinical research, clinical </a:t>
            </a:r>
            <a:r>
              <a:rPr lang="en-GB" smtClean="0">
                <a:solidFill>
                  <a:schemeClr val="tx2"/>
                </a:solidFill>
              </a:rPr>
              <a:t>trials standards and </a:t>
            </a:r>
            <a:r>
              <a:rPr lang="en-GB" dirty="0" smtClean="0">
                <a:solidFill>
                  <a:schemeClr val="tx2"/>
                </a:solidFill>
              </a:rPr>
              <a:t>education</a:t>
            </a:r>
          </a:p>
          <a:p>
            <a:pPr eaLnBrk="1" hangingPunct="1"/>
            <a:endParaRPr lang="en-GB" dirty="0" smtClean="0">
              <a:solidFill>
                <a:schemeClr val="tx2"/>
              </a:solidFill>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7525" y="249238"/>
            <a:ext cx="7772400" cy="1143000"/>
          </a:xfrm>
        </p:spPr>
        <p:txBody>
          <a:bodyPr/>
          <a:lstStyle/>
          <a:p>
            <a:pPr eaLnBrk="1" hangingPunct="1"/>
            <a:r>
              <a:rPr lang="en-GB" dirty="0" smtClean="0"/>
              <a:t>Outcomes</a:t>
            </a:r>
            <a:endParaRPr lang="en-US" dirty="0" smtClean="0"/>
          </a:p>
        </p:txBody>
      </p:sp>
      <p:sp>
        <p:nvSpPr>
          <p:cNvPr id="78851" name="Rectangle 3"/>
          <p:cNvSpPr>
            <a:spLocks noGrp="1" noChangeArrowheads="1"/>
          </p:cNvSpPr>
          <p:nvPr>
            <p:ph type="body" idx="1"/>
          </p:nvPr>
        </p:nvSpPr>
        <p:spPr>
          <a:xfrm>
            <a:off x="453688" y="1676838"/>
            <a:ext cx="7772400" cy="4530725"/>
          </a:xfrm>
        </p:spPr>
        <p:txBody>
          <a:bodyPr/>
          <a:lstStyle/>
          <a:p>
            <a:pPr marL="571500" indent="-571500" eaLnBrk="1" hangingPunct="1">
              <a:buFont typeface="Wingdings" pitchFamily="2" charset="2"/>
              <a:buNone/>
            </a:pPr>
            <a:r>
              <a:rPr lang="en-GB" i="1" dirty="0" err="1" smtClean="0">
                <a:solidFill>
                  <a:schemeClr val="tx2"/>
                </a:solidFill>
              </a:rPr>
              <a:t>open</a:t>
            </a:r>
            <a:r>
              <a:rPr lang="en-GB" dirty="0" err="1" smtClean="0">
                <a:solidFill>
                  <a:schemeClr val="tx2"/>
                </a:solidFill>
              </a:rPr>
              <a:t>EHR</a:t>
            </a:r>
            <a:r>
              <a:rPr lang="en-GB" dirty="0" smtClean="0">
                <a:solidFill>
                  <a:schemeClr val="tx2"/>
                </a:solidFill>
              </a:rPr>
              <a:t> is now found…</a:t>
            </a:r>
          </a:p>
          <a:p>
            <a:pPr marL="839788" lvl="1" indent="-495300" eaLnBrk="1" hangingPunct="1">
              <a:buClr>
                <a:schemeClr val="folHlink"/>
              </a:buClr>
            </a:pPr>
            <a:r>
              <a:rPr lang="en-GB" sz="2200" dirty="0" smtClean="0">
                <a:solidFill>
                  <a:schemeClr val="tx2"/>
                </a:solidFill>
              </a:rPr>
              <a:t>in CEN/ISO EN13606-1 and -2</a:t>
            </a:r>
          </a:p>
          <a:p>
            <a:pPr marL="839788" lvl="1" indent="-495300" eaLnBrk="1" hangingPunct="1">
              <a:buClr>
                <a:schemeClr val="folHlink"/>
              </a:buClr>
            </a:pPr>
            <a:r>
              <a:rPr lang="en-GB" sz="2200" dirty="0" smtClean="0">
                <a:solidFill>
                  <a:schemeClr val="tx2"/>
                </a:solidFill>
              </a:rPr>
              <a:t>in around 15 commercial products</a:t>
            </a:r>
          </a:p>
          <a:p>
            <a:pPr marL="839788" lvl="1" indent="-495300" eaLnBrk="1" hangingPunct="1">
              <a:buClr>
                <a:schemeClr val="folHlink"/>
              </a:buClr>
            </a:pPr>
            <a:r>
              <a:rPr lang="en-GB" sz="2200" dirty="0" smtClean="0">
                <a:solidFill>
                  <a:schemeClr val="tx2"/>
                </a:solidFill>
              </a:rPr>
              <a:t>in the CIMI content standardisation initiative</a:t>
            </a:r>
          </a:p>
          <a:p>
            <a:pPr marL="839788" lvl="1" indent="-495300" eaLnBrk="1" hangingPunct="1">
              <a:buClr>
                <a:schemeClr val="folHlink"/>
              </a:buClr>
            </a:pPr>
            <a:r>
              <a:rPr lang="en-GB" sz="2200" dirty="0" smtClean="0">
                <a:solidFill>
                  <a:schemeClr val="tx2"/>
                </a:solidFill>
              </a:rPr>
              <a:t>in the e-health programmes of the UK, Denmark, Sweden, Australia and Brazil, with another 10 or so countries moving towards it</a:t>
            </a:r>
          </a:p>
          <a:p>
            <a:pPr marL="839788" lvl="1" indent="-495300" eaLnBrk="1" hangingPunct="1">
              <a:buClr>
                <a:schemeClr val="folHlink"/>
              </a:buClr>
            </a:pPr>
            <a:r>
              <a:rPr lang="en-GB" sz="2200" dirty="0" smtClean="0">
                <a:solidFill>
                  <a:schemeClr val="tx2"/>
                </a:solidFill>
              </a:rPr>
              <a:t>In national chapters in Japan, New Zealand and Brazil</a:t>
            </a:r>
          </a:p>
          <a:p>
            <a:pPr marL="839788" lvl="1" indent="-495300" eaLnBrk="1" hangingPunct="1">
              <a:buClr>
                <a:schemeClr val="folHlink"/>
              </a:buClr>
            </a:pPr>
            <a:r>
              <a:rPr lang="en-GB" sz="2200" dirty="0" smtClean="0">
                <a:solidFill>
                  <a:schemeClr val="tx2"/>
                </a:solidFill>
              </a:rPr>
              <a:t>in dozens of universities</a:t>
            </a:r>
          </a:p>
          <a:p>
            <a:pPr marL="839788" lvl="1" indent="-495300" eaLnBrk="1" hangingPunct="1">
              <a:buClr>
                <a:schemeClr val="folHlink"/>
              </a:buClr>
            </a:pPr>
            <a:r>
              <a:rPr lang="en-GB" sz="2200" dirty="0" smtClean="0">
                <a:solidFill>
                  <a:schemeClr val="tx2"/>
                </a:solidFill>
              </a:rPr>
              <a:t>in a growing number of enterprise clinical and secondary applications</a:t>
            </a:r>
          </a:p>
          <a:p>
            <a:pPr marL="839788" lvl="1" indent="-495300" eaLnBrk="1" hangingPunct="1"/>
            <a:endParaRPr lang="en-US" sz="2200" dirty="0" smtClean="0"/>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1550839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432350" y="42163"/>
            <a:ext cx="7772400" cy="1143000"/>
          </a:xfrm>
        </p:spPr>
        <p:txBody>
          <a:bodyPr anchor="t"/>
          <a:lstStyle/>
          <a:p>
            <a:pPr eaLnBrk="1" hangingPunct="1"/>
            <a:r>
              <a:rPr lang="en-AU" sz="4400" dirty="0" smtClean="0"/>
              <a:t>Need to extend </a:t>
            </a:r>
            <a:r>
              <a:rPr lang="en-AU" sz="4400" i="1" dirty="0" err="1" smtClean="0"/>
              <a:t>open</a:t>
            </a:r>
            <a:r>
              <a:rPr lang="en-AU" sz="4400" dirty="0" err="1" smtClean="0"/>
              <a:t>EHR’s</a:t>
            </a:r>
            <a:r>
              <a:rPr lang="en-AU" sz="4400" dirty="0" smtClean="0"/>
              <a:t> governance, in order to:</a:t>
            </a:r>
          </a:p>
        </p:txBody>
      </p:sp>
      <p:sp>
        <p:nvSpPr>
          <p:cNvPr id="79875" name="Content Placeholder 2"/>
          <p:cNvSpPr>
            <a:spLocks noGrp="1"/>
          </p:cNvSpPr>
          <p:nvPr>
            <p:ph idx="4294967295"/>
          </p:nvPr>
        </p:nvSpPr>
        <p:spPr>
          <a:xfrm>
            <a:off x="259575" y="1678001"/>
            <a:ext cx="8026400" cy="4530725"/>
          </a:xfrm>
        </p:spPr>
        <p:txBody>
          <a:bodyPr/>
          <a:lstStyle/>
          <a:p>
            <a:pPr marL="411163" eaLnBrk="1" hangingPunct="1"/>
            <a:r>
              <a:rPr lang="en-AU" dirty="0" smtClean="0">
                <a:solidFill>
                  <a:schemeClr val="tx2"/>
                </a:solidFill>
              </a:rPr>
              <a:t>Broaden input to </a:t>
            </a:r>
            <a:r>
              <a:rPr lang="en-AU" i="1" dirty="0" err="1" smtClean="0">
                <a:solidFill>
                  <a:schemeClr val="tx2"/>
                </a:solidFill>
              </a:rPr>
              <a:t>open</a:t>
            </a:r>
            <a:r>
              <a:rPr lang="en-AU" dirty="0" err="1" smtClean="0">
                <a:solidFill>
                  <a:schemeClr val="tx2"/>
                </a:solidFill>
              </a:rPr>
              <a:t>EHR</a:t>
            </a:r>
            <a:r>
              <a:rPr lang="en-AU" dirty="0" smtClean="0">
                <a:solidFill>
                  <a:schemeClr val="tx2"/>
                </a:solidFill>
              </a:rPr>
              <a:t> policy and strategy, through strategic partnership and collaboration</a:t>
            </a:r>
          </a:p>
          <a:p>
            <a:pPr marL="411163" eaLnBrk="1" hangingPunct="1"/>
            <a:r>
              <a:rPr lang="en-AU" dirty="0" smtClean="0">
                <a:solidFill>
                  <a:schemeClr val="tx2"/>
                </a:solidFill>
              </a:rPr>
              <a:t>Strengthen its mission, while enabling it to sustain its focus on clinical implementation</a:t>
            </a:r>
          </a:p>
          <a:p>
            <a:pPr marL="411163" eaLnBrk="1" hangingPunct="1"/>
            <a:r>
              <a:rPr lang="en-US" dirty="0" smtClean="0">
                <a:solidFill>
                  <a:schemeClr val="tx2"/>
                </a:solidFill>
              </a:rPr>
              <a:t>Widen clinical and health informatics community, government and industry acceptability of what it offers</a:t>
            </a:r>
          </a:p>
          <a:p>
            <a:pPr marL="411163" eaLnBrk="1" hangingPunct="1"/>
            <a:r>
              <a:rPr lang="en-US" dirty="0" smtClean="0">
                <a:solidFill>
                  <a:schemeClr val="tx2"/>
                </a:solidFill>
              </a:rPr>
              <a:t>Attract </a:t>
            </a:r>
            <a:r>
              <a:rPr lang="en-AU" dirty="0" smtClean="0">
                <a:solidFill>
                  <a:schemeClr val="tx2"/>
                </a:solidFill>
              </a:rPr>
              <a:t>financial support</a:t>
            </a:r>
          </a:p>
          <a:p>
            <a:pPr marL="411163" eaLnBrk="1" hangingPunct="1"/>
            <a:r>
              <a:rPr lang="en-AU" dirty="0" smtClean="0">
                <a:solidFill>
                  <a:schemeClr val="tx2"/>
                </a:solidFill>
              </a:rPr>
              <a:t>Promote higher and more active profile and role in e-health programmes</a:t>
            </a:r>
          </a:p>
        </p:txBody>
      </p:sp>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4885" y="6303726"/>
            <a:ext cx="1270001" cy="422199"/>
          </a:xfrm>
          <a:prstGeom prst="rect">
            <a:avLst/>
          </a:prstGeom>
        </p:spPr>
      </p:pic>
      <p:sp>
        <p:nvSpPr>
          <p:cNvPr id="5" name="Rectangle 4"/>
          <p:cNvSpPr/>
          <p:nvPr/>
        </p:nvSpPr>
        <p:spPr>
          <a:xfrm>
            <a:off x="6896756" y="6175169"/>
            <a:ext cx="2247243" cy="707654"/>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1086116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1063" y="3496613"/>
            <a:ext cx="5939737" cy="1633538"/>
          </a:xfrm>
        </p:spPr>
        <p:txBody>
          <a:bodyPr/>
          <a:lstStyle/>
          <a:p>
            <a:r>
              <a:rPr lang="en-GB" sz="2200" dirty="0" smtClean="0"/>
              <a:t>Cancer genomics clinical trials, </a:t>
            </a:r>
            <a:r>
              <a:rPr lang="en-GB" sz="2200" dirty="0" err="1" smtClean="0"/>
              <a:t>opthalmology</a:t>
            </a:r>
            <a:r>
              <a:rPr lang="en-GB" sz="2200" dirty="0" smtClean="0"/>
              <a:t>, machine learning</a:t>
            </a:r>
            <a:endParaRPr lang="en-GB" sz="2200" dirty="0"/>
          </a:p>
        </p:txBody>
      </p:sp>
      <p:sp>
        <p:nvSpPr>
          <p:cNvPr id="4" name="Title 1"/>
          <p:cNvSpPr>
            <a:spLocks noGrp="1"/>
          </p:cNvSpPr>
          <p:nvPr>
            <p:ph type="title"/>
          </p:nvPr>
        </p:nvSpPr>
        <p:spPr>
          <a:xfrm>
            <a:off x="461063" y="5486400"/>
            <a:ext cx="7659687" cy="1168400"/>
          </a:xfrm>
        </p:spPr>
        <p:txBody>
          <a:bodyPr/>
          <a:lstStyle/>
          <a:p>
            <a:r>
              <a:rPr lang="en-GB" cap="none" dirty="0" smtClean="0"/>
              <a:t>Some related new open source and open data initiatives</a:t>
            </a:r>
            <a:r>
              <a:rPr lang="en-GB" dirty="0"/>
              <a:t/>
            </a:r>
            <a:br>
              <a:rPr lang="en-GB" dirty="0"/>
            </a:br>
            <a:endParaRPr lang="en-GB" dirty="0"/>
          </a:p>
        </p:txBody>
      </p:sp>
    </p:spTree>
    <p:extLst>
      <p:ext uri="{BB962C8B-B14F-4D97-AF65-F5344CB8AC3E}">
        <p14:creationId xmlns:p14="http://schemas.microsoft.com/office/powerpoint/2010/main" val="11633500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43" descr="\\Sbs-eurice\Daten\Progressima\PROGRESSIMA\progressima_projects\p-medicine\ppt_Vorlage\seite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931" y="0"/>
            <a:ext cx="2565070" cy="6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Title 1"/>
          <p:cNvSpPr>
            <a:spLocks noGrp="1"/>
          </p:cNvSpPr>
          <p:nvPr>
            <p:ph type="title"/>
          </p:nvPr>
        </p:nvSpPr>
        <p:spPr>
          <a:xfrm>
            <a:off x="469900" y="205863"/>
            <a:ext cx="6109031" cy="1143000"/>
          </a:xfrm>
        </p:spPr>
        <p:txBody>
          <a:bodyPr/>
          <a:lstStyle/>
          <a:p>
            <a:pPr>
              <a:defRPr/>
            </a:pPr>
            <a:r>
              <a:rPr lang="en-US" sz="4400" dirty="0"/>
              <a:t>Towards personalized medicine</a:t>
            </a:r>
          </a:p>
        </p:txBody>
      </p:sp>
      <p:sp>
        <p:nvSpPr>
          <p:cNvPr id="5" name="Inhaltsplatzhalter 2"/>
          <p:cNvSpPr>
            <a:spLocks noGrp="1"/>
          </p:cNvSpPr>
          <p:nvPr>
            <p:ph idx="1"/>
          </p:nvPr>
        </p:nvSpPr>
        <p:spPr>
          <a:xfrm>
            <a:off x="362116" y="2873540"/>
            <a:ext cx="7499350" cy="3847894"/>
          </a:xfrm>
        </p:spPr>
        <p:txBody>
          <a:bodyPr/>
          <a:lstStyle/>
          <a:p>
            <a:pPr>
              <a:spcBef>
                <a:spcPct val="0"/>
              </a:spcBef>
              <a:buFont typeface="Arial" charset="0"/>
              <a:buChar char="•"/>
              <a:defRPr/>
            </a:pPr>
            <a:r>
              <a:rPr lang="en-GB" sz="1600" b="1" dirty="0">
                <a:solidFill>
                  <a:srgbClr val="26374D"/>
                </a:solidFill>
                <a:effectLst>
                  <a:outerShdw blurRad="38100" dist="38100" dir="2700000" algn="tl">
                    <a:srgbClr val="DDDDDD"/>
                  </a:outerShdw>
                </a:effectLst>
              </a:rPr>
              <a:t>Data </a:t>
            </a:r>
            <a:r>
              <a:rPr lang="en-GB" sz="1600" b="1" dirty="0" smtClean="0">
                <a:solidFill>
                  <a:srgbClr val="26374D"/>
                </a:solidFill>
                <a:effectLst>
                  <a:outerShdw blurRad="38100" dist="38100" dir="2700000" algn="tl">
                    <a:srgbClr val="DDDDDD"/>
                  </a:outerShdw>
                </a:effectLst>
              </a:rPr>
              <a:t>integration</a:t>
            </a:r>
          </a:p>
          <a:p>
            <a:pPr lvl="1">
              <a:spcBef>
                <a:spcPct val="0"/>
              </a:spcBef>
              <a:buFont typeface="Arial" charset="0"/>
              <a:buChar char="•"/>
              <a:defRPr/>
            </a:pPr>
            <a:r>
              <a:rPr lang="en-GB" sz="1600" dirty="0" smtClean="0">
                <a:solidFill>
                  <a:srgbClr val="26374D"/>
                </a:solidFill>
                <a:effectLst>
                  <a:outerShdw blurRad="38100" dist="38100" dir="2700000" algn="tl">
                    <a:srgbClr val="DDDDDD"/>
                  </a:outerShdw>
                </a:effectLst>
              </a:rPr>
              <a:t>Clinical data, imaging data, molecular data, etc.</a:t>
            </a:r>
          </a:p>
          <a:p>
            <a:pPr>
              <a:spcBef>
                <a:spcPct val="0"/>
              </a:spcBef>
              <a:buFont typeface="Arial" charset="0"/>
              <a:buChar char="•"/>
              <a:defRPr/>
            </a:pPr>
            <a:r>
              <a:rPr lang="en-GB" sz="1600" b="1" dirty="0" smtClean="0">
                <a:solidFill>
                  <a:srgbClr val="26374D"/>
                </a:solidFill>
                <a:effectLst>
                  <a:outerShdw blurRad="38100" dist="38100" dir="2700000" algn="tl">
                    <a:srgbClr val="DDDDDD"/>
                  </a:outerShdw>
                </a:effectLst>
              </a:rPr>
              <a:t>Legal </a:t>
            </a:r>
            <a:r>
              <a:rPr lang="en-GB" sz="1600" b="1" dirty="0">
                <a:solidFill>
                  <a:srgbClr val="26374D"/>
                </a:solidFill>
                <a:effectLst>
                  <a:outerShdw blurRad="38100" dist="38100" dir="2700000" algn="tl">
                    <a:srgbClr val="DDDDDD"/>
                  </a:outerShdw>
                </a:effectLst>
              </a:rPr>
              <a:t>and ethical </a:t>
            </a:r>
            <a:r>
              <a:rPr lang="en-GB" sz="1600" b="1" dirty="0" smtClean="0">
                <a:solidFill>
                  <a:srgbClr val="26374D"/>
                </a:solidFill>
                <a:effectLst>
                  <a:outerShdw blurRad="38100" dist="38100" dir="2700000" algn="tl">
                    <a:srgbClr val="DDDDDD"/>
                  </a:outerShdw>
                </a:effectLst>
              </a:rPr>
              <a:t>issues</a:t>
            </a:r>
            <a:endParaRPr lang="en-GB" sz="1600" b="1" dirty="0">
              <a:solidFill>
                <a:srgbClr val="26374D"/>
              </a:solidFill>
              <a:effectLst>
                <a:outerShdw blurRad="38100" dist="38100" dir="2700000" algn="tl">
                  <a:srgbClr val="DDDDDD"/>
                </a:outerShdw>
              </a:effectLst>
            </a:endParaRPr>
          </a:p>
          <a:p>
            <a:pPr>
              <a:spcBef>
                <a:spcPct val="0"/>
              </a:spcBef>
              <a:buFont typeface="Arial" charset="0"/>
              <a:buChar char="•"/>
              <a:defRPr/>
            </a:pPr>
            <a:r>
              <a:rPr lang="en-GB" sz="1600" b="1" dirty="0">
                <a:solidFill>
                  <a:srgbClr val="26374D"/>
                </a:solidFill>
                <a:effectLst>
                  <a:outerShdw blurRad="38100" dist="38100" dir="2700000" algn="tl">
                    <a:srgbClr val="DDDDDD"/>
                  </a:outerShdw>
                </a:effectLst>
              </a:rPr>
              <a:t>System biology models </a:t>
            </a:r>
            <a:endParaRPr lang="en-GB" sz="1600" b="1" dirty="0" smtClean="0">
              <a:solidFill>
                <a:srgbClr val="26374D"/>
              </a:solidFill>
              <a:effectLst>
                <a:outerShdw blurRad="38100" dist="38100" dir="2700000" algn="tl">
                  <a:srgbClr val="DDDDDD"/>
                </a:outerShdw>
              </a:effectLst>
            </a:endParaRPr>
          </a:p>
          <a:p>
            <a:pPr>
              <a:spcBef>
                <a:spcPct val="0"/>
              </a:spcBef>
              <a:buFont typeface="Arial" charset="0"/>
              <a:buChar char="•"/>
              <a:defRPr/>
            </a:pPr>
            <a:r>
              <a:rPr lang="en-GB" sz="1600" b="1" dirty="0">
                <a:solidFill>
                  <a:srgbClr val="26374D"/>
                </a:solidFill>
                <a:effectLst>
                  <a:outerShdw blurRad="38100" dist="38100" dir="2700000" algn="tl">
                    <a:srgbClr val="DDDDDD"/>
                  </a:outerShdw>
                </a:effectLst>
              </a:rPr>
              <a:t>Tools and models </a:t>
            </a:r>
          </a:p>
          <a:p>
            <a:pPr lvl="1">
              <a:spcBef>
                <a:spcPct val="0"/>
              </a:spcBef>
              <a:buFont typeface="Arial" charset="0"/>
              <a:buChar char="•"/>
              <a:defRPr/>
            </a:pPr>
            <a:r>
              <a:rPr lang="en-GB" sz="1600" dirty="0" smtClean="0">
                <a:solidFill>
                  <a:srgbClr val="26374D"/>
                </a:solidFill>
                <a:effectLst>
                  <a:outerShdw blurRad="38100" dist="38100" dir="2700000" algn="tl">
                    <a:srgbClr val="DDDDDD"/>
                  </a:outerShdw>
                </a:effectLst>
              </a:rPr>
              <a:t>Clinically driven, re-usable, modular, interoperable</a:t>
            </a:r>
            <a:endParaRPr lang="en-GB" sz="1600" dirty="0">
              <a:solidFill>
                <a:srgbClr val="26374D"/>
              </a:solidFill>
              <a:effectLst>
                <a:outerShdw blurRad="38100" dist="38100" dir="2700000" algn="tl">
                  <a:srgbClr val="DDDDDD"/>
                </a:outerShdw>
              </a:effectLst>
            </a:endParaRPr>
          </a:p>
          <a:p>
            <a:pPr lvl="1">
              <a:spcBef>
                <a:spcPct val="0"/>
              </a:spcBef>
              <a:buFont typeface="Arial" charset="0"/>
              <a:buChar char="•"/>
              <a:defRPr/>
            </a:pPr>
            <a:r>
              <a:rPr lang="en-GB" sz="1600" dirty="0">
                <a:solidFill>
                  <a:srgbClr val="26374D"/>
                </a:solidFill>
                <a:effectLst>
                  <a:outerShdw blurRad="38100" dist="38100" dir="2700000" algn="tl">
                    <a:srgbClr val="DDDDDD"/>
                  </a:outerShdw>
                </a:effectLst>
              </a:rPr>
              <a:t>Evaluated and user friendly</a:t>
            </a:r>
          </a:p>
          <a:p>
            <a:pPr lvl="1">
              <a:spcBef>
                <a:spcPct val="0"/>
              </a:spcBef>
              <a:buFont typeface="Arial" charset="0"/>
              <a:buChar char="•"/>
              <a:defRPr/>
            </a:pPr>
            <a:r>
              <a:rPr lang="en-GB" sz="1600" dirty="0">
                <a:solidFill>
                  <a:srgbClr val="26374D"/>
                </a:solidFill>
                <a:effectLst>
                  <a:outerShdw blurRad="38100" dist="38100" dir="2700000" algn="tl">
                    <a:srgbClr val="DDDDDD"/>
                  </a:outerShdw>
                </a:effectLst>
              </a:rPr>
              <a:t>Validated and standardized for reuse</a:t>
            </a:r>
          </a:p>
          <a:p>
            <a:pPr lvl="1">
              <a:spcBef>
                <a:spcPct val="0"/>
              </a:spcBef>
              <a:buFont typeface="Arial" charset="0"/>
              <a:buChar char="•"/>
              <a:defRPr/>
            </a:pPr>
            <a:r>
              <a:rPr lang="en-GB" sz="1600" dirty="0">
                <a:solidFill>
                  <a:srgbClr val="26374D"/>
                </a:solidFill>
                <a:effectLst>
                  <a:outerShdw blurRad="38100" dist="38100" dir="2700000" algn="tl">
                    <a:srgbClr val="DDDDDD"/>
                  </a:outerShdw>
                </a:effectLst>
              </a:rPr>
              <a:t>Certified</a:t>
            </a:r>
          </a:p>
          <a:p>
            <a:pPr>
              <a:spcBef>
                <a:spcPct val="0"/>
              </a:spcBef>
              <a:buFont typeface="Arial" charset="0"/>
              <a:buChar char="•"/>
              <a:defRPr/>
            </a:pPr>
            <a:r>
              <a:rPr lang="en-GB" sz="1600" b="1" dirty="0" smtClean="0">
                <a:solidFill>
                  <a:srgbClr val="26374D"/>
                </a:solidFill>
                <a:effectLst>
                  <a:outerShdw blurRad="38100" dist="38100" dir="2700000" algn="tl">
                    <a:srgbClr val="DDDDDD"/>
                  </a:outerShdw>
                </a:effectLst>
              </a:rPr>
              <a:t>Logistics</a:t>
            </a:r>
            <a:endParaRPr lang="en-GB" sz="1600" b="1" dirty="0">
              <a:solidFill>
                <a:srgbClr val="26374D"/>
              </a:solidFill>
              <a:effectLst>
                <a:outerShdw blurRad="38100" dist="38100" dir="2700000" algn="tl">
                  <a:srgbClr val="DDDDDD"/>
                </a:outerShdw>
              </a:effectLst>
            </a:endParaRPr>
          </a:p>
          <a:p>
            <a:pPr lvl="1">
              <a:spcBef>
                <a:spcPct val="0"/>
              </a:spcBef>
              <a:buFont typeface="Arial" charset="0"/>
              <a:buChar char="•"/>
              <a:defRPr/>
            </a:pPr>
            <a:r>
              <a:rPr lang="en-GB" sz="1600" dirty="0">
                <a:solidFill>
                  <a:srgbClr val="26374D"/>
                </a:solidFill>
                <a:effectLst>
                  <a:outerShdw blurRad="38100" dist="38100" dir="2700000" algn="tl">
                    <a:srgbClr val="DDDDDD"/>
                  </a:outerShdw>
                </a:effectLst>
              </a:rPr>
              <a:t>IT infrastructure handling vast amounts of data  </a:t>
            </a:r>
          </a:p>
          <a:p>
            <a:pPr lvl="1">
              <a:spcBef>
                <a:spcPct val="0"/>
              </a:spcBef>
              <a:buFont typeface="Arial" charset="0"/>
              <a:buChar char="•"/>
              <a:defRPr/>
            </a:pPr>
            <a:r>
              <a:rPr lang="en-GB" sz="1600" dirty="0">
                <a:solidFill>
                  <a:srgbClr val="26374D"/>
                </a:solidFill>
                <a:effectLst>
                  <a:outerShdw blurRad="38100" dist="38100" dir="2700000" algn="tl">
                    <a:srgbClr val="DDDDDD"/>
                  </a:outerShdw>
                </a:effectLst>
              </a:rPr>
              <a:t>Access to high performance computing</a:t>
            </a:r>
          </a:p>
          <a:p>
            <a:pPr lvl="1">
              <a:spcBef>
                <a:spcPct val="0"/>
              </a:spcBef>
              <a:buFont typeface="Arial" charset="0"/>
              <a:buChar char="•"/>
              <a:defRPr/>
            </a:pPr>
            <a:r>
              <a:rPr lang="en-GB" sz="1600" dirty="0">
                <a:solidFill>
                  <a:srgbClr val="26374D"/>
                </a:solidFill>
                <a:effectLst>
                  <a:outerShdw blurRad="38100" dist="38100" dir="2700000" algn="tl">
                    <a:srgbClr val="DDDDDD"/>
                  </a:outerShdw>
                </a:effectLst>
              </a:rPr>
              <a:t>Availability of data in due </a:t>
            </a:r>
            <a:r>
              <a:rPr lang="en-GB" sz="1600" dirty="0" smtClean="0">
                <a:solidFill>
                  <a:srgbClr val="26374D"/>
                </a:solidFill>
                <a:effectLst>
                  <a:outerShdw blurRad="38100" dist="38100" dir="2700000" algn="tl">
                    <a:srgbClr val="DDDDDD"/>
                  </a:outerShdw>
                </a:effectLst>
              </a:rPr>
              <a:t>time</a:t>
            </a:r>
          </a:p>
          <a:p>
            <a:pPr>
              <a:spcBef>
                <a:spcPct val="0"/>
              </a:spcBef>
              <a:buFont typeface="Arial" charset="0"/>
              <a:buChar char="•"/>
              <a:defRPr/>
            </a:pPr>
            <a:r>
              <a:rPr lang="en-GB" sz="1600" b="1" dirty="0" smtClean="0">
                <a:solidFill>
                  <a:srgbClr val="26374D"/>
                </a:solidFill>
                <a:effectLst>
                  <a:outerShdw blurRad="38100" dist="38100" dir="2700000" algn="tl">
                    <a:srgbClr val="DDDDDD"/>
                  </a:outerShdw>
                </a:effectLst>
              </a:rPr>
              <a:t>Sustainability</a:t>
            </a:r>
            <a:endParaRPr lang="en-GB" sz="1600" b="1" dirty="0">
              <a:solidFill>
                <a:srgbClr val="26374D"/>
              </a:solidFill>
              <a:effectLst>
                <a:outerShdw blurRad="38100" dist="38100" dir="2700000" algn="tl">
                  <a:srgbClr val="DDDDDD"/>
                </a:outerShdw>
              </a:effectLst>
            </a:endParaRPr>
          </a:p>
          <a:p>
            <a:pPr>
              <a:buFont typeface="Arial" charset="0"/>
              <a:buChar char="•"/>
              <a:defRPr/>
            </a:pPr>
            <a:endParaRPr lang="de-DE" sz="2800" dirty="0"/>
          </a:p>
        </p:txBody>
      </p:sp>
      <p:sp>
        <p:nvSpPr>
          <p:cNvPr id="2" name="TextBox 1"/>
          <p:cNvSpPr txBox="1"/>
          <p:nvPr/>
        </p:nvSpPr>
        <p:spPr>
          <a:xfrm>
            <a:off x="449575" y="1591297"/>
            <a:ext cx="6010606" cy="830997"/>
          </a:xfrm>
          <a:prstGeom prst="rect">
            <a:avLst/>
          </a:prstGeom>
          <a:noFill/>
        </p:spPr>
        <p:txBody>
          <a:bodyPr wrap="square" rtlCol="0">
            <a:spAutoFit/>
          </a:bodyPr>
          <a:lstStyle/>
          <a:p>
            <a:r>
              <a:rPr lang="en-GB" sz="2400" dirty="0" smtClean="0">
                <a:solidFill>
                  <a:schemeClr val="tx2"/>
                </a:solidFill>
                <a:latin typeface="+mn-lt"/>
              </a:rPr>
              <a:t>Clinical champion – Norbert Graf, paediatric oncologist</a:t>
            </a:r>
            <a:endParaRPr lang="en-GB" sz="2400" dirty="0">
              <a:solidFill>
                <a:schemeClr val="tx2"/>
              </a:solidFill>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43" descr="\\Sbs-eurice\Daten\Progressima\PROGRESSIMA\progressima_projects\p-medicine\ppt_Vorlage\seite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013" y="0"/>
            <a:ext cx="1931987"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p:txBody>
          <a:bodyPr/>
          <a:lstStyle/>
          <a:p>
            <a:pPr eaLnBrk="1" hangingPunct="1">
              <a:defRPr/>
            </a:pPr>
            <a:r>
              <a:rPr lang="en-GB" sz="4400" dirty="0"/>
              <a:t>Why?</a:t>
            </a:r>
          </a:p>
        </p:txBody>
      </p:sp>
      <p:sp>
        <p:nvSpPr>
          <p:cNvPr id="3075" name="Rectangle 3"/>
          <p:cNvSpPr>
            <a:spLocks noGrp="1" noChangeArrowheads="1"/>
          </p:cNvSpPr>
          <p:nvPr>
            <p:ph idx="1"/>
          </p:nvPr>
        </p:nvSpPr>
        <p:spPr>
          <a:xfrm>
            <a:off x="468313" y="1341438"/>
            <a:ext cx="7488237" cy="5327650"/>
          </a:xfrm>
        </p:spPr>
        <p:txBody>
          <a:bodyPr/>
          <a:lstStyle/>
          <a:p>
            <a:pPr eaLnBrk="1" hangingPunct="1">
              <a:lnSpc>
                <a:spcPct val="80000"/>
              </a:lnSpc>
              <a:buFont typeface="Arial" charset="0"/>
              <a:buChar char="•"/>
              <a:defRPr/>
            </a:pPr>
            <a:r>
              <a:rPr lang="en-GB" sz="1800" dirty="0">
                <a:solidFill>
                  <a:schemeClr val="accent4"/>
                </a:solidFill>
              </a:rPr>
              <a:t>The conduct of clinical trials in Europe is characterized by</a:t>
            </a:r>
          </a:p>
          <a:p>
            <a:pPr lvl="1" eaLnBrk="1" hangingPunct="1">
              <a:lnSpc>
                <a:spcPct val="80000"/>
              </a:lnSpc>
              <a:buFont typeface="Arial" charset="0"/>
              <a:buChar char="•"/>
              <a:defRPr/>
            </a:pPr>
            <a:r>
              <a:rPr lang="en-GB" sz="1800" dirty="0">
                <a:solidFill>
                  <a:schemeClr val="accent4"/>
                </a:solidFill>
              </a:rPr>
              <a:t>Redundant paperwork</a:t>
            </a:r>
          </a:p>
          <a:p>
            <a:pPr lvl="1" eaLnBrk="1" hangingPunct="1">
              <a:lnSpc>
                <a:spcPct val="80000"/>
              </a:lnSpc>
              <a:buFont typeface="Arial" charset="0"/>
              <a:buChar char="•"/>
              <a:defRPr/>
            </a:pPr>
            <a:r>
              <a:rPr lang="en-GB" sz="1800" dirty="0">
                <a:solidFill>
                  <a:schemeClr val="accent4"/>
                </a:solidFill>
              </a:rPr>
              <a:t>Liability tangle</a:t>
            </a:r>
          </a:p>
          <a:p>
            <a:pPr lvl="1" eaLnBrk="1" hangingPunct="1">
              <a:lnSpc>
                <a:spcPct val="80000"/>
              </a:lnSpc>
              <a:buFont typeface="Arial" charset="0"/>
              <a:buChar char="•"/>
              <a:defRPr/>
            </a:pPr>
            <a:r>
              <a:rPr lang="en-GB" sz="1800" dirty="0">
                <a:solidFill>
                  <a:schemeClr val="accent4"/>
                </a:solidFill>
              </a:rPr>
              <a:t>Complicated legal and ethical regulations causing an unending bureaucracy</a:t>
            </a:r>
          </a:p>
          <a:p>
            <a:pPr lvl="1" eaLnBrk="1" hangingPunct="1">
              <a:lnSpc>
                <a:spcPct val="80000"/>
              </a:lnSpc>
              <a:buFont typeface="Arial" charset="0"/>
              <a:buChar char="•"/>
              <a:defRPr/>
            </a:pPr>
            <a:r>
              <a:rPr lang="en-GB" sz="1800" dirty="0">
                <a:solidFill>
                  <a:schemeClr val="accent4"/>
                </a:solidFill>
              </a:rPr>
              <a:t>Lack of easy to use open-source data management systems</a:t>
            </a:r>
          </a:p>
          <a:p>
            <a:pPr eaLnBrk="1" hangingPunct="1">
              <a:lnSpc>
                <a:spcPct val="80000"/>
              </a:lnSpc>
              <a:buFont typeface="Arial" charset="0"/>
              <a:buChar char="•"/>
              <a:defRPr/>
            </a:pPr>
            <a:r>
              <a:rPr lang="en-GB" sz="1800" dirty="0">
                <a:solidFill>
                  <a:schemeClr val="accent2"/>
                </a:solidFill>
              </a:rPr>
              <a:t>Translational Research needs an infrastructure and more funding</a:t>
            </a:r>
          </a:p>
          <a:p>
            <a:pPr lvl="1" eaLnBrk="1" hangingPunct="1">
              <a:lnSpc>
                <a:spcPct val="80000"/>
              </a:lnSpc>
              <a:buFont typeface="Arial" charset="0"/>
              <a:buChar char="•"/>
              <a:defRPr/>
            </a:pPr>
            <a:r>
              <a:rPr lang="en-GB" sz="1800" dirty="0">
                <a:solidFill>
                  <a:schemeClr val="accent2"/>
                </a:solidFill>
              </a:rPr>
              <a:t>The gap between clinical research and basic research is increasing</a:t>
            </a:r>
          </a:p>
          <a:p>
            <a:pPr eaLnBrk="1" hangingPunct="1">
              <a:lnSpc>
                <a:spcPct val="80000"/>
              </a:lnSpc>
              <a:buFont typeface="Arial" charset="0"/>
              <a:buChar char="•"/>
              <a:defRPr/>
            </a:pPr>
            <a:r>
              <a:rPr lang="en-GB" sz="1800" dirty="0" smtClean="0">
                <a:solidFill>
                  <a:schemeClr val="tx2"/>
                </a:solidFill>
              </a:rPr>
              <a:t>p-medicine </a:t>
            </a:r>
            <a:r>
              <a:rPr lang="en-GB" sz="1800" dirty="0">
                <a:solidFill>
                  <a:schemeClr val="tx2"/>
                </a:solidFill>
              </a:rPr>
              <a:t>solving many of the above mentioned items needs:</a:t>
            </a:r>
          </a:p>
          <a:p>
            <a:pPr lvl="1" eaLnBrk="1" hangingPunct="1">
              <a:lnSpc>
                <a:spcPct val="80000"/>
              </a:lnSpc>
              <a:buFont typeface="Arial" charset="0"/>
              <a:buChar char="•"/>
              <a:defRPr/>
            </a:pPr>
            <a:r>
              <a:rPr lang="en-GB" sz="1800" dirty="0">
                <a:solidFill>
                  <a:schemeClr val="tx2"/>
                </a:solidFill>
              </a:rPr>
              <a:t>Maintenance and</a:t>
            </a:r>
          </a:p>
          <a:p>
            <a:pPr lvl="1" eaLnBrk="1" hangingPunct="1">
              <a:lnSpc>
                <a:spcPct val="80000"/>
              </a:lnSpc>
              <a:buFont typeface="Arial" charset="0"/>
              <a:buChar char="•"/>
              <a:defRPr/>
            </a:pPr>
            <a:r>
              <a:rPr lang="en-GB" sz="1800" dirty="0">
                <a:solidFill>
                  <a:schemeClr val="tx2"/>
                </a:solidFill>
              </a:rPr>
              <a:t>Sustainability</a:t>
            </a:r>
          </a:p>
          <a:p>
            <a:pPr eaLnBrk="1" hangingPunct="1">
              <a:lnSpc>
                <a:spcPct val="80000"/>
              </a:lnSpc>
              <a:buFont typeface="Arial" charset="0"/>
              <a:buChar char="•"/>
              <a:defRPr/>
            </a:pPr>
            <a:r>
              <a:rPr lang="en-GB" sz="1800" dirty="0">
                <a:solidFill>
                  <a:schemeClr val="accent1"/>
                </a:solidFill>
              </a:rPr>
              <a:t>More patients have to be enrolled in </a:t>
            </a:r>
            <a:r>
              <a:rPr lang="en-GB" sz="1800" dirty="0" err="1">
                <a:solidFill>
                  <a:schemeClr val="accent1"/>
                </a:solidFill>
              </a:rPr>
              <a:t>clinico</a:t>
            </a:r>
            <a:r>
              <a:rPr lang="en-GB" sz="1800" dirty="0">
                <a:solidFill>
                  <a:schemeClr val="accent1"/>
                </a:solidFill>
              </a:rPr>
              <a:t>-genomic trials</a:t>
            </a:r>
          </a:p>
          <a:p>
            <a:pPr eaLnBrk="1" hangingPunct="1">
              <a:lnSpc>
                <a:spcPct val="80000"/>
              </a:lnSpc>
              <a:buFont typeface="Arial" charset="0"/>
              <a:buChar char="•"/>
              <a:defRPr/>
            </a:pPr>
            <a:r>
              <a:rPr lang="en-GB" sz="1800" dirty="0">
                <a:solidFill>
                  <a:schemeClr val="accent1"/>
                </a:solidFill>
              </a:rPr>
              <a:t>Patients have to play a more active role in clinical trials</a:t>
            </a:r>
          </a:p>
          <a:p>
            <a:pPr eaLnBrk="1" hangingPunct="1">
              <a:lnSpc>
                <a:spcPct val="80000"/>
              </a:lnSpc>
              <a:buFont typeface="Arial" charset="0"/>
              <a:buChar char="•"/>
              <a:defRPr/>
            </a:pPr>
            <a:r>
              <a:rPr lang="en-GB" sz="1800" dirty="0">
                <a:solidFill>
                  <a:schemeClr val="accent1"/>
                </a:solidFill>
              </a:rPr>
              <a:t>Not all patients do receive the best available treatment </a:t>
            </a:r>
          </a:p>
          <a:p>
            <a:pPr lvl="1" eaLnBrk="1" hangingPunct="1">
              <a:lnSpc>
                <a:spcPct val="80000"/>
              </a:lnSpc>
              <a:buFont typeface="Arial" charset="0"/>
              <a:buChar char="•"/>
              <a:defRPr/>
            </a:pPr>
            <a:r>
              <a:rPr lang="en-GB" sz="1800" dirty="0">
                <a:solidFill>
                  <a:schemeClr val="accent1"/>
                </a:solidFill>
              </a:rPr>
              <a:t>Wrong treatment harms patients and increases health costs unnecessarily</a:t>
            </a:r>
          </a:p>
          <a:p>
            <a:pPr eaLnBrk="1" hangingPunct="1">
              <a:lnSpc>
                <a:spcPct val="80000"/>
              </a:lnSpc>
              <a:buFont typeface="Arial" charset="0"/>
              <a:buChar char="•"/>
              <a:defRPr/>
            </a:pPr>
            <a:r>
              <a:rPr lang="en-GB" sz="1800" dirty="0">
                <a:solidFill>
                  <a:schemeClr val="tx2"/>
                </a:solidFill>
              </a:rPr>
              <a:t>Information overload covers relevant and reliable information</a:t>
            </a:r>
          </a:p>
          <a:p>
            <a:pPr eaLnBrk="1" hangingPunct="1">
              <a:lnSpc>
                <a:spcPct val="80000"/>
              </a:lnSpc>
              <a:buFont typeface="Arial" charset="0"/>
              <a:buChar char="•"/>
              <a:defRPr/>
            </a:pPr>
            <a:r>
              <a:rPr lang="en-GB" sz="1800" dirty="0">
                <a:solidFill>
                  <a:schemeClr val="tx2"/>
                </a:solidFill>
              </a:rPr>
              <a:t>Curricula of Medical Schools have to adapt to the need of IT possibilities to achieve the goal of a personalized and better medicine in future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3" descr="\\Sbs-eurice\Daten\Progressima\PROGRESSIMA\progressima_projects\p-medicine\ppt_Vorlage\seite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013" y="0"/>
            <a:ext cx="1931987"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dirty="0" smtClean="0"/>
              <a:t>Collaborations</a:t>
            </a:r>
            <a:endParaRPr lang="en-US" sz="4400" dirty="0"/>
          </a:p>
        </p:txBody>
      </p:sp>
      <p:sp>
        <p:nvSpPr>
          <p:cNvPr id="3" name="Content Placeholder 2"/>
          <p:cNvSpPr>
            <a:spLocks noGrp="1"/>
          </p:cNvSpPr>
          <p:nvPr>
            <p:ph idx="1"/>
          </p:nvPr>
        </p:nvSpPr>
        <p:spPr>
          <a:xfrm>
            <a:off x="457200" y="1412776"/>
            <a:ext cx="7499350" cy="4525963"/>
          </a:xfrm>
        </p:spPr>
        <p:txBody>
          <a:bodyPr/>
          <a:lstStyle/>
          <a:p>
            <a:r>
              <a:rPr lang="en-US" sz="2800" dirty="0" smtClean="0">
                <a:solidFill>
                  <a:schemeClr val="tx2"/>
                </a:solidFill>
              </a:rPr>
              <a:t>SIOP, ENCCA, GPOH, BBMRI, ECRIN, EURECA, …</a:t>
            </a:r>
          </a:p>
          <a:p>
            <a:r>
              <a:rPr lang="en-US" sz="2800" dirty="0" smtClean="0">
                <a:solidFill>
                  <a:schemeClr val="tx2"/>
                </a:solidFill>
              </a:rPr>
              <a:t>US Food and Drug Administration (FDA)</a:t>
            </a:r>
          </a:p>
          <a:p>
            <a:pPr lvl="1"/>
            <a:r>
              <a:rPr lang="en-US" sz="2400" dirty="0" err="1" smtClean="0">
                <a:solidFill>
                  <a:schemeClr val="tx2"/>
                </a:solidFill>
              </a:rPr>
              <a:t>Biovista’s</a:t>
            </a:r>
            <a:r>
              <a:rPr lang="en-US" sz="2400" dirty="0" smtClean="0">
                <a:solidFill>
                  <a:schemeClr val="tx2"/>
                </a:solidFill>
              </a:rPr>
              <a:t> Clinical Outcome Search </a:t>
            </a:r>
            <a:r>
              <a:rPr lang="en-US" sz="2400" dirty="0" err="1" smtClean="0">
                <a:solidFill>
                  <a:schemeClr val="tx2"/>
                </a:solidFill>
              </a:rPr>
              <a:t>Space</a:t>
            </a:r>
            <a:r>
              <a:rPr lang="en-US" sz="2400" baseline="30000" dirty="0" err="1" smtClean="0">
                <a:solidFill>
                  <a:schemeClr val="tx2"/>
                </a:solidFill>
              </a:rPr>
              <a:t>TM</a:t>
            </a:r>
            <a:endParaRPr lang="en-US" sz="2400" baseline="30000" dirty="0" smtClean="0">
              <a:solidFill>
                <a:schemeClr val="tx2"/>
              </a:solidFill>
            </a:endParaRPr>
          </a:p>
          <a:p>
            <a:pPr lvl="2"/>
            <a:r>
              <a:rPr lang="en-US" sz="2000" dirty="0" smtClean="0">
                <a:solidFill>
                  <a:schemeClr val="tx2"/>
                </a:solidFill>
              </a:rPr>
              <a:t>Predictions of adverse events</a:t>
            </a:r>
          </a:p>
          <a:p>
            <a:pPr lvl="3"/>
            <a:r>
              <a:rPr lang="en-US" sz="1800" dirty="0" smtClean="0">
                <a:solidFill>
                  <a:schemeClr val="tx2"/>
                </a:solidFill>
              </a:rPr>
              <a:t>Verification with foreign academic community</a:t>
            </a:r>
          </a:p>
          <a:p>
            <a:pPr lvl="3"/>
            <a:r>
              <a:rPr lang="en-US" sz="1800" dirty="0" smtClean="0">
                <a:solidFill>
                  <a:schemeClr val="tx2"/>
                </a:solidFill>
              </a:rPr>
              <a:t>Usage in the design of future clinical trials</a:t>
            </a:r>
          </a:p>
          <a:p>
            <a:r>
              <a:rPr lang="en-US" sz="2800" dirty="0" smtClean="0">
                <a:solidFill>
                  <a:schemeClr val="tx2"/>
                </a:solidFill>
              </a:rPr>
              <a:t>European Medicines Agency (EMA)</a:t>
            </a:r>
          </a:p>
          <a:p>
            <a:pPr lvl="1"/>
            <a:r>
              <a:rPr lang="en-US" sz="2400" dirty="0" smtClean="0">
                <a:solidFill>
                  <a:schemeClr val="tx2"/>
                </a:solidFill>
              </a:rPr>
              <a:t>Biomarker Qualification procedure</a:t>
            </a:r>
          </a:p>
          <a:p>
            <a:pPr lvl="2"/>
            <a:r>
              <a:rPr lang="en-US" sz="2000" dirty="0" smtClean="0">
                <a:solidFill>
                  <a:schemeClr val="tx2"/>
                </a:solidFill>
              </a:rPr>
              <a:t>Guidance document for qualification of Biomarker</a:t>
            </a:r>
          </a:p>
          <a:p>
            <a:pPr lvl="2"/>
            <a:r>
              <a:rPr lang="en-US" sz="2000" dirty="0" smtClean="0">
                <a:solidFill>
                  <a:schemeClr val="tx2"/>
                </a:solidFill>
              </a:rPr>
              <a:t>Advice and input from</a:t>
            </a:r>
          </a:p>
          <a:p>
            <a:pPr lvl="3"/>
            <a:r>
              <a:rPr lang="en-US" sz="1800" dirty="0" smtClean="0">
                <a:solidFill>
                  <a:schemeClr val="tx2"/>
                </a:solidFill>
              </a:rPr>
              <a:t>Innovation Task Force</a:t>
            </a:r>
          </a:p>
          <a:p>
            <a:pPr lvl="3"/>
            <a:r>
              <a:rPr lang="en-US" sz="1800" dirty="0" smtClean="0">
                <a:solidFill>
                  <a:schemeClr val="tx2"/>
                </a:solidFill>
              </a:rPr>
              <a:t>Pharmacogenomics Working Group</a:t>
            </a:r>
            <a:endParaRPr lang="en-US" sz="1800" dirty="0">
              <a:solidFill>
                <a:schemeClr val="tx2"/>
              </a:solidFill>
            </a:endParaRPr>
          </a:p>
        </p:txBody>
      </p:sp>
    </p:spTree>
    <p:extLst>
      <p:ext uri="{BB962C8B-B14F-4D97-AF65-F5344CB8AC3E}">
        <p14:creationId xmlns:p14="http://schemas.microsoft.com/office/powerpoint/2010/main" val="2678509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36" name="Rectangle 16"/>
          <p:cNvSpPr>
            <a:spLocks noGrp="1" noChangeArrowheads="1"/>
          </p:cNvSpPr>
          <p:nvPr>
            <p:ph type="title"/>
          </p:nvPr>
        </p:nvSpPr>
        <p:spPr/>
        <p:txBody>
          <a:bodyPr/>
          <a:lstStyle/>
          <a:p>
            <a:pPr>
              <a:defRPr/>
            </a:pPr>
            <a:r>
              <a:rPr lang="en-GB" dirty="0" smtClean="0"/>
              <a:t>The current scene</a:t>
            </a:r>
            <a:endParaRPr lang="en-GB" dirty="0"/>
          </a:p>
        </p:txBody>
      </p:sp>
      <p:sp>
        <p:nvSpPr>
          <p:cNvPr id="875537" name="Rectangle 17"/>
          <p:cNvSpPr>
            <a:spLocks noGrp="1" noChangeArrowheads="1"/>
          </p:cNvSpPr>
          <p:nvPr>
            <p:ph idx="1"/>
          </p:nvPr>
        </p:nvSpPr>
        <p:spPr>
          <a:xfrm>
            <a:off x="350325" y="1665863"/>
            <a:ext cx="7724896" cy="4800600"/>
          </a:xfrm>
        </p:spPr>
        <p:txBody>
          <a:bodyPr/>
          <a:lstStyle/>
          <a:p>
            <a:pPr>
              <a:buFont typeface="Arial" charset="0"/>
              <a:buChar char="•"/>
              <a:defRPr/>
            </a:pPr>
            <a:r>
              <a:rPr lang="en-GB" dirty="0" smtClean="0">
                <a:solidFill>
                  <a:schemeClr val="tx2"/>
                </a:solidFill>
              </a:rPr>
              <a:t>Biomedical science is being transformed</a:t>
            </a:r>
          </a:p>
          <a:p>
            <a:pPr lvl="1">
              <a:buFont typeface="Arial" charset="0"/>
              <a:buChar char="•"/>
              <a:defRPr/>
            </a:pPr>
            <a:r>
              <a:rPr lang="en-GB" dirty="0" smtClean="0">
                <a:solidFill>
                  <a:schemeClr val="tx2"/>
                </a:solidFill>
              </a:rPr>
              <a:t>‘bioinformatics is core discipline of biology’ –</a:t>
            </a:r>
            <a:r>
              <a:rPr lang="en-GB" dirty="0" smtClean="0"/>
              <a:t> </a:t>
            </a:r>
            <a:r>
              <a:rPr lang="en-GB" dirty="0" smtClean="0">
                <a:solidFill>
                  <a:schemeClr val="accent5"/>
                </a:solidFill>
              </a:rPr>
              <a:t>Royal Society 2005</a:t>
            </a:r>
          </a:p>
          <a:p>
            <a:pPr>
              <a:buFont typeface="Arial" charset="0"/>
              <a:buChar char="•"/>
              <a:defRPr/>
            </a:pPr>
            <a:r>
              <a:rPr lang="en-GB" dirty="0" smtClean="0">
                <a:solidFill>
                  <a:schemeClr val="tx2"/>
                </a:solidFill>
              </a:rPr>
              <a:t>Health care and research are increasingly technology and information intensive</a:t>
            </a:r>
          </a:p>
          <a:p>
            <a:pPr lvl="1">
              <a:buFont typeface="Arial" charset="0"/>
              <a:buChar char="•"/>
              <a:defRPr/>
            </a:pPr>
            <a:r>
              <a:rPr lang="en-GB" dirty="0" smtClean="0">
                <a:solidFill>
                  <a:schemeClr val="tx2"/>
                </a:solidFill>
              </a:rPr>
              <a:t>‘information is the heart of medicine’ – </a:t>
            </a:r>
            <a:r>
              <a:rPr lang="en-GB" dirty="0" smtClean="0">
                <a:solidFill>
                  <a:schemeClr val="accent5"/>
                </a:solidFill>
              </a:rPr>
              <a:t>BMA 1994</a:t>
            </a:r>
          </a:p>
          <a:p>
            <a:pPr>
              <a:buFont typeface="Arial" charset="0"/>
              <a:buChar char="•"/>
              <a:defRPr/>
            </a:pPr>
            <a:r>
              <a:rPr lang="en-GB" dirty="0" smtClean="0">
                <a:solidFill>
                  <a:schemeClr val="tx2"/>
                </a:solidFill>
              </a:rPr>
              <a:t>Multiple legacy information systems and frameworks are in use</a:t>
            </a:r>
          </a:p>
          <a:p>
            <a:pPr lvl="1">
              <a:buFont typeface="Arial" charset="0"/>
              <a:buChar char="•"/>
              <a:defRPr/>
            </a:pPr>
            <a:r>
              <a:rPr lang="en-GB" dirty="0" smtClean="0">
                <a:solidFill>
                  <a:schemeClr val="tx2"/>
                </a:solidFill>
              </a:rPr>
              <a:t>supporting and linking health care, research and industry</a:t>
            </a:r>
          </a:p>
          <a:p>
            <a:pPr>
              <a:buFont typeface="Arial" charset="0"/>
              <a:buChar char="•"/>
              <a:defRPr/>
            </a:pPr>
            <a:r>
              <a:rPr lang="en-GB" dirty="0" smtClean="0">
                <a:solidFill>
                  <a:schemeClr val="tx2"/>
                </a:solidFill>
              </a:rPr>
              <a:t>Governments want a pervasive and standardised (open source) ICT infrastructure for health care</a:t>
            </a:r>
          </a:p>
          <a:p>
            <a:pPr>
              <a:buFont typeface="Arial" charset="0"/>
              <a:buChar char="•"/>
              <a:defRPr/>
            </a:pPr>
            <a:r>
              <a:rPr lang="en-GB" dirty="0" smtClean="0">
                <a:solidFill>
                  <a:schemeClr val="tx2"/>
                </a:solidFill>
              </a:rPr>
              <a:t>Many initiatives, commercial and public domain, are creating relevant infrastructures</a:t>
            </a:r>
          </a:p>
        </p:txBody>
      </p:sp>
      <p:sp>
        <p:nvSpPr>
          <p:cNvPr id="12292" name="Rectangle 8"/>
          <p:cNvSpPr>
            <a:spLocks noChangeArrowheads="1"/>
          </p:cNvSpPr>
          <p:nvPr/>
        </p:nvSpPr>
        <p:spPr bwMode="auto">
          <a:xfrm>
            <a:off x="914400" y="2811463"/>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90000"/>
              <a:buFont typeface="Wingdings" pitchFamily="2" charset="2"/>
              <a:buChar char="n"/>
            </a:pPr>
            <a:endParaRPr lang="en-GB" sz="2200">
              <a:solidFill>
                <a:srgbClr val="660033"/>
              </a:solidFill>
            </a:endParaRPr>
          </a:p>
        </p:txBody>
      </p:sp>
      <p:sp>
        <p:nvSpPr>
          <p:cNvPr id="12293" name="Rectangle 9"/>
          <p:cNvSpPr>
            <a:spLocks noChangeArrowheads="1"/>
          </p:cNvSpPr>
          <p:nvPr/>
        </p:nvSpPr>
        <p:spPr bwMode="auto">
          <a:xfrm>
            <a:off x="914400" y="3983038"/>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90000"/>
              <a:buFont typeface="Wingdings" pitchFamily="2" charset="2"/>
              <a:buChar char="n"/>
            </a:pPr>
            <a:endParaRPr lang="en-GB" sz="2200">
              <a:solidFill>
                <a:srgbClr val="008080"/>
              </a:solidFill>
            </a:endParaRPr>
          </a:p>
        </p:txBody>
      </p:sp>
      <p:sp>
        <p:nvSpPr>
          <p:cNvPr id="12294" name="Rectangle 10"/>
          <p:cNvSpPr>
            <a:spLocks noChangeArrowheads="1"/>
          </p:cNvSpPr>
          <p:nvPr/>
        </p:nvSpPr>
        <p:spPr bwMode="auto">
          <a:xfrm>
            <a:off x="914400" y="4889500"/>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90000"/>
              <a:buFont typeface="Wingdings" pitchFamily="2" charset="2"/>
              <a:buChar char="n"/>
            </a:pPr>
            <a:endParaRPr lang="en-GB" sz="2800">
              <a:solidFill>
                <a:schemeClr val="bg1"/>
              </a:solidFill>
            </a:endParaRPr>
          </a:p>
        </p:txBody>
      </p:sp>
      <p:sp>
        <p:nvSpPr>
          <p:cNvPr id="12295" name="Rectangle 11"/>
          <p:cNvSpPr>
            <a:spLocks noChangeArrowheads="1"/>
          </p:cNvSpPr>
          <p:nvPr/>
        </p:nvSpPr>
        <p:spPr bwMode="auto">
          <a:xfrm>
            <a:off x="914400" y="5832475"/>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90000"/>
              <a:buFont typeface="Wingdings" pitchFamily="2" charset="2"/>
              <a:buChar char="n"/>
            </a:pPr>
            <a:endParaRPr lang="en-GB"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875537">
                                            <p:txEl>
                                              <p:pRg st="0" end="0"/>
                                            </p:txEl>
                                          </p:spTgt>
                                        </p:tgtEl>
                                        <p:attrNameLst>
                                          <p:attrName>style.visibility</p:attrName>
                                        </p:attrNameLst>
                                      </p:cBhvr>
                                      <p:to>
                                        <p:strVal val="visible"/>
                                      </p:to>
                                    </p:set>
                                    <p:animEffect transition="in" filter="blinds(vertical)">
                                      <p:cBhvr>
                                        <p:cTn id="7" dur="500"/>
                                        <p:tgtEl>
                                          <p:spTgt spid="875537">
                                            <p:txEl>
                                              <p:pRg st="0" end="0"/>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875537">
                                            <p:txEl>
                                              <p:pRg st="1" end="1"/>
                                            </p:txEl>
                                          </p:spTgt>
                                        </p:tgtEl>
                                        <p:attrNameLst>
                                          <p:attrName>style.visibility</p:attrName>
                                        </p:attrNameLst>
                                      </p:cBhvr>
                                      <p:to>
                                        <p:strVal val="visible"/>
                                      </p:to>
                                    </p:set>
                                    <p:animEffect transition="in" filter="blinds(vertical)">
                                      <p:cBhvr>
                                        <p:cTn id="10" dur="500"/>
                                        <p:tgtEl>
                                          <p:spTgt spid="8755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875537">
                                            <p:txEl>
                                              <p:pRg st="2" end="2"/>
                                            </p:txEl>
                                          </p:spTgt>
                                        </p:tgtEl>
                                        <p:attrNameLst>
                                          <p:attrName>style.visibility</p:attrName>
                                        </p:attrNameLst>
                                      </p:cBhvr>
                                      <p:to>
                                        <p:strVal val="visible"/>
                                      </p:to>
                                    </p:set>
                                    <p:animEffect transition="in" filter="blinds(vertical)">
                                      <p:cBhvr>
                                        <p:cTn id="15" dur="500"/>
                                        <p:tgtEl>
                                          <p:spTgt spid="875537">
                                            <p:txEl>
                                              <p:pRg st="2" end="2"/>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875537">
                                            <p:txEl>
                                              <p:pRg st="3" end="3"/>
                                            </p:txEl>
                                          </p:spTgt>
                                        </p:tgtEl>
                                        <p:attrNameLst>
                                          <p:attrName>style.visibility</p:attrName>
                                        </p:attrNameLst>
                                      </p:cBhvr>
                                      <p:to>
                                        <p:strVal val="visible"/>
                                      </p:to>
                                    </p:set>
                                    <p:animEffect transition="in" filter="blinds(vertical)">
                                      <p:cBhvr>
                                        <p:cTn id="18" dur="500"/>
                                        <p:tgtEl>
                                          <p:spTgt spid="87553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nodeType="clickEffect">
                                  <p:stCondLst>
                                    <p:cond delay="0"/>
                                  </p:stCondLst>
                                  <p:childTnLst>
                                    <p:set>
                                      <p:cBhvr>
                                        <p:cTn id="22" dur="1" fill="hold">
                                          <p:stCondLst>
                                            <p:cond delay="0"/>
                                          </p:stCondLst>
                                        </p:cTn>
                                        <p:tgtEl>
                                          <p:spTgt spid="875537">
                                            <p:txEl>
                                              <p:pRg st="4" end="4"/>
                                            </p:txEl>
                                          </p:spTgt>
                                        </p:tgtEl>
                                        <p:attrNameLst>
                                          <p:attrName>style.visibility</p:attrName>
                                        </p:attrNameLst>
                                      </p:cBhvr>
                                      <p:to>
                                        <p:strVal val="visible"/>
                                      </p:to>
                                    </p:set>
                                    <p:animEffect transition="in" filter="blinds(vertical)">
                                      <p:cBhvr>
                                        <p:cTn id="23" dur="500"/>
                                        <p:tgtEl>
                                          <p:spTgt spid="875537">
                                            <p:txEl>
                                              <p:pRg st="4" end="4"/>
                                            </p:txEl>
                                          </p:spTgt>
                                        </p:tgtEl>
                                      </p:cBhvr>
                                    </p:animEffect>
                                  </p:childTnLst>
                                </p:cTn>
                              </p:par>
                              <p:par>
                                <p:cTn id="24" presetID="3" presetClass="entr" presetSubtype="5" fill="hold" nodeType="withEffect">
                                  <p:stCondLst>
                                    <p:cond delay="0"/>
                                  </p:stCondLst>
                                  <p:childTnLst>
                                    <p:set>
                                      <p:cBhvr>
                                        <p:cTn id="25" dur="1" fill="hold">
                                          <p:stCondLst>
                                            <p:cond delay="0"/>
                                          </p:stCondLst>
                                        </p:cTn>
                                        <p:tgtEl>
                                          <p:spTgt spid="875537">
                                            <p:txEl>
                                              <p:pRg st="5" end="5"/>
                                            </p:txEl>
                                          </p:spTgt>
                                        </p:tgtEl>
                                        <p:attrNameLst>
                                          <p:attrName>style.visibility</p:attrName>
                                        </p:attrNameLst>
                                      </p:cBhvr>
                                      <p:to>
                                        <p:strVal val="visible"/>
                                      </p:to>
                                    </p:set>
                                    <p:animEffect transition="in" filter="blinds(vertical)">
                                      <p:cBhvr>
                                        <p:cTn id="26" dur="500"/>
                                        <p:tgtEl>
                                          <p:spTgt spid="87553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5" fill="hold" nodeType="clickEffect">
                                  <p:stCondLst>
                                    <p:cond delay="0"/>
                                  </p:stCondLst>
                                  <p:childTnLst>
                                    <p:set>
                                      <p:cBhvr>
                                        <p:cTn id="30" dur="1" fill="hold">
                                          <p:stCondLst>
                                            <p:cond delay="0"/>
                                          </p:stCondLst>
                                        </p:cTn>
                                        <p:tgtEl>
                                          <p:spTgt spid="875537">
                                            <p:txEl>
                                              <p:pRg st="6" end="6"/>
                                            </p:txEl>
                                          </p:spTgt>
                                        </p:tgtEl>
                                        <p:attrNameLst>
                                          <p:attrName>style.visibility</p:attrName>
                                        </p:attrNameLst>
                                      </p:cBhvr>
                                      <p:to>
                                        <p:strVal val="visible"/>
                                      </p:to>
                                    </p:set>
                                    <p:animEffect transition="in" filter="blinds(vertical)">
                                      <p:cBhvr>
                                        <p:cTn id="31" dur="500"/>
                                        <p:tgtEl>
                                          <p:spTgt spid="875537">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5" fill="hold" nodeType="clickEffect">
                                  <p:stCondLst>
                                    <p:cond delay="0"/>
                                  </p:stCondLst>
                                  <p:childTnLst>
                                    <p:set>
                                      <p:cBhvr>
                                        <p:cTn id="35" dur="1" fill="hold">
                                          <p:stCondLst>
                                            <p:cond delay="0"/>
                                          </p:stCondLst>
                                        </p:cTn>
                                        <p:tgtEl>
                                          <p:spTgt spid="875537">
                                            <p:txEl>
                                              <p:pRg st="7" end="7"/>
                                            </p:txEl>
                                          </p:spTgt>
                                        </p:tgtEl>
                                        <p:attrNameLst>
                                          <p:attrName>style.visibility</p:attrName>
                                        </p:attrNameLst>
                                      </p:cBhvr>
                                      <p:to>
                                        <p:strVal val="visible"/>
                                      </p:to>
                                    </p:set>
                                    <p:animEffect transition="in" filter="blinds(vertical)">
                                      <p:cBhvr>
                                        <p:cTn id="36" dur="500"/>
                                        <p:tgtEl>
                                          <p:spTgt spid="8755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a:defRPr/>
            </a:pPr>
            <a:r>
              <a:rPr lang="en-US" sz="4400" dirty="0"/>
              <a:t>General aspects</a:t>
            </a:r>
          </a:p>
        </p:txBody>
      </p:sp>
      <p:sp>
        <p:nvSpPr>
          <p:cNvPr id="99331" name="Content Placeholder 2"/>
          <p:cNvSpPr>
            <a:spLocks noGrp="1"/>
          </p:cNvSpPr>
          <p:nvPr>
            <p:ph idx="1"/>
          </p:nvPr>
        </p:nvSpPr>
        <p:spPr/>
        <p:txBody>
          <a:bodyPr/>
          <a:lstStyle/>
          <a:p>
            <a:r>
              <a:rPr lang="en-US" sz="2400" dirty="0" smtClean="0">
                <a:solidFill>
                  <a:schemeClr val="tx2"/>
                </a:solidFill>
              </a:rPr>
              <a:t>Three cancer domains</a:t>
            </a:r>
          </a:p>
          <a:p>
            <a:pPr lvl="1"/>
            <a:r>
              <a:rPr lang="en-US" dirty="0" smtClean="0">
                <a:solidFill>
                  <a:schemeClr val="tx2"/>
                </a:solidFill>
              </a:rPr>
              <a:t>Acute </a:t>
            </a:r>
            <a:r>
              <a:rPr lang="en-US" dirty="0" err="1" smtClean="0">
                <a:solidFill>
                  <a:schemeClr val="tx2"/>
                </a:solidFill>
              </a:rPr>
              <a:t>lymphoblastc</a:t>
            </a:r>
            <a:r>
              <a:rPr lang="en-US" dirty="0" smtClean="0">
                <a:solidFill>
                  <a:schemeClr val="tx2"/>
                </a:solidFill>
              </a:rPr>
              <a:t> leukemia</a:t>
            </a:r>
          </a:p>
          <a:p>
            <a:pPr lvl="1"/>
            <a:r>
              <a:rPr lang="en-US" dirty="0" smtClean="0">
                <a:solidFill>
                  <a:schemeClr val="tx2"/>
                </a:solidFill>
              </a:rPr>
              <a:t>Breast cancer</a:t>
            </a:r>
          </a:p>
          <a:p>
            <a:pPr lvl="1"/>
            <a:r>
              <a:rPr lang="en-US" dirty="0" err="1" smtClean="0">
                <a:solidFill>
                  <a:schemeClr val="tx2"/>
                </a:solidFill>
              </a:rPr>
              <a:t>Nephroblastoma</a:t>
            </a:r>
            <a:endParaRPr lang="en-US" dirty="0" smtClean="0">
              <a:solidFill>
                <a:schemeClr val="tx2"/>
              </a:solidFill>
            </a:endParaRPr>
          </a:p>
          <a:p>
            <a:r>
              <a:rPr lang="en-US" sz="2400" dirty="0" smtClean="0">
                <a:solidFill>
                  <a:schemeClr val="tx2"/>
                </a:solidFill>
              </a:rPr>
              <a:t>Scenario based</a:t>
            </a:r>
          </a:p>
          <a:p>
            <a:pPr lvl="1"/>
            <a:r>
              <a:rPr lang="en-US" dirty="0" smtClean="0">
                <a:solidFill>
                  <a:schemeClr val="tx2"/>
                </a:solidFill>
              </a:rPr>
              <a:t>52 use cases are defined</a:t>
            </a:r>
          </a:p>
          <a:p>
            <a:r>
              <a:rPr lang="en-US" sz="2400" dirty="0" smtClean="0">
                <a:solidFill>
                  <a:schemeClr val="tx2"/>
                </a:solidFill>
              </a:rPr>
              <a:t>Legal and ethical framework	</a:t>
            </a:r>
          </a:p>
          <a:p>
            <a:pPr lvl="1"/>
            <a:r>
              <a:rPr lang="en-US" dirty="0" smtClean="0">
                <a:solidFill>
                  <a:schemeClr val="tx2"/>
                </a:solidFill>
              </a:rPr>
              <a:t>Informed consent</a:t>
            </a:r>
          </a:p>
          <a:p>
            <a:pPr lvl="1"/>
            <a:r>
              <a:rPr lang="en-US" dirty="0" err="1" smtClean="0">
                <a:solidFill>
                  <a:schemeClr val="tx2"/>
                </a:solidFill>
              </a:rPr>
              <a:t>Anonymization</a:t>
            </a:r>
            <a:r>
              <a:rPr lang="en-US" dirty="0" smtClean="0">
                <a:solidFill>
                  <a:schemeClr val="tx2"/>
                </a:solidFill>
              </a:rPr>
              <a:t>/</a:t>
            </a:r>
            <a:r>
              <a:rPr lang="en-US" dirty="0" err="1" smtClean="0">
                <a:solidFill>
                  <a:schemeClr val="tx2"/>
                </a:solidFill>
              </a:rPr>
              <a:t>pseudonymization</a:t>
            </a:r>
            <a:endParaRPr lang="en-US" dirty="0" smtClean="0">
              <a:solidFill>
                <a:schemeClr val="tx2"/>
              </a:solidFill>
            </a:endParaRPr>
          </a:p>
          <a:p>
            <a:pPr lvl="1"/>
            <a:r>
              <a:rPr lang="en-US" dirty="0" smtClean="0">
                <a:solidFill>
                  <a:schemeClr val="tx2"/>
                </a:solidFill>
              </a:rPr>
              <a:t>Contracts</a:t>
            </a:r>
          </a:p>
          <a:p>
            <a:r>
              <a:rPr lang="en-US" sz="2400" dirty="0" smtClean="0">
                <a:solidFill>
                  <a:schemeClr val="tx2"/>
                </a:solidFill>
              </a:rPr>
              <a:t>Open source, retro- and prospective data</a:t>
            </a:r>
          </a:p>
          <a:p>
            <a:pPr lvl="1"/>
            <a:r>
              <a:rPr lang="en-US" dirty="0" smtClean="0">
                <a:solidFill>
                  <a:schemeClr val="tx2"/>
                </a:solidFill>
              </a:rPr>
              <a:t>Clinical, DICOM, molecular, …</a:t>
            </a:r>
          </a:p>
        </p:txBody>
      </p:sp>
      <p:pic>
        <p:nvPicPr>
          <p:cNvPr id="99332" name="Picture 43" descr="\\Sbs-eurice\Daten\Progressima\PROGRESSIMA\progressima_projects\p-medicine\ppt_Vorlage\seite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013" y="0"/>
            <a:ext cx="1931987"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t>Sustainability</a:t>
            </a:r>
            <a:endParaRPr lang="en-US" sz="4400" dirty="0"/>
          </a:p>
        </p:txBody>
      </p:sp>
      <p:sp>
        <p:nvSpPr>
          <p:cNvPr id="101379" name="Content Placeholder 2"/>
          <p:cNvSpPr>
            <a:spLocks noGrp="1"/>
          </p:cNvSpPr>
          <p:nvPr>
            <p:ph idx="1"/>
          </p:nvPr>
        </p:nvSpPr>
        <p:spPr>
          <a:xfrm>
            <a:off x="457200" y="1647700"/>
            <a:ext cx="7620000" cy="4800600"/>
          </a:xfrm>
        </p:spPr>
        <p:txBody>
          <a:bodyPr/>
          <a:lstStyle/>
          <a:p>
            <a:pPr>
              <a:spcBef>
                <a:spcPts val="200"/>
              </a:spcBef>
            </a:pPr>
            <a:r>
              <a:rPr lang="en-US" sz="2400" dirty="0" smtClean="0">
                <a:solidFill>
                  <a:schemeClr val="tx2"/>
                </a:solidFill>
              </a:rPr>
              <a:t>Business goals</a:t>
            </a:r>
          </a:p>
          <a:p>
            <a:pPr lvl="1">
              <a:spcBef>
                <a:spcPts val="200"/>
              </a:spcBef>
            </a:pPr>
            <a:r>
              <a:rPr lang="en-US" dirty="0" smtClean="0">
                <a:solidFill>
                  <a:schemeClr val="tx2"/>
                </a:solidFill>
              </a:rPr>
              <a:t>Discover knowledge</a:t>
            </a:r>
          </a:p>
          <a:p>
            <a:pPr lvl="1">
              <a:spcBef>
                <a:spcPts val="200"/>
              </a:spcBef>
            </a:pPr>
            <a:r>
              <a:rPr lang="en-US" dirty="0" smtClean="0">
                <a:solidFill>
                  <a:schemeClr val="tx2"/>
                </a:solidFill>
              </a:rPr>
              <a:t>Explore hypothesis</a:t>
            </a:r>
          </a:p>
          <a:p>
            <a:pPr lvl="1">
              <a:spcBef>
                <a:spcPts val="200"/>
              </a:spcBef>
            </a:pPr>
            <a:r>
              <a:rPr lang="en-US" dirty="0" smtClean="0">
                <a:solidFill>
                  <a:schemeClr val="tx2"/>
                </a:solidFill>
              </a:rPr>
              <a:t>Personalize treatment </a:t>
            </a:r>
          </a:p>
          <a:p>
            <a:pPr lvl="1">
              <a:spcBef>
                <a:spcPts val="200"/>
              </a:spcBef>
            </a:pPr>
            <a:r>
              <a:rPr lang="en-US" dirty="0" smtClean="0">
                <a:solidFill>
                  <a:schemeClr val="tx2"/>
                </a:solidFill>
              </a:rPr>
              <a:t>Empower patients</a:t>
            </a:r>
          </a:p>
          <a:p>
            <a:pPr lvl="1">
              <a:spcBef>
                <a:spcPts val="200"/>
              </a:spcBef>
            </a:pPr>
            <a:r>
              <a:rPr lang="en-US" dirty="0" smtClean="0">
                <a:solidFill>
                  <a:schemeClr val="tx2"/>
                </a:solidFill>
              </a:rPr>
              <a:t>Share data </a:t>
            </a:r>
          </a:p>
          <a:p>
            <a:pPr lvl="1">
              <a:spcBef>
                <a:spcPts val="200"/>
              </a:spcBef>
            </a:pPr>
            <a:r>
              <a:rPr lang="en-US" dirty="0" smtClean="0">
                <a:solidFill>
                  <a:schemeClr val="tx2"/>
                </a:solidFill>
              </a:rPr>
              <a:t>Share knowledge </a:t>
            </a:r>
          </a:p>
        </p:txBody>
      </p:sp>
      <p:pic>
        <p:nvPicPr>
          <p:cNvPr id="101380" name="Picture 43" descr="\\Sbs-eurice\Daten\Progressima\PROGRESSIMA\progressima_projects\p-medicine\ppt_Vorlage\seite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013" y="0"/>
            <a:ext cx="1931987"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6" name="Picture 43" descr="\\Sbs-eurice\Daten\Progressima\PROGRESSIMA\progressima_projects\p-medicine\ppt_Vorlage\seite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013" y="0"/>
            <a:ext cx="1931987"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a:xfrm>
            <a:off x="1835696" y="2852936"/>
            <a:ext cx="1080120" cy="576064"/>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57348" name="Title 1"/>
          <p:cNvSpPr>
            <a:spLocks noGrp="1"/>
          </p:cNvSpPr>
          <p:nvPr>
            <p:ph type="title"/>
          </p:nvPr>
        </p:nvSpPr>
        <p:spPr/>
        <p:txBody>
          <a:bodyPr/>
          <a:lstStyle/>
          <a:p>
            <a:pPr>
              <a:defRPr/>
            </a:pPr>
            <a:r>
              <a:rPr lang="en-US" sz="4400" dirty="0">
                <a:latin typeface="Calibri" charset="0"/>
              </a:rPr>
              <a:t>Sustainability</a:t>
            </a:r>
          </a:p>
        </p:txBody>
      </p:sp>
      <p:sp>
        <p:nvSpPr>
          <p:cNvPr id="5" name="Rounded Rectangle 4"/>
          <p:cNvSpPr/>
          <p:nvPr/>
        </p:nvSpPr>
        <p:spPr>
          <a:xfrm>
            <a:off x="467544" y="1556792"/>
            <a:ext cx="1080120" cy="57606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Ethical</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Committee</a:t>
            </a:r>
          </a:p>
        </p:txBody>
      </p:sp>
      <p:sp>
        <p:nvSpPr>
          <p:cNvPr id="6" name="Rounded Rectangle 5"/>
          <p:cNvSpPr/>
          <p:nvPr/>
        </p:nvSpPr>
        <p:spPr>
          <a:xfrm>
            <a:off x="467544" y="2204864"/>
            <a:ext cx="1080120" cy="57606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IDMC</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Committee</a:t>
            </a:r>
          </a:p>
        </p:txBody>
      </p:sp>
      <p:sp>
        <p:nvSpPr>
          <p:cNvPr id="7" name="Rounded Rectangle 6"/>
          <p:cNvSpPr/>
          <p:nvPr/>
        </p:nvSpPr>
        <p:spPr>
          <a:xfrm>
            <a:off x="467544" y="5445224"/>
            <a:ext cx="1080120" cy="57606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Patient</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Groups</a:t>
            </a:r>
          </a:p>
        </p:txBody>
      </p:sp>
      <p:sp>
        <p:nvSpPr>
          <p:cNvPr id="8" name="Rounded Rectangle 7"/>
          <p:cNvSpPr/>
          <p:nvPr/>
        </p:nvSpPr>
        <p:spPr>
          <a:xfrm>
            <a:off x="467544" y="4797152"/>
            <a:ext cx="1080120" cy="57606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Basic</a:t>
            </a:r>
          </a:p>
          <a:p>
            <a:pPr algn="ctr">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Research</a:t>
            </a:r>
          </a:p>
          <a:p>
            <a:pPr algn="ctr">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Groups</a:t>
            </a:r>
          </a:p>
        </p:txBody>
      </p:sp>
      <p:sp>
        <p:nvSpPr>
          <p:cNvPr id="9" name="Rounded Rectangle 8"/>
          <p:cNvSpPr/>
          <p:nvPr/>
        </p:nvSpPr>
        <p:spPr>
          <a:xfrm>
            <a:off x="467544" y="4149080"/>
            <a:ext cx="1080120" cy="57606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Clinical</a:t>
            </a:r>
          </a:p>
          <a:p>
            <a:pPr algn="ctr">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Research</a:t>
            </a:r>
          </a:p>
          <a:p>
            <a:pPr algn="ctr">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rPr>
              <a:t>Groups</a:t>
            </a:r>
          </a:p>
        </p:txBody>
      </p:sp>
      <p:sp>
        <p:nvSpPr>
          <p:cNvPr id="10" name="Rounded Rectangle 9"/>
          <p:cNvSpPr/>
          <p:nvPr/>
        </p:nvSpPr>
        <p:spPr>
          <a:xfrm>
            <a:off x="1835696" y="4797152"/>
            <a:ext cx="1080120" cy="57606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Scientific</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Board</a:t>
            </a:r>
          </a:p>
        </p:txBody>
      </p:sp>
      <p:sp>
        <p:nvSpPr>
          <p:cNvPr id="11" name="Rounded Rectangle 10"/>
          <p:cNvSpPr/>
          <p:nvPr/>
        </p:nvSpPr>
        <p:spPr>
          <a:xfrm>
            <a:off x="1835696" y="4149080"/>
            <a:ext cx="1080120" cy="57606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Clinical</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Board</a:t>
            </a:r>
          </a:p>
        </p:txBody>
      </p:sp>
      <p:sp>
        <p:nvSpPr>
          <p:cNvPr id="12" name="Rounded Rectangle 11"/>
          <p:cNvSpPr/>
          <p:nvPr/>
        </p:nvSpPr>
        <p:spPr>
          <a:xfrm>
            <a:off x="1835696" y="5445224"/>
            <a:ext cx="1080120" cy="57606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Patient</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Board</a:t>
            </a:r>
          </a:p>
        </p:txBody>
      </p:sp>
      <p:sp>
        <p:nvSpPr>
          <p:cNvPr id="13" name="Rounded Rectangle 12"/>
          <p:cNvSpPr/>
          <p:nvPr/>
        </p:nvSpPr>
        <p:spPr>
          <a:xfrm>
            <a:off x="1835696" y="2204864"/>
            <a:ext cx="1080120" cy="57606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QA</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Committee</a:t>
            </a:r>
          </a:p>
        </p:txBody>
      </p:sp>
      <p:sp>
        <p:nvSpPr>
          <p:cNvPr id="14" name="Rounded Rectangle 13"/>
          <p:cNvSpPr/>
          <p:nvPr/>
        </p:nvSpPr>
        <p:spPr>
          <a:xfrm>
            <a:off x="1835696" y="3501008"/>
            <a:ext cx="1080120" cy="57606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IT</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Board</a:t>
            </a:r>
          </a:p>
        </p:txBody>
      </p:sp>
      <p:sp>
        <p:nvSpPr>
          <p:cNvPr id="15" name="Rounded Rectangle 14"/>
          <p:cNvSpPr/>
          <p:nvPr/>
        </p:nvSpPr>
        <p:spPr>
          <a:xfrm>
            <a:off x="6156176" y="2852936"/>
            <a:ext cx="1728192" cy="576064"/>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Sponsor</a:t>
            </a:r>
          </a:p>
        </p:txBody>
      </p:sp>
      <p:sp>
        <p:nvSpPr>
          <p:cNvPr id="16" name="Rounded Rectangle 15"/>
          <p:cNvSpPr/>
          <p:nvPr/>
        </p:nvSpPr>
        <p:spPr>
          <a:xfrm>
            <a:off x="6156176" y="1556792"/>
            <a:ext cx="1728192" cy="576064"/>
          </a:xfrm>
          <a:prstGeom prst="roundRect">
            <a:avLst/>
          </a:prstGeom>
          <a:solidFill>
            <a:srgbClr val="FFFF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7" name="Rounded Rectangle 16"/>
          <p:cNvSpPr/>
          <p:nvPr/>
        </p:nvSpPr>
        <p:spPr>
          <a:xfrm>
            <a:off x="3347864" y="4149080"/>
            <a:ext cx="4536504" cy="57606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Funding</a:t>
            </a:r>
          </a:p>
        </p:txBody>
      </p:sp>
      <p:sp>
        <p:nvSpPr>
          <p:cNvPr id="18" name="Rounded Rectangle 17"/>
          <p:cNvSpPr/>
          <p:nvPr/>
        </p:nvSpPr>
        <p:spPr>
          <a:xfrm>
            <a:off x="6804248" y="5445224"/>
            <a:ext cx="1080120" cy="57606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Teaching</a:t>
            </a:r>
          </a:p>
        </p:txBody>
      </p:sp>
      <p:sp>
        <p:nvSpPr>
          <p:cNvPr id="19" name="Rounded Rectangle 18"/>
          <p:cNvSpPr/>
          <p:nvPr/>
        </p:nvSpPr>
        <p:spPr>
          <a:xfrm>
            <a:off x="5652120" y="5445224"/>
            <a:ext cx="1080120" cy="57606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Scientific</a:t>
            </a:r>
          </a:p>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Grants</a:t>
            </a:r>
          </a:p>
        </p:txBody>
      </p:sp>
      <p:sp>
        <p:nvSpPr>
          <p:cNvPr id="20" name="Rounded Rectangle 19"/>
          <p:cNvSpPr/>
          <p:nvPr/>
        </p:nvSpPr>
        <p:spPr>
          <a:xfrm>
            <a:off x="4499992" y="5445224"/>
            <a:ext cx="1080120" cy="57606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Licensing</a:t>
            </a:r>
          </a:p>
        </p:txBody>
      </p:sp>
      <p:sp>
        <p:nvSpPr>
          <p:cNvPr id="21" name="Rounded Rectangle 20"/>
          <p:cNvSpPr/>
          <p:nvPr/>
        </p:nvSpPr>
        <p:spPr>
          <a:xfrm>
            <a:off x="3347864" y="5445224"/>
            <a:ext cx="1080120" cy="57606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rPr>
              <a:t>Industry</a:t>
            </a:r>
          </a:p>
        </p:txBody>
      </p:sp>
      <p:sp>
        <p:nvSpPr>
          <p:cNvPr id="22" name="Rounded Rectangle 21"/>
          <p:cNvSpPr/>
          <p:nvPr/>
        </p:nvSpPr>
        <p:spPr>
          <a:xfrm>
            <a:off x="3347864" y="2492896"/>
            <a:ext cx="2448272" cy="1296144"/>
          </a:xfrm>
          <a:prstGeom prst="roundRect">
            <a:avLst/>
          </a:prstGeom>
          <a:solidFill>
            <a:srgbClr val="FFFFFF"/>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pic>
        <p:nvPicPr>
          <p:cNvPr id="103447" name="Picture 22" descr="STaRC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2565400"/>
            <a:ext cx="20447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8"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557338"/>
            <a:ext cx="12954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9"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2973388"/>
            <a:ext cx="9350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a:off x="2916238" y="3141663"/>
            <a:ext cx="431800" cy="0"/>
          </a:xfrm>
          <a:prstGeom prst="straightConnector1">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6" idx="3"/>
            <a:endCxn id="13" idx="1"/>
          </p:cNvCxnSpPr>
          <p:nvPr/>
        </p:nvCxnSpPr>
        <p:spPr>
          <a:xfrm>
            <a:off x="1547813" y="2492375"/>
            <a:ext cx="287337" cy="0"/>
          </a:xfrm>
          <a:prstGeom prst="straightConnector1">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3"/>
            <a:endCxn id="11" idx="1"/>
          </p:cNvCxnSpPr>
          <p:nvPr/>
        </p:nvCxnSpPr>
        <p:spPr>
          <a:xfrm>
            <a:off x="1547813" y="4437063"/>
            <a:ext cx="287337" cy="0"/>
          </a:xfrm>
          <a:prstGeom prst="straightConnector1">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8" idx="3"/>
            <a:endCxn id="10" idx="1"/>
          </p:cNvCxnSpPr>
          <p:nvPr/>
        </p:nvCxnSpPr>
        <p:spPr>
          <a:xfrm>
            <a:off x="1547813" y="5084763"/>
            <a:ext cx="287337" cy="0"/>
          </a:xfrm>
          <a:prstGeom prst="straightConnector1">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 idx="3"/>
            <a:endCxn id="12" idx="1"/>
          </p:cNvCxnSpPr>
          <p:nvPr/>
        </p:nvCxnSpPr>
        <p:spPr>
          <a:xfrm>
            <a:off x="1547813" y="5732463"/>
            <a:ext cx="287337" cy="0"/>
          </a:xfrm>
          <a:prstGeom prst="straightConnector1">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5" idx="3"/>
            <a:endCxn id="13" idx="0"/>
          </p:cNvCxnSpPr>
          <p:nvPr/>
        </p:nvCxnSpPr>
        <p:spPr>
          <a:xfrm>
            <a:off x="1547813" y="1844675"/>
            <a:ext cx="828675" cy="360363"/>
          </a:xfrm>
          <a:prstGeom prst="bentConnector2">
            <a:avLst/>
          </a:prstGeom>
          <a:ln>
            <a:solidFill>
              <a:srgbClr val="62131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13" idx="3"/>
          </p:cNvCxnSpPr>
          <p:nvPr/>
        </p:nvCxnSpPr>
        <p:spPr>
          <a:xfrm>
            <a:off x="2916238" y="2492375"/>
            <a:ext cx="431800" cy="649288"/>
          </a:xfrm>
          <a:prstGeom prst="bentConnector3">
            <a:avLst>
              <a:gd name="adj1" fmla="val 50000"/>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14" idx="3"/>
          </p:cNvCxnSpPr>
          <p:nvPr/>
        </p:nvCxnSpPr>
        <p:spPr>
          <a:xfrm flipV="1">
            <a:off x="2916238" y="3141663"/>
            <a:ext cx="431800" cy="647700"/>
          </a:xfrm>
          <a:prstGeom prst="bentConnector3">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 name="Elbow Connector 53"/>
          <p:cNvCxnSpPr>
            <a:stCxn id="11" idx="3"/>
          </p:cNvCxnSpPr>
          <p:nvPr/>
        </p:nvCxnSpPr>
        <p:spPr>
          <a:xfrm flipV="1">
            <a:off x="2916238" y="3141663"/>
            <a:ext cx="431800" cy="1295400"/>
          </a:xfrm>
          <a:prstGeom prst="bentConnector3">
            <a:avLst>
              <a:gd name="adj1" fmla="val 50000"/>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10" idx="3"/>
          </p:cNvCxnSpPr>
          <p:nvPr/>
        </p:nvCxnSpPr>
        <p:spPr>
          <a:xfrm flipV="1">
            <a:off x="2916238" y="3141663"/>
            <a:ext cx="431800" cy="1943100"/>
          </a:xfrm>
          <a:prstGeom prst="bentConnector3">
            <a:avLst>
              <a:gd name="adj1" fmla="val 50000"/>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12" idx="3"/>
          </p:cNvCxnSpPr>
          <p:nvPr/>
        </p:nvCxnSpPr>
        <p:spPr>
          <a:xfrm flipV="1">
            <a:off x="2916238" y="3141663"/>
            <a:ext cx="431800" cy="2590800"/>
          </a:xfrm>
          <a:prstGeom prst="bentConnector3">
            <a:avLst>
              <a:gd name="adj1" fmla="val 50000"/>
            </a:avLst>
          </a:prstGeom>
          <a:ln>
            <a:solidFill>
              <a:srgbClr val="62131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17" idx="0"/>
          </p:cNvCxnSpPr>
          <p:nvPr/>
        </p:nvCxnSpPr>
        <p:spPr>
          <a:xfrm rot="16200000" flipV="1">
            <a:off x="4914107" y="3447256"/>
            <a:ext cx="360362" cy="1044575"/>
          </a:xfrm>
          <a:prstGeom prst="bentConnector3">
            <a:avLst>
              <a:gd name="adj1" fmla="val 50000"/>
            </a:avLst>
          </a:prstGeom>
          <a:ln>
            <a:solidFill>
              <a:srgbClr val="621313"/>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8" name="Elbow Connector 67"/>
          <p:cNvCxnSpPr>
            <a:stCxn id="21" idx="0"/>
            <a:endCxn id="17" idx="2"/>
          </p:cNvCxnSpPr>
          <p:nvPr/>
        </p:nvCxnSpPr>
        <p:spPr>
          <a:xfrm rot="5400000" flipH="1" flipV="1">
            <a:off x="4391819" y="4220369"/>
            <a:ext cx="720725" cy="1728787"/>
          </a:xfrm>
          <a:prstGeom prst="bentConnector3">
            <a:avLst/>
          </a:prstGeom>
          <a:ln>
            <a:solidFill>
              <a:srgbClr val="621313"/>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18" idx="0"/>
            <a:endCxn id="17" idx="2"/>
          </p:cNvCxnSpPr>
          <p:nvPr/>
        </p:nvCxnSpPr>
        <p:spPr>
          <a:xfrm rot="16200000" flipV="1">
            <a:off x="6119812" y="4221163"/>
            <a:ext cx="720725" cy="1727200"/>
          </a:xfrm>
          <a:prstGeom prst="bentConnector3">
            <a:avLst>
              <a:gd name="adj1" fmla="val 50000"/>
            </a:avLst>
          </a:prstGeom>
          <a:ln>
            <a:solidFill>
              <a:srgbClr val="621313"/>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19" idx="0"/>
            <a:endCxn id="17" idx="2"/>
          </p:cNvCxnSpPr>
          <p:nvPr/>
        </p:nvCxnSpPr>
        <p:spPr>
          <a:xfrm rot="16200000" flipV="1">
            <a:off x="5544344" y="4796631"/>
            <a:ext cx="720725" cy="576263"/>
          </a:xfrm>
          <a:prstGeom prst="bentConnector3">
            <a:avLst/>
          </a:prstGeom>
          <a:ln>
            <a:solidFill>
              <a:srgbClr val="621313"/>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20" idx="0"/>
            <a:endCxn id="17" idx="2"/>
          </p:cNvCxnSpPr>
          <p:nvPr/>
        </p:nvCxnSpPr>
        <p:spPr>
          <a:xfrm rot="5400000" flipH="1" flipV="1">
            <a:off x="4968081" y="4796632"/>
            <a:ext cx="720725" cy="576262"/>
          </a:xfrm>
          <a:prstGeom prst="bentConnector3">
            <a:avLst>
              <a:gd name="adj1" fmla="val 50000"/>
            </a:avLst>
          </a:prstGeom>
          <a:ln>
            <a:solidFill>
              <a:srgbClr val="621313"/>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endCxn id="15" idx="0"/>
          </p:cNvCxnSpPr>
          <p:nvPr/>
        </p:nvCxnSpPr>
        <p:spPr>
          <a:xfrm>
            <a:off x="7019925" y="2133600"/>
            <a:ext cx="0" cy="719138"/>
          </a:xfrm>
          <a:prstGeom prst="straightConnector1">
            <a:avLst/>
          </a:prstGeom>
          <a:ln>
            <a:solidFill>
              <a:srgbClr val="621313"/>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5" idx="1"/>
          </p:cNvCxnSpPr>
          <p:nvPr/>
        </p:nvCxnSpPr>
        <p:spPr>
          <a:xfrm flipH="1">
            <a:off x="5795963" y="3141663"/>
            <a:ext cx="360362" cy="0"/>
          </a:xfrm>
          <a:prstGeom prst="straightConnector1">
            <a:avLst/>
          </a:prstGeom>
          <a:ln>
            <a:solidFill>
              <a:srgbClr val="621313"/>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617" y="1338328"/>
            <a:ext cx="2414365" cy="502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9221" name="Group 5"/>
          <p:cNvGrpSpPr>
            <a:grpSpLocks/>
          </p:cNvGrpSpPr>
          <p:nvPr/>
        </p:nvGrpSpPr>
        <p:grpSpPr bwMode="auto">
          <a:xfrm>
            <a:off x="5058688" y="2725779"/>
            <a:ext cx="2201168" cy="621729"/>
            <a:chOff x="0" y="27"/>
            <a:chExt cx="1972" cy="557"/>
          </a:xfrm>
        </p:grpSpPr>
        <p:sp>
          <p:nvSpPr>
            <p:cNvPr id="9218" name="Rectangle 2"/>
            <p:cNvSpPr>
              <a:spLocks/>
            </p:cNvSpPr>
            <p:nvPr/>
          </p:nvSpPr>
          <p:spPr bwMode="auto">
            <a:xfrm>
              <a:off x="1062" y="27"/>
              <a:ext cx="91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100">
                  <a:ea typeface="Gill Sans" charset="0"/>
                  <a:cs typeface="Gill Sans" charset="0"/>
                </a:rPr>
                <a:t>Cataract</a:t>
              </a:r>
            </a:p>
          </p:txBody>
        </p:sp>
        <p:sp>
          <p:nvSpPr>
            <p:cNvPr id="9219" name="Line 3"/>
            <p:cNvSpPr>
              <a:spLocks noChangeShapeType="1"/>
            </p:cNvSpPr>
            <p:nvPr/>
          </p:nvSpPr>
          <p:spPr bwMode="auto">
            <a:xfrm rot="10800000" flipH="1">
              <a:off x="76" y="182"/>
              <a:ext cx="961" cy="33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220" name="Oval 4"/>
            <p:cNvSpPr>
              <a:spLocks/>
            </p:cNvSpPr>
            <p:nvPr/>
          </p:nvSpPr>
          <p:spPr bwMode="auto">
            <a:xfrm rot="10800000" flipH="1">
              <a:off x="0" y="456"/>
              <a:ext cx="128" cy="128"/>
            </a:xfrm>
            <a:prstGeom prst="ellipse">
              <a:avLst/>
            </a:prstGeom>
            <a:solidFill>
              <a:srgbClr val="FF0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grpSp>
        <p:nvGrpSpPr>
          <p:cNvPr id="9225" name="Group 9"/>
          <p:cNvGrpSpPr>
            <a:grpSpLocks/>
          </p:cNvGrpSpPr>
          <p:nvPr/>
        </p:nvGrpSpPr>
        <p:grpSpPr bwMode="auto">
          <a:xfrm>
            <a:off x="5996305" y="3691310"/>
            <a:ext cx="2271489" cy="1059284"/>
            <a:chOff x="0" y="27"/>
            <a:chExt cx="2035" cy="949"/>
          </a:xfrm>
        </p:grpSpPr>
        <p:sp>
          <p:nvSpPr>
            <p:cNvPr id="9222" name="Rectangle 6"/>
            <p:cNvSpPr>
              <a:spLocks/>
            </p:cNvSpPr>
            <p:nvPr/>
          </p:nvSpPr>
          <p:spPr bwMode="auto">
            <a:xfrm>
              <a:off x="830" y="27"/>
              <a:ext cx="120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100">
                  <a:ea typeface="Gill Sans" charset="0"/>
                  <a:cs typeface="Gill Sans" charset="0"/>
                </a:rPr>
                <a:t>Strabismus</a:t>
              </a:r>
            </a:p>
          </p:txBody>
        </p:sp>
        <p:sp>
          <p:nvSpPr>
            <p:cNvPr id="9223" name="Line 7"/>
            <p:cNvSpPr>
              <a:spLocks noChangeShapeType="1"/>
            </p:cNvSpPr>
            <p:nvPr/>
          </p:nvSpPr>
          <p:spPr bwMode="auto">
            <a:xfrm rot="10800000" flipH="1">
              <a:off x="68" y="249"/>
              <a:ext cx="714" cy="668"/>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224" name="Oval 8"/>
            <p:cNvSpPr>
              <a:spLocks/>
            </p:cNvSpPr>
            <p:nvPr/>
          </p:nvSpPr>
          <p:spPr bwMode="auto">
            <a:xfrm rot="10800000" flipH="1">
              <a:off x="0" y="848"/>
              <a:ext cx="128" cy="128"/>
            </a:xfrm>
            <a:prstGeom prst="ellipse">
              <a:avLst/>
            </a:prstGeom>
            <a:solidFill>
              <a:srgbClr val="FF0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sp>
        <p:nvSpPr>
          <p:cNvPr id="9226" name="Rectangle 10"/>
          <p:cNvSpPr>
            <a:spLocks/>
          </p:cNvSpPr>
          <p:nvPr/>
        </p:nvSpPr>
        <p:spPr bwMode="auto">
          <a:xfrm>
            <a:off x="7429520" y="5413882"/>
            <a:ext cx="5818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100">
                <a:ea typeface="Gill Sans" charset="0"/>
                <a:cs typeface="Gill Sans" charset="0"/>
              </a:rPr>
              <a:t>Core</a:t>
            </a:r>
          </a:p>
        </p:txBody>
      </p:sp>
      <p:grpSp>
        <p:nvGrpSpPr>
          <p:cNvPr id="9229" name="Group 13"/>
          <p:cNvGrpSpPr>
            <a:grpSpLocks/>
          </p:cNvGrpSpPr>
          <p:nvPr/>
        </p:nvGrpSpPr>
        <p:grpSpPr bwMode="auto">
          <a:xfrm>
            <a:off x="5621258" y="5320969"/>
            <a:ext cx="1701105" cy="242218"/>
            <a:chOff x="0" y="0"/>
            <a:chExt cx="1524" cy="217"/>
          </a:xfrm>
        </p:grpSpPr>
        <p:sp>
          <p:nvSpPr>
            <p:cNvPr id="9227" name="Line 11"/>
            <p:cNvSpPr>
              <a:spLocks noChangeShapeType="1"/>
            </p:cNvSpPr>
            <p:nvPr/>
          </p:nvSpPr>
          <p:spPr bwMode="auto">
            <a:xfrm>
              <a:off x="67" y="67"/>
              <a:ext cx="1457" cy="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228" name="Oval 12"/>
            <p:cNvSpPr>
              <a:spLocks/>
            </p:cNvSpPr>
            <p:nvPr/>
          </p:nvSpPr>
          <p:spPr bwMode="auto">
            <a:xfrm rot="10800000" flipH="1">
              <a:off x="0" y="0"/>
              <a:ext cx="128" cy="128"/>
            </a:xfrm>
            <a:prstGeom prst="ellipse">
              <a:avLst/>
            </a:prstGeom>
            <a:solidFill>
              <a:srgbClr val="FF0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grpSp>
        <p:nvGrpSpPr>
          <p:cNvPr id="9233" name="Group 17"/>
          <p:cNvGrpSpPr>
            <a:grpSpLocks/>
          </p:cNvGrpSpPr>
          <p:nvPr/>
        </p:nvGrpSpPr>
        <p:grpSpPr bwMode="auto">
          <a:xfrm>
            <a:off x="5799852" y="5490633"/>
            <a:ext cx="1150814" cy="1032494"/>
            <a:chOff x="0" y="0"/>
            <a:chExt cx="1031" cy="925"/>
          </a:xfrm>
        </p:grpSpPr>
        <p:sp>
          <p:nvSpPr>
            <p:cNvPr id="9230" name="Rectangle 14"/>
            <p:cNvSpPr>
              <a:spLocks/>
            </p:cNvSpPr>
            <p:nvPr/>
          </p:nvSpPr>
          <p:spPr bwMode="auto">
            <a:xfrm>
              <a:off x="322" y="635"/>
              <a:ext cx="70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100" dirty="0">
                  <a:ea typeface="Gill Sans" charset="0"/>
                  <a:cs typeface="Gill Sans" charset="0"/>
                </a:rPr>
                <a:t>ARMD</a:t>
              </a:r>
            </a:p>
          </p:txBody>
        </p:sp>
        <p:sp>
          <p:nvSpPr>
            <p:cNvPr id="9231" name="Line 15"/>
            <p:cNvSpPr>
              <a:spLocks noChangeShapeType="1"/>
            </p:cNvSpPr>
            <p:nvPr/>
          </p:nvSpPr>
          <p:spPr bwMode="auto">
            <a:xfrm>
              <a:off x="64" y="66"/>
              <a:ext cx="334" cy="56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232" name="Oval 16"/>
            <p:cNvSpPr>
              <a:spLocks/>
            </p:cNvSpPr>
            <p:nvPr/>
          </p:nvSpPr>
          <p:spPr bwMode="auto">
            <a:xfrm rot="10800000" flipH="1">
              <a:off x="0" y="0"/>
              <a:ext cx="128" cy="128"/>
            </a:xfrm>
            <a:prstGeom prst="ellipse">
              <a:avLst/>
            </a:prstGeom>
            <a:solidFill>
              <a:srgbClr val="FF0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grpSp>
        <p:nvGrpSpPr>
          <p:cNvPr id="9237" name="Group 21"/>
          <p:cNvGrpSpPr>
            <a:grpSpLocks/>
          </p:cNvGrpSpPr>
          <p:nvPr/>
        </p:nvGrpSpPr>
        <p:grpSpPr bwMode="auto">
          <a:xfrm>
            <a:off x="2416617" y="5092146"/>
            <a:ext cx="2606352" cy="323702"/>
            <a:chOff x="0" y="27"/>
            <a:chExt cx="2334" cy="290"/>
          </a:xfrm>
        </p:grpSpPr>
        <p:sp>
          <p:nvSpPr>
            <p:cNvPr id="9234" name="Rectangle 18"/>
            <p:cNvSpPr>
              <a:spLocks/>
            </p:cNvSpPr>
            <p:nvPr/>
          </p:nvSpPr>
          <p:spPr bwMode="auto">
            <a:xfrm>
              <a:off x="0" y="27"/>
              <a:ext cx="109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100">
                  <a:ea typeface="Gill Sans" charset="0"/>
                  <a:cs typeface="Gill Sans" charset="0"/>
                </a:rPr>
                <a:t>Glaucoma</a:t>
              </a:r>
            </a:p>
          </p:txBody>
        </p:sp>
        <p:sp>
          <p:nvSpPr>
            <p:cNvPr id="9235" name="Line 19"/>
            <p:cNvSpPr>
              <a:spLocks noChangeShapeType="1"/>
            </p:cNvSpPr>
            <p:nvPr/>
          </p:nvSpPr>
          <p:spPr bwMode="auto">
            <a:xfrm rot="10800000" flipH="1">
              <a:off x="1094" y="180"/>
              <a:ext cx="1189" cy="28"/>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236" name="Oval 20"/>
            <p:cNvSpPr>
              <a:spLocks/>
            </p:cNvSpPr>
            <p:nvPr/>
          </p:nvSpPr>
          <p:spPr bwMode="auto">
            <a:xfrm rot="10800000" flipH="1">
              <a:off x="2206" y="112"/>
              <a:ext cx="128" cy="128"/>
            </a:xfrm>
            <a:prstGeom prst="ellipse">
              <a:avLst/>
            </a:prstGeom>
            <a:solidFill>
              <a:srgbClr val="FF0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grpSp>
        <p:nvGrpSpPr>
          <p:cNvPr id="9241" name="Group 25"/>
          <p:cNvGrpSpPr>
            <a:grpSpLocks/>
          </p:cNvGrpSpPr>
          <p:nvPr/>
        </p:nvGrpSpPr>
        <p:grpSpPr bwMode="auto">
          <a:xfrm>
            <a:off x="2649905" y="4163458"/>
            <a:ext cx="2810619" cy="425276"/>
            <a:chOff x="0" y="27"/>
            <a:chExt cx="2517" cy="381"/>
          </a:xfrm>
        </p:grpSpPr>
        <p:sp>
          <p:nvSpPr>
            <p:cNvPr id="9238" name="Rectangle 22"/>
            <p:cNvSpPr>
              <a:spLocks/>
            </p:cNvSpPr>
            <p:nvPr/>
          </p:nvSpPr>
          <p:spPr bwMode="auto">
            <a:xfrm>
              <a:off x="0" y="27"/>
              <a:ext cx="108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100">
                  <a:ea typeface="Gill Sans" charset="0"/>
                  <a:cs typeface="Gill Sans" charset="0"/>
                </a:rPr>
                <a:t>Adult A&amp;E</a:t>
              </a:r>
            </a:p>
          </p:txBody>
        </p:sp>
        <p:sp>
          <p:nvSpPr>
            <p:cNvPr id="9239" name="Line 23"/>
            <p:cNvSpPr>
              <a:spLocks noChangeShapeType="1"/>
            </p:cNvSpPr>
            <p:nvPr/>
          </p:nvSpPr>
          <p:spPr bwMode="auto">
            <a:xfrm>
              <a:off x="1149" y="192"/>
              <a:ext cx="1308" cy="152"/>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240" name="Oval 24"/>
            <p:cNvSpPr>
              <a:spLocks/>
            </p:cNvSpPr>
            <p:nvPr/>
          </p:nvSpPr>
          <p:spPr bwMode="auto">
            <a:xfrm rot="10800000" flipH="1">
              <a:off x="2389" y="280"/>
              <a:ext cx="128" cy="128"/>
            </a:xfrm>
            <a:prstGeom prst="ellipse">
              <a:avLst/>
            </a:prstGeom>
            <a:solidFill>
              <a:srgbClr val="FF0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grpSp>
        <p:nvGrpSpPr>
          <p:cNvPr id="9246" name="Group 30"/>
          <p:cNvGrpSpPr>
            <a:grpSpLocks/>
          </p:cNvGrpSpPr>
          <p:nvPr/>
        </p:nvGrpSpPr>
        <p:grpSpPr bwMode="auto">
          <a:xfrm>
            <a:off x="3897828" y="5383476"/>
            <a:ext cx="1794867" cy="1211089"/>
            <a:chOff x="0" y="0"/>
            <a:chExt cx="1607" cy="1085"/>
          </a:xfrm>
        </p:grpSpPr>
        <p:grpSp>
          <p:nvGrpSpPr>
            <p:cNvPr id="9244" name="Group 28"/>
            <p:cNvGrpSpPr>
              <a:grpSpLocks/>
            </p:cNvGrpSpPr>
            <p:nvPr/>
          </p:nvGrpSpPr>
          <p:grpSpPr bwMode="auto">
            <a:xfrm>
              <a:off x="788" y="0"/>
              <a:ext cx="819" cy="844"/>
              <a:chOff x="0" y="0"/>
              <a:chExt cx="819" cy="844"/>
            </a:xfrm>
          </p:grpSpPr>
          <p:sp>
            <p:nvSpPr>
              <p:cNvPr id="9242" name="Line 26"/>
              <p:cNvSpPr>
                <a:spLocks noChangeShapeType="1"/>
              </p:cNvSpPr>
              <p:nvPr/>
            </p:nvSpPr>
            <p:spPr bwMode="auto">
              <a:xfrm flipH="1">
                <a:off x="0" y="104"/>
                <a:ext cx="715" cy="7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243" name="Oval 27"/>
              <p:cNvSpPr>
                <a:spLocks/>
              </p:cNvSpPr>
              <p:nvPr/>
            </p:nvSpPr>
            <p:spPr bwMode="auto">
              <a:xfrm rot="10800000" flipH="1">
                <a:off x="691" y="0"/>
                <a:ext cx="128" cy="128"/>
              </a:xfrm>
              <a:prstGeom prst="ellipse">
                <a:avLst/>
              </a:prstGeom>
              <a:solidFill>
                <a:srgbClr val="FF0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sp>
          <p:nvSpPr>
            <p:cNvPr id="9245" name="Rectangle 29"/>
            <p:cNvSpPr>
              <a:spLocks/>
            </p:cNvSpPr>
            <p:nvPr/>
          </p:nvSpPr>
          <p:spPr bwMode="auto">
            <a:xfrm>
              <a:off x="0" y="795"/>
              <a:ext cx="159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100">
                  <a:ea typeface="Gill Sans" charset="0"/>
                  <a:cs typeface="Gill Sans" charset="0"/>
                </a:rPr>
                <a:t>Medical Retina</a:t>
              </a:r>
            </a:p>
          </p:txBody>
        </p:sp>
      </p:grpSp>
      <p:sp>
        <p:nvSpPr>
          <p:cNvPr id="9247" name="Rectangle 31"/>
          <p:cNvSpPr>
            <a:spLocks noGrp="1" noChangeArrowheads="1"/>
          </p:cNvSpPr>
          <p:nvPr>
            <p:ph type="title"/>
          </p:nvPr>
        </p:nvSpPr>
        <p:spPr>
          <a:xfrm>
            <a:off x="457200" y="179638"/>
            <a:ext cx="7620000" cy="1143000"/>
          </a:xfrm>
          <a:ln/>
        </p:spPr>
        <p:txBody>
          <a:bodyPr/>
          <a:lstStyle/>
          <a:p>
            <a:r>
              <a:rPr lang="en-US" sz="4400" dirty="0" err="1" smtClean="0"/>
              <a:t>OpenEyes</a:t>
            </a:r>
            <a:r>
              <a:rPr lang="en-US" sz="4400" dirty="0" smtClean="0"/>
              <a:t> Collaboration for </a:t>
            </a:r>
            <a:r>
              <a:rPr lang="en-US" sz="4400" dirty="0" err="1" smtClean="0"/>
              <a:t>Opthalmology</a:t>
            </a:r>
            <a:r>
              <a:rPr lang="en-US" sz="4400" dirty="0" smtClean="0"/>
              <a:t> Records</a:t>
            </a:r>
            <a:endParaRPr lang="en-US" sz="4400" dirty="0"/>
          </a:p>
        </p:txBody>
      </p:sp>
      <p:sp>
        <p:nvSpPr>
          <p:cNvPr id="36" name="TextBox 35"/>
          <p:cNvSpPr txBox="1"/>
          <p:nvPr/>
        </p:nvSpPr>
        <p:spPr>
          <a:xfrm>
            <a:off x="449011" y="1667873"/>
            <a:ext cx="3840692" cy="1569660"/>
          </a:xfrm>
          <a:prstGeom prst="rect">
            <a:avLst/>
          </a:prstGeom>
          <a:noFill/>
        </p:spPr>
        <p:txBody>
          <a:bodyPr wrap="square" rtlCol="0">
            <a:spAutoFit/>
          </a:bodyPr>
          <a:lstStyle/>
          <a:p>
            <a:r>
              <a:rPr lang="en-GB" sz="2400" dirty="0" smtClean="0">
                <a:solidFill>
                  <a:schemeClr val="tx2"/>
                </a:solidFill>
                <a:latin typeface="+mn-lt"/>
              </a:rPr>
              <a:t>Clinical champion – Bill Aylward, </a:t>
            </a:r>
            <a:r>
              <a:rPr lang="en-GB" sz="2400" dirty="0" err="1" smtClean="0">
                <a:solidFill>
                  <a:schemeClr val="tx2"/>
                </a:solidFill>
                <a:latin typeface="+mn-lt"/>
              </a:rPr>
              <a:t>opthalmic</a:t>
            </a:r>
            <a:r>
              <a:rPr lang="en-GB" sz="2400" dirty="0" smtClean="0">
                <a:solidFill>
                  <a:schemeClr val="tx2"/>
                </a:solidFill>
                <a:latin typeface="+mn-lt"/>
              </a:rPr>
              <a:t> surgeon, </a:t>
            </a:r>
            <a:r>
              <a:rPr lang="en-GB" sz="2400" dirty="0" err="1" smtClean="0">
                <a:solidFill>
                  <a:schemeClr val="tx2"/>
                </a:solidFill>
                <a:latin typeface="+mn-lt"/>
              </a:rPr>
              <a:t>Moorfields</a:t>
            </a:r>
            <a:r>
              <a:rPr lang="en-GB" sz="2400" dirty="0" smtClean="0">
                <a:solidFill>
                  <a:schemeClr val="tx2"/>
                </a:solidFill>
                <a:latin typeface="+mn-lt"/>
              </a:rPr>
              <a:t> Eye Hospital, UCL Partners</a:t>
            </a:r>
            <a:endParaRPr lang="en-GB" sz="2400" dirty="0">
              <a:solidFill>
                <a:schemeClr val="tx2"/>
              </a:solidFill>
              <a:latin typeface="+mn-lt"/>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622" y="6196783"/>
            <a:ext cx="807522" cy="613717"/>
          </a:xfrm>
          <a:prstGeom prst="rect">
            <a:avLst/>
          </a:prstGeom>
        </p:spPr>
      </p:pic>
      <p:sp>
        <p:nvSpPr>
          <p:cNvPr id="38" name="Rectangle 37"/>
          <p:cNvSpPr/>
          <p:nvPr/>
        </p:nvSpPr>
        <p:spPr>
          <a:xfrm>
            <a:off x="7601622" y="6197600"/>
            <a:ext cx="154237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22024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79821" y="-23281"/>
            <a:ext cx="7733109" cy="1714500"/>
          </a:xfrm>
          <a:ln/>
        </p:spPr>
        <p:txBody>
          <a:bodyPr/>
          <a:lstStyle/>
          <a:p>
            <a:r>
              <a:rPr lang="en-US" sz="4400" dirty="0"/>
              <a:t>What will </a:t>
            </a:r>
            <a:r>
              <a:rPr lang="en-US" sz="4400" dirty="0" err="1"/>
              <a:t>OpenEyes</a:t>
            </a:r>
            <a:r>
              <a:rPr lang="en-US" sz="4400" dirty="0"/>
              <a:t> do?</a:t>
            </a:r>
          </a:p>
        </p:txBody>
      </p:sp>
      <p:grpSp>
        <p:nvGrpSpPr>
          <p:cNvPr id="5127" name="Group 7"/>
          <p:cNvGrpSpPr>
            <a:grpSpLocks/>
          </p:cNvGrpSpPr>
          <p:nvPr/>
        </p:nvGrpSpPr>
        <p:grpSpPr bwMode="auto">
          <a:xfrm>
            <a:off x="526748" y="1910183"/>
            <a:ext cx="6149206" cy="1843981"/>
            <a:chOff x="0" y="76"/>
            <a:chExt cx="5508" cy="1652"/>
          </a:xfrm>
        </p:grpSpPr>
        <p:grpSp>
          <p:nvGrpSpPr>
            <p:cNvPr id="5125" name="Group 5"/>
            <p:cNvGrpSpPr>
              <a:grpSpLocks/>
            </p:cNvGrpSpPr>
            <p:nvPr/>
          </p:nvGrpSpPr>
          <p:grpSpPr bwMode="auto">
            <a:xfrm>
              <a:off x="1647" y="280"/>
              <a:ext cx="3861" cy="1448"/>
              <a:chOff x="-290" y="-256"/>
              <a:chExt cx="3861" cy="1448"/>
            </a:xfrm>
          </p:grpSpPr>
          <p:pic>
            <p:nvPicPr>
              <p:cNvPr id="5122" name="Picture 2"/>
              <p:cNvPicPr>
                <a:picLocks noChangeArrowheads="1"/>
              </p:cNvPicPr>
              <p:nvPr/>
            </p:nvPicPr>
            <p:blipFill>
              <a:blip r:embed="rId2" cstate="print">
                <a:extLst>
                  <a:ext uri="{28A0092B-C50C-407E-A947-70E740481C1C}">
                    <a14:useLocalDpi xmlns:a14="http://schemas.microsoft.com/office/drawing/2010/main" val="0"/>
                  </a:ext>
                </a:extLst>
              </a:blip>
              <a:srcRect l="14313" t="17883" r="12416" b="12181"/>
              <a:stretch>
                <a:fillRect/>
              </a:stretch>
            </p:blipFill>
            <p:spPr bwMode="auto">
              <a:xfrm>
                <a:off x="-290" y="-157"/>
                <a:ext cx="1646" cy="1349"/>
              </a:xfrm>
              <a:prstGeom prst="rect">
                <a:avLst/>
              </a:prstGeom>
              <a:noFill/>
              <a:ln>
                <a:noFill/>
              </a:ln>
              <a:effectLst>
                <a:outerShdw blurRad="127000" dist="1524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 y="-256"/>
                <a:ext cx="1448"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4" name="AutoShape 4"/>
              <p:cNvSpPr>
                <a:spLocks/>
              </p:cNvSpPr>
              <p:nvPr/>
            </p:nvSpPr>
            <p:spPr bwMode="auto">
              <a:xfrm>
                <a:off x="1515" y="288"/>
                <a:ext cx="608" cy="536"/>
              </a:xfrm>
              <a:prstGeom prst="rightArrow">
                <a:avLst>
                  <a:gd name="adj1" fmla="val 32000"/>
                  <a:gd name="adj2" fmla="val 65676"/>
                </a:avLst>
              </a:prstGeom>
              <a:blipFill dpi="0" rotWithShape="0">
                <a:blip r:embed="rId4"/>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sp>
          <p:nvSpPr>
            <p:cNvPr id="5126" name="Rectangle 6"/>
            <p:cNvSpPr>
              <a:spLocks/>
            </p:cNvSpPr>
            <p:nvPr/>
          </p:nvSpPr>
          <p:spPr bwMode="auto">
            <a:xfrm>
              <a:off x="0" y="76"/>
              <a:ext cx="329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200" dirty="0">
                  <a:solidFill>
                    <a:schemeClr val="tx2"/>
                  </a:solidFill>
                  <a:latin typeface="+mn-lt"/>
                  <a:ea typeface="Gill Sans" charset="0"/>
                  <a:cs typeface="Gill Sans" charset="0"/>
                </a:rPr>
                <a:t>1) Get data into electronic </a:t>
              </a:r>
              <a:r>
                <a:rPr lang="en-US" sz="2200" dirty="0" smtClean="0">
                  <a:solidFill>
                    <a:schemeClr val="tx2"/>
                  </a:solidFill>
                  <a:latin typeface="+mn-lt"/>
                  <a:ea typeface="Gill Sans" charset="0"/>
                  <a:cs typeface="Gill Sans" charset="0"/>
                </a:rPr>
                <a:t>form</a:t>
              </a:r>
              <a:endParaRPr lang="en-US" sz="2200" dirty="0">
                <a:solidFill>
                  <a:schemeClr val="tx2"/>
                </a:solidFill>
                <a:latin typeface="+mn-lt"/>
                <a:ea typeface="Gill Sans" charset="0"/>
                <a:cs typeface="Gill Sans" charset="0"/>
              </a:endParaRPr>
            </a:p>
          </p:txBody>
        </p:sp>
      </p:grpSp>
      <p:sp>
        <p:nvSpPr>
          <p:cNvPr id="5128" name="Rectangle 8"/>
          <p:cNvSpPr>
            <a:spLocks/>
          </p:cNvSpPr>
          <p:nvPr/>
        </p:nvSpPr>
        <p:spPr bwMode="auto">
          <a:xfrm>
            <a:off x="569163" y="4201805"/>
            <a:ext cx="1552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200" dirty="0">
                <a:solidFill>
                  <a:schemeClr val="tx2"/>
                </a:solidFill>
                <a:latin typeface="+mn-lt"/>
                <a:ea typeface="Gill Sans" charset="0"/>
                <a:cs typeface="Gill Sans" charset="0"/>
              </a:rPr>
              <a:t>2) </a:t>
            </a:r>
            <a:r>
              <a:rPr lang="en-US" sz="2200" dirty="0" smtClean="0">
                <a:solidFill>
                  <a:schemeClr val="tx2"/>
                </a:solidFill>
                <a:latin typeface="+mn-lt"/>
                <a:ea typeface="Gill Sans" charset="0"/>
                <a:cs typeface="Gill Sans" charset="0"/>
              </a:rPr>
              <a:t>Integration</a:t>
            </a:r>
            <a:endParaRPr lang="en-US" sz="2200" dirty="0">
              <a:solidFill>
                <a:schemeClr val="tx2"/>
              </a:solidFill>
              <a:latin typeface="+mn-lt"/>
              <a:ea typeface="Gill Sans" charset="0"/>
              <a:cs typeface="Gill Sans" charset="0"/>
            </a:endParaRPr>
          </a:p>
        </p:txBody>
      </p:sp>
      <p:pic>
        <p:nvPicPr>
          <p:cNvPr id="512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8170" y="4285130"/>
            <a:ext cx="3007611" cy="240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622" y="6196783"/>
            <a:ext cx="807522" cy="613717"/>
          </a:xfrm>
          <a:prstGeom prst="rect">
            <a:avLst/>
          </a:prstGeom>
        </p:spPr>
      </p:pic>
      <p:sp>
        <p:nvSpPr>
          <p:cNvPr id="15" name="Rectangle 14"/>
          <p:cNvSpPr/>
          <p:nvPr/>
        </p:nvSpPr>
        <p:spPr>
          <a:xfrm>
            <a:off x="7601622" y="6197600"/>
            <a:ext cx="154237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243494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rrowheads="1"/>
          </p:cNvPicPr>
          <p:nvPr/>
        </p:nvPicPr>
        <p:blipFill>
          <a:blip r:embed="rId2" cstate="print">
            <a:extLst>
              <a:ext uri="{28A0092B-C50C-407E-A947-70E740481C1C}">
                <a14:useLocalDpi xmlns:a14="http://schemas.microsoft.com/office/drawing/2010/main" val="0"/>
              </a:ext>
            </a:extLst>
          </a:blip>
          <a:srcRect l="14313" t="17883" r="12416" b="12181"/>
          <a:stretch>
            <a:fillRect/>
          </a:stretch>
        </p:blipFill>
        <p:spPr bwMode="auto">
          <a:xfrm>
            <a:off x="1362894" y="1276945"/>
            <a:ext cx="1330523" cy="973336"/>
          </a:xfrm>
          <a:prstGeom prst="rect">
            <a:avLst/>
          </a:prstGeom>
          <a:noFill/>
          <a:ln>
            <a:noFill/>
          </a:ln>
          <a:effectLst>
            <a:outerShdw blurRad="127000" dist="1524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305" y="1259086"/>
            <a:ext cx="1330523" cy="1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9820" y="4185791"/>
            <a:ext cx="1232297" cy="164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180" y="4411266"/>
            <a:ext cx="1366242" cy="141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8359" y="2940099"/>
            <a:ext cx="1093887" cy="9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6150" name="Rectangle 6"/>
          <p:cNvSpPr>
            <a:spLocks/>
          </p:cNvSpPr>
          <p:nvPr/>
        </p:nvSpPr>
        <p:spPr bwMode="auto">
          <a:xfrm>
            <a:off x="3965898" y="96545"/>
            <a:ext cx="1158972"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8900" dirty="0">
                <a:solidFill>
                  <a:srgbClr val="00FFFF"/>
                </a:solidFill>
                <a:latin typeface="Bodoni SvtyTwo OS ITC TT-Book" charset="0"/>
                <a:ea typeface="Bodoni SvtyTwo OS ITC TT-Book" charset="0"/>
                <a:cs typeface="Bodoni SvtyTwo OS ITC TT-Book" charset="0"/>
                <a:sym typeface="Bodoni SvtyTwo OS ITC TT-Book" charset="0"/>
              </a:rPr>
              <a:t>@</a:t>
            </a:r>
          </a:p>
        </p:txBody>
      </p:sp>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2977" y="5357813"/>
            <a:ext cx="1518047" cy="133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sp>
        <p:nvSpPr>
          <p:cNvPr id="6152" name="AutoShape 8"/>
          <p:cNvSpPr>
            <a:spLocks/>
          </p:cNvSpPr>
          <p:nvPr/>
        </p:nvSpPr>
        <p:spPr bwMode="auto">
          <a:xfrm rot="-1863083">
            <a:off x="2839641" y="4202534"/>
            <a:ext cx="991195" cy="241102"/>
          </a:xfrm>
          <a:prstGeom prst="leftRightArrow">
            <a:avLst>
              <a:gd name="adj1" fmla="val 18593"/>
              <a:gd name="adj2" fmla="val 85800"/>
            </a:avLst>
          </a:prstGeom>
          <a:blipFill dpi="0" rotWithShape="0">
            <a:blip r:embed="rId8"/>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6153" name="AutoShape 9"/>
          <p:cNvSpPr>
            <a:spLocks/>
          </p:cNvSpPr>
          <p:nvPr/>
        </p:nvSpPr>
        <p:spPr bwMode="auto">
          <a:xfrm rot="-1863083">
            <a:off x="5241727" y="2586261"/>
            <a:ext cx="991195" cy="241102"/>
          </a:xfrm>
          <a:prstGeom prst="leftRightArrow">
            <a:avLst>
              <a:gd name="adj1" fmla="val 18593"/>
              <a:gd name="adj2" fmla="val 85800"/>
            </a:avLst>
          </a:prstGeom>
          <a:blipFill dpi="0" rotWithShape="0">
            <a:blip r:embed="rId8"/>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6154" name="AutoShape 10"/>
          <p:cNvSpPr>
            <a:spLocks/>
          </p:cNvSpPr>
          <p:nvPr/>
        </p:nvSpPr>
        <p:spPr bwMode="auto">
          <a:xfrm rot="2361386">
            <a:off x="5241727" y="4211464"/>
            <a:ext cx="991195" cy="241102"/>
          </a:xfrm>
          <a:prstGeom prst="leftRightArrow">
            <a:avLst>
              <a:gd name="adj1" fmla="val 18593"/>
              <a:gd name="adj2" fmla="val 85800"/>
            </a:avLst>
          </a:prstGeom>
          <a:blipFill dpi="0" rotWithShape="0">
            <a:blip r:embed="rId8"/>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6155" name="AutoShape 11"/>
          <p:cNvSpPr>
            <a:spLocks/>
          </p:cNvSpPr>
          <p:nvPr/>
        </p:nvSpPr>
        <p:spPr bwMode="auto">
          <a:xfrm rot="2361386">
            <a:off x="2838525" y="2590726"/>
            <a:ext cx="991195" cy="241102"/>
          </a:xfrm>
          <a:prstGeom prst="leftRightArrow">
            <a:avLst>
              <a:gd name="adj1" fmla="val 18593"/>
              <a:gd name="adj2" fmla="val 85800"/>
            </a:avLst>
          </a:prstGeom>
          <a:blipFill dpi="0" rotWithShape="0">
            <a:blip r:embed="rId8"/>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6156" name="AutoShape 12"/>
          <p:cNvSpPr>
            <a:spLocks/>
          </p:cNvSpPr>
          <p:nvPr/>
        </p:nvSpPr>
        <p:spPr bwMode="auto">
          <a:xfrm rot="5400000">
            <a:off x="4070822" y="2090663"/>
            <a:ext cx="991195" cy="241102"/>
          </a:xfrm>
          <a:prstGeom prst="leftRightArrow">
            <a:avLst>
              <a:gd name="adj1" fmla="val 18593"/>
              <a:gd name="adj2" fmla="val 85800"/>
            </a:avLst>
          </a:prstGeom>
          <a:blipFill dpi="0" rotWithShape="0">
            <a:blip r:embed="rId8"/>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6157" name="AutoShape 13"/>
          <p:cNvSpPr>
            <a:spLocks/>
          </p:cNvSpPr>
          <p:nvPr/>
        </p:nvSpPr>
        <p:spPr bwMode="auto">
          <a:xfrm rot="5400000">
            <a:off x="4071938" y="4518422"/>
            <a:ext cx="991195" cy="241102"/>
          </a:xfrm>
          <a:prstGeom prst="leftRightArrow">
            <a:avLst>
              <a:gd name="adj1" fmla="val 18593"/>
              <a:gd name="adj2" fmla="val 85800"/>
            </a:avLst>
          </a:prstGeom>
          <a:blipFill dpi="0" rotWithShape="0">
            <a:blip r:embed="rId8"/>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1622" y="6196783"/>
            <a:ext cx="807522" cy="613717"/>
          </a:xfrm>
          <a:prstGeom prst="rect">
            <a:avLst/>
          </a:prstGeom>
        </p:spPr>
      </p:pic>
      <p:sp>
        <p:nvSpPr>
          <p:cNvPr id="21" name="Rectangle 20"/>
          <p:cNvSpPr/>
          <p:nvPr/>
        </p:nvSpPr>
        <p:spPr>
          <a:xfrm>
            <a:off x="7601622" y="6197600"/>
            <a:ext cx="154237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281444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3" y="217722"/>
            <a:ext cx="7143750" cy="609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622" y="6196783"/>
            <a:ext cx="807522" cy="613717"/>
          </a:xfrm>
          <a:prstGeom prst="rect">
            <a:avLst/>
          </a:prstGeom>
        </p:spPr>
      </p:pic>
      <p:sp>
        <p:nvSpPr>
          <p:cNvPr id="7" name="Rectangle 6"/>
          <p:cNvSpPr/>
          <p:nvPr/>
        </p:nvSpPr>
        <p:spPr>
          <a:xfrm>
            <a:off x="7601622" y="6197600"/>
            <a:ext cx="154237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2304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62763"/>
            <a:ext cx="7620000" cy="1143000"/>
          </a:xfrm>
          <a:ln/>
        </p:spPr>
        <p:txBody>
          <a:bodyPr/>
          <a:lstStyle/>
          <a:p>
            <a:r>
              <a:rPr lang="en-US" sz="4400" dirty="0"/>
              <a:t>Timeline</a:t>
            </a:r>
          </a:p>
        </p:txBody>
      </p:sp>
      <p:graphicFrame>
        <p:nvGraphicFramePr>
          <p:cNvPr id="8194" name="Group 2"/>
          <p:cNvGraphicFramePr>
            <a:graphicFrameLocks noGrp="1"/>
          </p:cNvGraphicFramePr>
          <p:nvPr>
            <p:extLst>
              <p:ext uri="{D42A27DB-BD31-4B8C-83A1-F6EECF244321}">
                <p14:modId xmlns:p14="http://schemas.microsoft.com/office/powerpoint/2010/main" val="2998725728"/>
              </p:ext>
            </p:extLst>
          </p:nvPr>
        </p:nvGraphicFramePr>
        <p:xfrm>
          <a:off x="552712" y="1562986"/>
          <a:ext cx="7831267" cy="4427368"/>
        </p:xfrm>
        <a:graphic>
          <a:graphicData uri="http://schemas.openxmlformats.org/drawingml/2006/table">
            <a:tbl>
              <a:tblPr/>
              <a:tblGrid>
                <a:gridCol w="2115847"/>
                <a:gridCol w="5715420"/>
              </a:tblGrid>
              <a:tr h="66749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Feb 2010 </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Project initiated</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66749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Nov 2010</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Pilot (</a:t>
                      </a:r>
                      <a:r>
                        <a:rPr kumimoji="0" lang="en-US" sz="3400" b="0" i="0" u="none" strike="noStrike" cap="none" normalizeH="0" baseline="0" dirty="0" err="1" smtClean="0">
                          <a:ln>
                            <a:noFill/>
                          </a:ln>
                          <a:solidFill>
                            <a:schemeClr val="tx2"/>
                          </a:solidFill>
                          <a:effectLst/>
                          <a:latin typeface="+mn-lt"/>
                          <a:ea typeface="ヒラギノ角ゴ ProN W3" charset="0"/>
                          <a:cs typeface="ヒラギノ角ゴ ProN W3" charset="0"/>
                          <a:sym typeface="Gill Sans" charset="0"/>
                        </a:rPr>
                        <a:t>Paediatric</a:t>
                      </a: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 A&amp;E)</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108227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Jan 2012 </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V0.9 (Booking, WL management)</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66749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smtClean="0">
                          <a:ln>
                            <a:noFill/>
                          </a:ln>
                          <a:solidFill>
                            <a:schemeClr val="tx2"/>
                          </a:solidFill>
                          <a:effectLst/>
                          <a:latin typeface="+mn-lt"/>
                          <a:ea typeface="ヒラギノ角ゴ ProN W3" charset="0"/>
                          <a:cs typeface="ヒラギノ角ゴ ProN W3" charset="0"/>
                          <a:sym typeface="Gill Sans" charset="0"/>
                        </a:rPr>
                        <a:t>Jun 2012</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V1.0 (Cataract/glaucoma)</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66749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66749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Dec 2013</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3400" b="0" i="0" u="none" strike="noStrike" cap="none" normalizeH="0" baseline="0" dirty="0" smtClean="0">
                          <a:ln>
                            <a:noFill/>
                          </a:ln>
                          <a:solidFill>
                            <a:schemeClr val="tx2"/>
                          </a:solidFill>
                          <a:effectLst/>
                          <a:latin typeface="+mn-lt"/>
                          <a:ea typeface="ヒラギノ角ゴ ProN W3" charset="0"/>
                          <a:cs typeface="ヒラギノ角ゴ ProN W3" charset="0"/>
                          <a:sym typeface="Gill Sans" charset="0"/>
                        </a:rPr>
                        <a:t>All subspecialties covered</a:t>
                      </a:r>
                    </a:p>
                  </a:txBody>
                  <a:tcPr marL="26789" marR="26789" marT="26789" marB="2678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622" y="6196783"/>
            <a:ext cx="807522" cy="613717"/>
          </a:xfrm>
          <a:prstGeom prst="rect">
            <a:avLst/>
          </a:prstGeom>
        </p:spPr>
      </p:pic>
      <p:sp>
        <p:nvSpPr>
          <p:cNvPr id="6" name="Rectangle 5"/>
          <p:cNvSpPr/>
          <p:nvPr/>
        </p:nvSpPr>
        <p:spPr>
          <a:xfrm>
            <a:off x="7601622" y="6197600"/>
            <a:ext cx="154237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1946128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943" y="-48102"/>
            <a:ext cx="7772400" cy="1470025"/>
          </a:xfrm>
        </p:spPr>
        <p:txBody>
          <a:bodyPr>
            <a:noAutofit/>
          </a:bodyPr>
          <a:lstStyle/>
          <a:p>
            <a:r>
              <a:rPr lang="en-GB" sz="3600" dirty="0" smtClean="0"/>
              <a:t>Clinical data management for machine learning: </a:t>
            </a:r>
            <a:r>
              <a:rPr lang="en-GB" sz="3600" dirty="0" err="1" smtClean="0"/>
              <a:t>Opereffa</a:t>
            </a:r>
            <a:r>
              <a:rPr lang="en-GB" sz="3600" dirty="0" smtClean="0"/>
              <a:t> framework</a:t>
            </a:r>
            <a:endParaRPr lang="en-GB" sz="3600" dirty="0"/>
          </a:p>
        </p:txBody>
      </p:sp>
      <p:sp>
        <p:nvSpPr>
          <p:cNvPr id="3" name="Subtitle 2"/>
          <p:cNvSpPr>
            <a:spLocks noGrp="1"/>
          </p:cNvSpPr>
          <p:nvPr>
            <p:ph type="subTitle" idx="1"/>
          </p:nvPr>
        </p:nvSpPr>
        <p:spPr>
          <a:xfrm>
            <a:off x="464765" y="1903441"/>
            <a:ext cx="6400800" cy="3672408"/>
          </a:xfrm>
        </p:spPr>
        <p:txBody>
          <a:bodyPr>
            <a:normAutofit fontScale="92500" lnSpcReduction="20000"/>
          </a:bodyPr>
          <a:lstStyle/>
          <a:p>
            <a:pPr marL="457200" indent="-457200" algn="l">
              <a:buFont typeface="Arial" charset="0"/>
              <a:buChar char="•"/>
            </a:pPr>
            <a:r>
              <a:rPr lang="en-GB" sz="2400" dirty="0" smtClean="0">
                <a:solidFill>
                  <a:schemeClr val="tx2"/>
                </a:solidFill>
              </a:rPr>
              <a:t>Data mining tools and frameworks  are usable mostly for statisticians, computer scientists</a:t>
            </a:r>
          </a:p>
          <a:p>
            <a:pPr marL="457200" indent="-457200" algn="l">
              <a:buFont typeface="Arial" charset="0"/>
              <a:buChar char="•"/>
            </a:pPr>
            <a:r>
              <a:rPr lang="en-GB" sz="2400" dirty="0" smtClean="0">
                <a:solidFill>
                  <a:schemeClr val="tx2"/>
                </a:solidFill>
              </a:rPr>
              <a:t>They are expensive. More expensive if you want to scale</a:t>
            </a:r>
          </a:p>
          <a:p>
            <a:pPr marL="457200" indent="-457200" algn="l">
              <a:buFont typeface="Arial" charset="0"/>
              <a:buChar char="•"/>
            </a:pPr>
            <a:r>
              <a:rPr lang="en-GB" sz="2400" dirty="0" smtClean="0">
                <a:solidFill>
                  <a:schemeClr val="tx2"/>
                </a:solidFill>
              </a:rPr>
              <a:t>Open-source frameworks help with the cost, but they are still tools for the few, and don’t mean much to clinicians</a:t>
            </a:r>
          </a:p>
          <a:p>
            <a:pPr marL="457200" indent="-457200" algn="l">
              <a:buFont typeface="Arial" charset="0"/>
              <a:buChar char="•"/>
            </a:pPr>
            <a:r>
              <a:rPr lang="en-GB" sz="2400" dirty="0" smtClean="0">
                <a:solidFill>
                  <a:schemeClr val="tx2"/>
                </a:solidFill>
              </a:rPr>
              <a:t>openEHR has been helping clinicians take control, to deliver efficient clinical information systems</a:t>
            </a:r>
          </a:p>
          <a:p>
            <a:pPr marL="457200" indent="-457200" algn="l">
              <a:buFont typeface="Arial" charset="0"/>
              <a:buChar char="•"/>
            </a:pPr>
            <a:r>
              <a:rPr lang="en-GB" sz="2400" dirty="0" smtClean="0">
                <a:solidFill>
                  <a:schemeClr val="tx2"/>
                </a:solidFill>
              </a:rPr>
              <a:t>Can it also help them improve CDS/mathematical modelling/machine learning?</a:t>
            </a:r>
          </a:p>
          <a:p>
            <a:pPr marL="457200" indent="-457200" algn="l">
              <a:buFont typeface="Arial" charset="0"/>
              <a:buChar char="•"/>
            </a:pPr>
            <a:r>
              <a:rPr lang="en-GB" sz="2400" dirty="0" smtClean="0">
                <a:solidFill>
                  <a:schemeClr val="tx2"/>
                </a:solidFill>
              </a:rPr>
              <a:t>Opereffa attempts to find out</a:t>
            </a:r>
          </a:p>
          <a:p>
            <a:pPr marL="457200" indent="-457200" algn="l">
              <a:buFont typeface="Arial" charset="0"/>
              <a:buChar char="•"/>
            </a:pPr>
            <a:endParaRPr lang="en-GB" sz="2400" dirty="0" smtClean="0">
              <a:solidFill>
                <a:schemeClr val="tx2"/>
              </a:solidFill>
            </a:endParaRPr>
          </a:p>
          <a:p>
            <a:pPr marL="457200" indent="-457200" algn="l">
              <a:buFont typeface="Arial" charset="0"/>
              <a:buChar char="•"/>
            </a:pPr>
            <a:endParaRPr lang="en-GB" dirty="0">
              <a:solidFill>
                <a:schemeClr val="tx2"/>
              </a:solidFill>
            </a:endParaRPr>
          </a:p>
        </p:txBody>
      </p:sp>
      <p:pic>
        <p:nvPicPr>
          <p:cNvPr id="9"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6299200"/>
            <a:ext cx="1765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arkRed102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65074" t="33209" r="3972"/>
          <a:stretch>
            <a:fillRect/>
          </a:stretch>
        </p:blipFill>
        <p:spPr bwMode="auto">
          <a:xfrm>
            <a:off x="5021935" y="6299802"/>
            <a:ext cx="1496954" cy="40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13500000" algn="ctr" rotWithShape="0">
                    <a:schemeClr val="bg2">
                      <a:alpha val="50000"/>
                    </a:schemeClr>
                  </a:outerShdw>
                </a:effectLst>
              </a14:hiddenEffects>
            </a:ext>
          </a:extLst>
        </p:spPr>
      </p:pic>
      <p:sp>
        <p:nvSpPr>
          <p:cNvPr id="11" name="Rectangle 10"/>
          <p:cNvSpPr/>
          <p:nvPr/>
        </p:nvSpPr>
        <p:spPr>
          <a:xfrm>
            <a:off x="4852502" y="6197600"/>
            <a:ext cx="429149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26134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194" y="560113"/>
            <a:ext cx="7772400" cy="671810"/>
          </a:xfrm>
        </p:spPr>
        <p:txBody>
          <a:bodyPr>
            <a:noAutofit/>
          </a:bodyPr>
          <a:lstStyle/>
          <a:p>
            <a:r>
              <a:rPr lang="en-GB" sz="4400" dirty="0" smtClean="0"/>
              <a:t>Opereffa framework: key goals</a:t>
            </a:r>
            <a:endParaRPr lang="en-GB" sz="4400" dirty="0"/>
          </a:p>
        </p:txBody>
      </p:sp>
      <p:sp>
        <p:nvSpPr>
          <p:cNvPr id="3" name="Subtitle 2"/>
          <p:cNvSpPr>
            <a:spLocks noGrp="1"/>
          </p:cNvSpPr>
          <p:nvPr>
            <p:ph type="subTitle" idx="1"/>
          </p:nvPr>
        </p:nvSpPr>
        <p:spPr>
          <a:xfrm>
            <a:off x="452889" y="1440308"/>
            <a:ext cx="7657958" cy="4320480"/>
          </a:xfrm>
        </p:spPr>
        <p:txBody>
          <a:bodyPr>
            <a:noAutofit/>
          </a:bodyPr>
          <a:lstStyle/>
          <a:p>
            <a:pPr marL="457200" indent="-457200" algn="l">
              <a:buFont typeface="Arial" charset="0"/>
              <a:buChar char="•"/>
            </a:pPr>
            <a:r>
              <a:rPr lang="en-GB" sz="2200" dirty="0" smtClean="0">
                <a:solidFill>
                  <a:schemeClr val="tx2"/>
                </a:solidFill>
              </a:rPr>
              <a:t>Leverage high performance, open source frameworks</a:t>
            </a:r>
          </a:p>
          <a:p>
            <a:pPr marL="457200" indent="-457200" algn="l">
              <a:buFont typeface="Arial" charset="0"/>
              <a:buChar char="•"/>
            </a:pPr>
            <a:r>
              <a:rPr lang="en-GB" sz="2200" dirty="0" smtClean="0">
                <a:solidFill>
                  <a:schemeClr val="tx2"/>
                </a:solidFill>
              </a:rPr>
              <a:t>Explore the relationship between clinical information system design and machine learning.</a:t>
            </a:r>
          </a:p>
          <a:p>
            <a:pPr marL="457200" indent="-457200" algn="l">
              <a:buFont typeface="Arial" charset="0"/>
              <a:buChar char="•"/>
            </a:pPr>
            <a:r>
              <a:rPr lang="en-GB" sz="2200" dirty="0" smtClean="0">
                <a:solidFill>
                  <a:schemeClr val="tx2"/>
                </a:solidFill>
              </a:rPr>
              <a:t>Which approaches can improve both information systems and machine intelligence?</a:t>
            </a:r>
          </a:p>
          <a:p>
            <a:pPr marL="457200" indent="-457200" algn="l">
              <a:buFont typeface="Arial" charset="0"/>
              <a:buChar char="•"/>
            </a:pPr>
            <a:r>
              <a:rPr lang="en-GB" sz="2200" dirty="0" smtClean="0">
                <a:solidFill>
                  <a:schemeClr val="tx2"/>
                </a:solidFill>
              </a:rPr>
              <a:t>Goal: eliminate complicated bridges from clinical world to research domain</a:t>
            </a:r>
          </a:p>
          <a:p>
            <a:pPr marL="457200" indent="-457200" algn="l">
              <a:buFont typeface="Arial" charset="0"/>
              <a:buChar char="•"/>
            </a:pPr>
            <a:r>
              <a:rPr lang="en-GB" sz="2200" dirty="0" smtClean="0">
                <a:solidFill>
                  <a:schemeClr val="tx2"/>
                </a:solidFill>
              </a:rPr>
              <a:t>Goal: allow clinicians to take control of machine intelligence</a:t>
            </a:r>
          </a:p>
          <a:p>
            <a:pPr marL="457200" indent="-457200" algn="l">
              <a:buFont typeface="Arial" charset="0"/>
              <a:buChar char="•"/>
            </a:pPr>
            <a:r>
              <a:rPr lang="en-GB" sz="2200" dirty="0" smtClean="0">
                <a:solidFill>
                  <a:schemeClr val="tx2"/>
                </a:solidFill>
              </a:rPr>
              <a:t>Goal: explore design and implementation patterns for </a:t>
            </a:r>
            <a:r>
              <a:rPr lang="en-GB" sz="2200" dirty="0" err="1" smtClean="0">
                <a:solidFill>
                  <a:schemeClr val="tx2"/>
                </a:solidFill>
              </a:rPr>
              <a:t>openEHR</a:t>
            </a:r>
            <a:r>
              <a:rPr lang="en-GB" sz="2200" dirty="0" smtClean="0">
                <a:solidFill>
                  <a:schemeClr val="tx2"/>
                </a:solidFill>
              </a:rPr>
              <a:t> that enable the previous two goals</a:t>
            </a:r>
          </a:p>
          <a:p>
            <a:pPr marL="457200" indent="-457200" algn="l">
              <a:buFont typeface="Arial" charset="0"/>
              <a:buChar char="•"/>
            </a:pPr>
            <a:r>
              <a:rPr lang="en-GB" sz="2200" b="1" dirty="0" smtClean="0">
                <a:solidFill>
                  <a:schemeClr val="tx2"/>
                </a:solidFill>
              </a:rPr>
              <a:t>It all comes down to standards driven persistence and data access: </a:t>
            </a:r>
            <a:r>
              <a:rPr lang="en-GB" sz="2200" b="1" dirty="0" err="1" smtClean="0">
                <a:solidFill>
                  <a:schemeClr val="tx2"/>
                </a:solidFill>
              </a:rPr>
              <a:t>Opereffa</a:t>
            </a:r>
            <a:r>
              <a:rPr lang="en-GB" sz="2200" b="1" dirty="0" smtClean="0">
                <a:solidFill>
                  <a:schemeClr val="tx2"/>
                </a:solidFill>
              </a:rPr>
              <a:t> and Archetype Query Language (AQL)</a:t>
            </a:r>
          </a:p>
          <a:p>
            <a:pPr algn="l"/>
            <a:endParaRPr lang="en-GB" sz="2200" dirty="0" smtClean="0">
              <a:solidFill>
                <a:schemeClr val="tx2"/>
              </a:solidFill>
            </a:endParaRPr>
          </a:p>
          <a:p>
            <a:pPr marL="457200" indent="-457200" algn="l">
              <a:buFont typeface="Arial" charset="0"/>
              <a:buChar char="•"/>
            </a:pPr>
            <a:endParaRPr lang="en-GB" sz="2200" dirty="0">
              <a:solidFill>
                <a:schemeClr val="tx2"/>
              </a:solidFill>
            </a:endParaRPr>
          </a:p>
        </p:txBody>
      </p:sp>
      <p:pic>
        <p:nvPicPr>
          <p:cNvPr id="9"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6299200"/>
            <a:ext cx="1765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arkRed102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65074" t="33209" r="3972"/>
          <a:stretch>
            <a:fillRect/>
          </a:stretch>
        </p:blipFill>
        <p:spPr bwMode="auto">
          <a:xfrm>
            <a:off x="5021935" y="6299802"/>
            <a:ext cx="1496954" cy="40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13500000" algn="ctr" rotWithShape="0">
                    <a:schemeClr val="bg2">
                      <a:alpha val="50000"/>
                    </a:schemeClr>
                  </a:outerShdw>
                </a:effectLst>
              </a14:hiddenEffects>
            </a:ext>
          </a:extLst>
        </p:spPr>
      </p:pic>
      <p:sp>
        <p:nvSpPr>
          <p:cNvPr id="11" name="Rectangle 10"/>
          <p:cNvSpPr/>
          <p:nvPr/>
        </p:nvSpPr>
        <p:spPr>
          <a:xfrm>
            <a:off x="4852502" y="6197600"/>
            <a:ext cx="429149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00286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9186" name="Oval 2"/>
          <p:cNvSpPr>
            <a:spLocks noChangeArrowheads="1"/>
          </p:cNvSpPr>
          <p:nvPr/>
        </p:nvSpPr>
        <p:spPr bwMode="auto">
          <a:xfrm>
            <a:off x="2990850" y="2641600"/>
            <a:ext cx="3163888" cy="2679700"/>
          </a:xfrm>
          <a:prstGeom prst="ellipse">
            <a:avLst/>
          </a:prstGeom>
          <a:noFill/>
          <a:ln w="1016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989187" name="Rectangle 3"/>
          <p:cNvSpPr>
            <a:spLocks noChangeArrowheads="1"/>
          </p:cNvSpPr>
          <p:nvPr/>
        </p:nvSpPr>
        <p:spPr bwMode="auto">
          <a:xfrm>
            <a:off x="2895600" y="1995488"/>
            <a:ext cx="16144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dirty="0">
                <a:solidFill>
                  <a:schemeClr val="tx2"/>
                </a:solidFill>
                <a:latin typeface="+mn-lt"/>
              </a:rPr>
              <a:t>philosophy</a:t>
            </a:r>
          </a:p>
        </p:txBody>
      </p:sp>
      <p:sp>
        <p:nvSpPr>
          <p:cNvPr id="989188" name="Rectangle 4"/>
          <p:cNvSpPr>
            <a:spLocks noChangeArrowheads="1"/>
          </p:cNvSpPr>
          <p:nvPr/>
        </p:nvSpPr>
        <p:spPr bwMode="auto">
          <a:xfrm>
            <a:off x="1482725" y="2357438"/>
            <a:ext cx="19129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mathematics</a:t>
            </a:r>
          </a:p>
        </p:txBody>
      </p:sp>
      <p:sp>
        <p:nvSpPr>
          <p:cNvPr id="989189" name="Rectangle 5"/>
          <p:cNvSpPr>
            <a:spLocks noChangeArrowheads="1"/>
          </p:cNvSpPr>
          <p:nvPr/>
        </p:nvSpPr>
        <p:spPr bwMode="auto">
          <a:xfrm>
            <a:off x="207963" y="2795588"/>
            <a:ext cx="28257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dirty="0">
                <a:solidFill>
                  <a:schemeClr val="tx2"/>
                </a:solidFill>
                <a:latin typeface="+mn-lt"/>
              </a:rPr>
              <a:t>information sciences</a:t>
            </a:r>
          </a:p>
        </p:txBody>
      </p:sp>
      <p:sp>
        <p:nvSpPr>
          <p:cNvPr id="989190" name="Rectangle 6"/>
          <p:cNvSpPr>
            <a:spLocks noChangeArrowheads="1"/>
          </p:cNvSpPr>
          <p:nvPr/>
        </p:nvSpPr>
        <p:spPr bwMode="auto">
          <a:xfrm>
            <a:off x="0" y="3352800"/>
            <a:ext cx="34575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systems, measurement</a:t>
            </a:r>
          </a:p>
        </p:txBody>
      </p:sp>
      <p:sp>
        <p:nvSpPr>
          <p:cNvPr id="989191" name="Rectangle 7"/>
          <p:cNvSpPr>
            <a:spLocks noChangeArrowheads="1"/>
          </p:cNvSpPr>
          <p:nvPr/>
        </p:nvSpPr>
        <p:spPr bwMode="auto">
          <a:xfrm>
            <a:off x="300038" y="3843338"/>
            <a:ext cx="25622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physical science</a:t>
            </a:r>
          </a:p>
        </p:txBody>
      </p:sp>
      <p:sp>
        <p:nvSpPr>
          <p:cNvPr id="989192" name="Rectangle 8"/>
          <p:cNvSpPr>
            <a:spLocks noChangeArrowheads="1"/>
          </p:cNvSpPr>
          <p:nvPr/>
        </p:nvSpPr>
        <p:spPr bwMode="auto">
          <a:xfrm>
            <a:off x="985838" y="4262438"/>
            <a:ext cx="16668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life science</a:t>
            </a:r>
          </a:p>
        </p:txBody>
      </p:sp>
      <p:sp>
        <p:nvSpPr>
          <p:cNvPr id="989193" name="Rectangle 9"/>
          <p:cNvSpPr>
            <a:spLocks noChangeArrowheads="1"/>
          </p:cNvSpPr>
          <p:nvPr/>
        </p:nvSpPr>
        <p:spPr bwMode="auto">
          <a:xfrm>
            <a:off x="1138238" y="4700588"/>
            <a:ext cx="1819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environment</a:t>
            </a:r>
          </a:p>
        </p:txBody>
      </p:sp>
      <p:sp>
        <p:nvSpPr>
          <p:cNvPr id="989194" name="Rectangle 10"/>
          <p:cNvSpPr>
            <a:spLocks noChangeArrowheads="1"/>
          </p:cNvSpPr>
          <p:nvPr/>
        </p:nvSpPr>
        <p:spPr bwMode="auto">
          <a:xfrm>
            <a:off x="1928813" y="5233988"/>
            <a:ext cx="14287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medicine</a:t>
            </a:r>
          </a:p>
        </p:txBody>
      </p:sp>
      <p:sp>
        <p:nvSpPr>
          <p:cNvPr id="989195" name="Rectangle 11"/>
          <p:cNvSpPr>
            <a:spLocks noChangeArrowheads="1"/>
          </p:cNvSpPr>
          <p:nvPr/>
        </p:nvSpPr>
        <p:spPr bwMode="auto">
          <a:xfrm>
            <a:off x="2635250" y="5672138"/>
            <a:ext cx="15557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  education</a:t>
            </a:r>
          </a:p>
        </p:txBody>
      </p:sp>
      <p:sp>
        <p:nvSpPr>
          <p:cNvPr id="989196" name="Rectangle 12"/>
          <p:cNvSpPr>
            <a:spLocks noChangeArrowheads="1"/>
          </p:cNvSpPr>
          <p:nvPr/>
        </p:nvSpPr>
        <p:spPr bwMode="auto">
          <a:xfrm>
            <a:off x="4765675" y="5664200"/>
            <a:ext cx="22494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social structure</a:t>
            </a:r>
          </a:p>
        </p:txBody>
      </p:sp>
      <p:sp>
        <p:nvSpPr>
          <p:cNvPr id="989197" name="Rectangle 13"/>
          <p:cNvSpPr>
            <a:spLocks noChangeArrowheads="1"/>
          </p:cNvSpPr>
          <p:nvPr/>
        </p:nvSpPr>
        <p:spPr bwMode="auto">
          <a:xfrm>
            <a:off x="5748338" y="5227638"/>
            <a:ext cx="18954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demography</a:t>
            </a:r>
          </a:p>
        </p:txBody>
      </p:sp>
      <p:sp>
        <p:nvSpPr>
          <p:cNvPr id="989198" name="Rectangle 14"/>
          <p:cNvSpPr>
            <a:spLocks noChangeArrowheads="1"/>
          </p:cNvSpPr>
          <p:nvPr/>
        </p:nvSpPr>
        <p:spPr bwMode="auto">
          <a:xfrm>
            <a:off x="6284913" y="4692650"/>
            <a:ext cx="11493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politics</a:t>
            </a:r>
          </a:p>
        </p:txBody>
      </p:sp>
      <p:sp>
        <p:nvSpPr>
          <p:cNvPr id="989199" name="Rectangle 15"/>
          <p:cNvSpPr>
            <a:spLocks noChangeArrowheads="1"/>
          </p:cNvSpPr>
          <p:nvPr/>
        </p:nvSpPr>
        <p:spPr bwMode="auto">
          <a:xfrm>
            <a:off x="6681788" y="4262438"/>
            <a:ext cx="12287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law</a:t>
            </a:r>
          </a:p>
        </p:txBody>
      </p:sp>
      <p:sp>
        <p:nvSpPr>
          <p:cNvPr id="989200" name="Rectangle 16"/>
          <p:cNvSpPr>
            <a:spLocks noChangeArrowheads="1"/>
          </p:cNvSpPr>
          <p:nvPr/>
        </p:nvSpPr>
        <p:spPr bwMode="auto">
          <a:xfrm>
            <a:off x="6810375" y="3843338"/>
            <a:ext cx="15954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economics</a:t>
            </a:r>
          </a:p>
        </p:txBody>
      </p:sp>
      <p:sp>
        <p:nvSpPr>
          <p:cNvPr id="989201" name="Rectangle 17"/>
          <p:cNvSpPr>
            <a:spLocks noChangeArrowheads="1"/>
          </p:cNvSpPr>
          <p:nvPr/>
        </p:nvSpPr>
        <p:spPr bwMode="auto">
          <a:xfrm>
            <a:off x="6484938" y="3352800"/>
            <a:ext cx="26590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industry, commerce</a:t>
            </a:r>
          </a:p>
        </p:txBody>
      </p:sp>
      <p:sp>
        <p:nvSpPr>
          <p:cNvPr id="989202" name="Rectangle 18"/>
          <p:cNvSpPr>
            <a:spLocks noChangeArrowheads="1"/>
          </p:cNvSpPr>
          <p:nvPr/>
        </p:nvSpPr>
        <p:spPr bwMode="auto">
          <a:xfrm>
            <a:off x="6353175" y="2795588"/>
            <a:ext cx="25622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language, literature</a:t>
            </a:r>
          </a:p>
        </p:txBody>
      </p:sp>
      <p:sp>
        <p:nvSpPr>
          <p:cNvPr id="989203" name="Rectangle 19"/>
          <p:cNvSpPr>
            <a:spLocks noChangeArrowheads="1"/>
          </p:cNvSpPr>
          <p:nvPr/>
        </p:nvSpPr>
        <p:spPr bwMode="auto">
          <a:xfrm>
            <a:off x="5943600" y="2338388"/>
            <a:ext cx="8143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arts</a:t>
            </a:r>
          </a:p>
        </p:txBody>
      </p:sp>
      <p:sp>
        <p:nvSpPr>
          <p:cNvPr id="989204" name="Rectangle 20"/>
          <p:cNvSpPr>
            <a:spLocks noChangeArrowheads="1"/>
          </p:cNvSpPr>
          <p:nvPr/>
        </p:nvSpPr>
        <p:spPr bwMode="auto">
          <a:xfrm>
            <a:off x="5276850" y="1984375"/>
            <a:ext cx="11477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000" b="1">
                <a:solidFill>
                  <a:schemeClr val="tx2"/>
                </a:solidFill>
                <a:latin typeface="+mn-lt"/>
              </a:rPr>
              <a:t>religion</a:t>
            </a:r>
          </a:p>
        </p:txBody>
      </p:sp>
      <p:sp>
        <p:nvSpPr>
          <p:cNvPr id="989205" name="Rectangle 21"/>
          <p:cNvSpPr>
            <a:spLocks noChangeArrowheads="1"/>
          </p:cNvSpPr>
          <p:nvPr/>
        </p:nvSpPr>
        <p:spPr bwMode="auto">
          <a:xfrm>
            <a:off x="914400" y="6176963"/>
            <a:ext cx="71707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n-GB" sz="2000" dirty="0">
                <a:solidFill>
                  <a:srgbClr val="C1250B"/>
                </a:solidFill>
                <a:latin typeface="+mn-lt"/>
              </a:rPr>
              <a:t>The Circle of Knowledge: encyclopaedia, </a:t>
            </a:r>
            <a:r>
              <a:rPr lang="en-GB" sz="2000" dirty="0" err="1">
                <a:solidFill>
                  <a:srgbClr val="C1250B"/>
                </a:solidFill>
                <a:latin typeface="+mn-lt"/>
              </a:rPr>
              <a:t>Ranganarthan</a:t>
            </a:r>
            <a:r>
              <a:rPr lang="en-GB" sz="2000" dirty="0">
                <a:solidFill>
                  <a:srgbClr val="C1250B"/>
                </a:solidFill>
                <a:latin typeface="+mn-lt"/>
              </a:rPr>
              <a:t>, 1950</a:t>
            </a:r>
          </a:p>
          <a:p>
            <a:pPr algn="ctr" defTabSz="762000" eaLnBrk="0" hangingPunct="0"/>
            <a:r>
              <a:rPr lang="en-GB" sz="2000" dirty="0">
                <a:solidFill>
                  <a:srgbClr val="C1250B"/>
                </a:solidFill>
                <a:latin typeface="+mn-lt"/>
              </a:rPr>
              <a:t>UNESCO, The Basic System of Order</a:t>
            </a:r>
          </a:p>
        </p:txBody>
      </p:sp>
      <p:sp>
        <p:nvSpPr>
          <p:cNvPr id="989206" name="Arc 22"/>
          <p:cNvSpPr>
            <a:spLocks/>
          </p:cNvSpPr>
          <p:nvPr/>
        </p:nvSpPr>
        <p:spPr bwMode="auto">
          <a:xfrm rot="18780000">
            <a:off x="3359944" y="3559969"/>
            <a:ext cx="938213" cy="930275"/>
          </a:xfrm>
          <a:custGeom>
            <a:avLst/>
            <a:gdLst>
              <a:gd name="G0" fmla="+- 20996 0 0"/>
              <a:gd name="G1" fmla="+- 21600 0 0"/>
              <a:gd name="G2" fmla="+- 21600 0 0"/>
              <a:gd name="T0" fmla="*/ 0 w 25522"/>
              <a:gd name="T1" fmla="*/ 16528 h 21600"/>
              <a:gd name="T2" fmla="*/ 25522 w 25522"/>
              <a:gd name="T3" fmla="*/ 479 h 21600"/>
              <a:gd name="T4" fmla="*/ 20996 w 25522"/>
              <a:gd name="T5" fmla="*/ 21600 h 21600"/>
            </a:gdLst>
            <a:ahLst/>
            <a:cxnLst>
              <a:cxn ang="0">
                <a:pos x="T0" y="T1"/>
              </a:cxn>
              <a:cxn ang="0">
                <a:pos x="T2" y="T3"/>
              </a:cxn>
              <a:cxn ang="0">
                <a:pos x="T4" y="T5"/>
              </a:cxn>
            </a:cxnLst>
            <a:rect l="0" t="0" r="r" b="b"/>
            <a:pathLst>
              <a:path w="25522" h="21600" fill="none" extrusionOk="0">
                <a:moveTo>
                  <a:pt x="-1" y="16527"/>
                </a:moveTo>
                <a:cubicBezTo>
                  <a:pt x="2342" y="6831"/>
                  <a:pt x="11020" y="-1"/>
                  <a:pt x="20996" y="0"/>
                </a:cubicBezTo>
                <a:cubicBezTo>
                  <a:pt x="22517" y="0"/>
                  <a:pt x="24034" y="160"/>
                  <a:pt x="25521" y="479"/>
                </a:cubicBezTo>
              </a:path>
              <a:path w="25522" h="21600" stroke="0" extrusionOk="0">
                <a:moveTo>
                  <a:pt x="-1" y="16527"/>
                </a:moveTo>
                <a:cubicBezTo>
                  <a:pt x="2342" y="6831"/>
                  <a:pt x="11020" y="-1"/>
                  <a:pt x="20996" y="0"/>
                </a:cubicBezTo>
                <a:cubicBezTo>
                  <a:pt x="22517" y="0"/>
                  <a:pt x="24034" y="160"/>
                  <a:pt x="25521" y="479"/>
                </a:cubicBezTo>
                <a:lnTo>
                  <a:pt x="20996" y="21600"/>
                </a:lnTo>
                <a:close/>
              </a:path>
            </a:pathLst>
          </a:custGeom>
          <a:noFill/>
          <a:ln w="50800" cap="rnd">
            <a:solidFill>
              <a:schemeClr val="accent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989207" name="Arc 23"/>
          <p:cNvSpPr>
            <a:spLocks/>
          </p:cNvSpPr>
          <p:nvPr/>
        </p:nvSpPr>
        <p:spPr bwMode="auto">
          <a:xfrm rot="13620000">
            <a:off x="3735388" y="3684588"/>
            <a:ext cx="696912" cy="677862"/>
          </a:xfrm>
          <a:custGeom>
            <a:avLst/>
            <a:gdLst>
              <a:gd name="G0" fmla="+- 0 0 0"/>
              <a:gd name="G1" fmla="+- 21572 0 0"/>
              <a:gd name="G2" fmla="+- 21600 0 0"/>
              <a:gd name="T0" fmla="*/ 1098 w 21600"/>
              <a:gd name="T1" fmla="*/ 0 h 21572"/>
              <a:gd name="T2" fmla="*/ 21600 w 21600"/>
              <a:gd name="T3" fmla="*/ 21521 h 21572"/>
              <a:gd name="T4" fmla="*/ 0 w 21600"/>
              <a:gd name="T5" fmla="*/ 21572 h 21572"/>
            </a:gdLst>
            <a:ahLst/>
            <a:cxnLst>
              <a:cxn ang="0">
                <a:pos x="T0" y="T1"/>
              </a:cxn>
              <a:cxn ang="0">
                <a:pos x="T2" y="T3"/>
              </a:cxn>
              <a:cxn ang="0">
                <a:pos x="T4" y="T5"/>
              </a:cxn>
            </a:cxnLst>
            <a:rect l="0" t="0" r="r" b="b"/>
            <a:pathLst>
              <a:path w="21600" h="21572" fill="none" extrusionOk="0">
                <a:moveTo>
                  <a:pt x="1098" y="-1"/>
                </a:moveTo>
                <a:cubicBezTo>
                  <a:pt x="12566" y="583"/>
                  <a:pt x="21572" y="10038"/>
                  <a:pt x="21599" y="21521"/>
                </a:cubicBezTo>
              </a:path>
              <a:path w="21600" h="21572" stroke="0" extrusionOk="0">
                <a:moveTo>
                  <a:pt x="1098" y="-1"/>
                </a:moveTo>
                <a:cubicBezTo>
                  <a:pt x="12566" y="583"/>
                  <a:pt x="21572" y="10038"/>
                  <a:pt x="21599" y="21521"/>
                </a:cubicBezTo>
                <a:lnTo>
                  <a:pt x="0" y="21572"/>
                </a:lnTo>
                <a:close/>
              </a:path>
            </a:pathLst>
          </a:custGeom>
          <a:noFill/>
          <a:ln w="508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989208" name="Rectangle 24"/>
          <p:cNvSpPr>
            <a:spLocks noChangeArrowheads="1"/>
          </p:cNvSpPr>
          <p:nvPr/>
        </p:nvSpPr>
        <p:spPr bwMode="auto">
          <a:xfrm>
            <a:off x="3505200" y="4498975"/>
            <a:ext cx="2286000" cy="4591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400" b="1">
                <a:solidFill>
                  <a:schemeClr val="accent1"/>
                </a:solidFill>
                <a:latin typeface="+mn-lt"/>
              </a:rPr>
              <a:t>rationalisation</a:t>
            </a:r>
          </a:p>
        </p:txBody>
      </p:sp>
      <p:sp>
        <p:nvSpPr>
          <p:cNvPr id="989209" name="Rectangle 25"/>
          <p:cNvSpPr>
            <a:spLocks noChangeArrowheads="1"/>
          </p:cNvSpPr>
          <p:nvPr/>
        </p:nvSpPr>
        <p:spPr bwMode="auto">
          <a:xfrm>
            <a:off x="4114800" y="3276600"/>
            <a:ext cx="1828800" cy="459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2400" b="1">
                <a:latin typeface="+mn-lt"/>
              </a:rPr>
              <a:t>abstraction</a:t>
            </a:r>
          </a:p>
        </p:txBody>
      </p:sp>
      <p:sp>
        <p:nvSpPr>
          <p:cNvPr id="989210" name="Text Box 26"/>
          <p:cNvSpPr txBox="1">
            <a:spLocks noChangeArrowheads="1"/>
          </p:cNvSpPr>
          <p:nvPr/>
        </p:nvSpPr>
        <p:spPr bwMode="auto">
          <a:xfrm>
            <a:off x="4572000" y="3683000"/>
            <a:ext cx="1378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2400" b="1">
                <a:solidFill>
                  <a:schemeClr val="folHlink"/>
                </a:solidFill>
                <a:latin typeface="+mn-lt"/>
              </a:rPr>
              <a:t>meaning,</a:t>
            </a:r>
          </a:p>
          <a:p>
            <a:pPr eaLnBrk="0" hangingPunct="0"/>
            <a:r>
              <a:rPr lang="en-GB" sz="2400" b="1">
                <a:solidFill>
                  <a:schemeClr val="folHlink"/>
                </a:solidFill>
                <a:latin typeface="+mn-lt"/>
              </a:rPr>
              <a:t>context</a:t>
            </a:r>
          </a:p>
        </p:txBody>
      </p:sp>
      <p:sp>
        <p:nvSpPr>
          <p:cNvPr id="989211" name="Rectangle 27"/>
          <p:cNvSpPr>
            <a:spLocks noGrp="1" noChangeArrowheads="1"/>
          </p:cNvSpPr>
          <p:nvPr>
            <p:ph type="title"/>
          </p:nvPr>
        </p:nvSpPr>
        <p:spPr>
          <a:xfrm>
            <a:off x="623888" y="266700"/>
            <a:ext cx="7905750" cy="1104900"/>
          </a:xfrm>
        </p:spPr>
        <p:txBody>
          <a:bodyPr/>
          <a:lstStyle/>
          <a:p>
            <a:pPr algn="ctr"/>
            <a:r>
              <a:rPr lang="en-GB" dirty="0" smtClean="0"/>
              <a:t>The </a:t>
            </a:r>
            <a:r>
              <a:rPr lang="en-GB" dirty="0"/>
              <a:t>Circle of Knowledge</a:t>
            </a:r>
          </a:p>
        </p:txBody>
      </p:sp>
    </p:spTree>
    <p:extLst>
      <p:ext uri="{BB962C8B-B14F-4D97-AF65-F5344CB8AC3E}">
        <p14:creationId xmlns:p14="http://schemas.microsoft.com/office/powerpoint/2010/main" val="6126427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5271" y="3337413"/>
            <a:ext cx="18722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Archetype</a:t>
            </a:r>
          </a:p>
          <a:p>
            <a:pPr algn="ctr"/>
            <a:r>
              <a:rPr lang="en-GB" sz="1400" dirty="0" smtClean="0"/>
              <a:t>Query</a:t>
            </a:r>
          </a:p>
          <a:p>
            <a:pPr algn="ctr"/>
            <a:r>
              <a:rPr lang="en-GB" sz="1400" dirty="0" smtClean="0"/>
              <a:t>Language</a:t>
            </a:r>
            <a:endParaRPr lang="en-GB" sz="1400" dirty="0"/>
          </a:p>
        </p:txBody>
      </p:sp>
      <p:sp>
        <p:nvSpPr>
          <p:cNvPr id="5" name="Right Arrow 4"/>
          <p:cNvSpPr/>
          <p:nvPr/>
        </p:nvSpPr>
        <p:spPr>
          <a:xfrm>
            <a:off x="2127638" y="1393197"/>
            <a:ext cx="1584176" cy="365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3745729" y="1315749"/>
            <a:ext cx="18722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Clinical information systems</a:t>
            </a:r>
            <a:endParaRPr lang="en-GB" sz="1400" dirty="0"/>
          </a:p>
        </p:txBody>
      </p:sp>
      <p:sp>
        <p:nvSpPr>
          <p:cNvPr id="8" name="Rounded Rectangle 7"/>
          <p:cNvSpPr/>
          <p:nvPr/>
        </p:nvSpPr>
        <p:spPr>
          <a:xfrm>
            <a:off x="4466737" y="2309515"/>
            <a:ext cx="3921688" cy="337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dirty="0" smtClean="0"/>
              <a:t>Persistence Transformations Layer</a:t>
            </a:r>
            <a:endParaRPr lang="en-GB" sz="1400" dirty="0"/>
          </a:p>
        </p:txBody>
      </p:sp>
      <p:sp>
        <p:nvSpPr>
          <p:cNvPr id="9" name="Rounded Rectangle 8"/>
          <p:cNvSpPr/>
          <p:nvPr/>
        </p:nvSpPr>
        <p:spPr>
          <a:xfrm>
            <a:off x="4180615" y="4993597"/>
            <a:ext cx="2144999" cy="1099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Future work:</a:t>
            </a:r>
          </a:p>
          <a:p>
            <a:pPr algn="ctr"/>
            <a:r>
              <a:rPr lang="en-GB" sz="1400" dirty="0" smtClean="0"/>
              <a:t>Machine learning</a:t>
            </a:r>
          </a:p>
          <a:p>
            <a:pPr algn="ctr"/>
            <a:r>
              <a:rPr lang="en-GB" sz="1400" dirty="0" smtClean="0"/>
              <a:t>Data mining</a:t>
            </a:r>
          </a:p>
          <a:p>
            <a:pPr algn="ctr"/>
            <a:r>
              <a:rPr lang="en-GB" sz="1400" dirty="0" smtClean="0"/>
              <a:t>Decision Support</a:t>
            </a:r>
            <a:endParaRPr lang="en-GB" sz="1400" dirty="0"/>
          </a:p>
        </p:txBody>
      </p:sp>
      <p:sp>
        <p:nvSpPr>
          <p:cNvPr id="10" name="Down Arrow 9"/>
          <p:cNvSpPr/>
          <p:nvPr/>
        </p:nvSpPr>
        <p:spPr>
          <a:xfrm>
            <a:off x="4517957" y="2646631"/>
            <a:ext cx="334545" cy="461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36579" y="2134312"/>
            <a:ext cx="1953475" cy="769441"/>
          </a:xfrm>
          <a:prstGeom prst="rect">
            <a:avLst/>
          </a:prstGeom>
          <a:noFill/>
        </p:spPr>
        <p:txBody>
          <a:bodyPr wrap="square" rtlCol="0">
            <a:spAutoFit/>
          </a:bodyPr>
          <a:lstStyle/>
          <a:p>
            <a:r>
              <a:rPr lang="en-GB" sz="2200" dirty="0" smtClean="0">
                <a:latin typeface="+mn-lt"/>
              </a:rPr>
              <a:t>Clinical model building</a:t>
            </a:r>
            <a:endParaRPr lang="en-GB" sz="2200" dirty="0">
              <a:latin typeface="+mn-lt"/>
            </a:endParaRPr>
          </a:p>
        </p:txBody>
      </p:sp>
      <p:sp>
        <p:nvSpPr>
          <p:cNvPr id="17" name="TextBox 16"/>
          <p:cNvSpPr txBox="1"/>
          <p:nvPr/>
        </p:nvSpPr>
        <p:spPr>
          <a:xfrm>
            <a:off x="147796" y="4072809"/>
            <a:ext cx="2323103" cy="1446550"/>
          </a:xfrm>
          <a:prstGeom prst="rect">
            <a:avLst/>
          </a:prstGeom>
          <a:noFill/>
        </p:spPr>
        <p:txBody>
          <a:bodyPr wrap="square" rtlCol="0">
            <a:spAutoFit/>
          </a:bodyPr>
          <a:lstStyle/>
          <a:p>
            <a:r>
              <a:rPr lang="en-GB" sz="2200" dirty="0" smtClean="0">
                <a:latin typeface="+mn-lt"/>
              </a:rPr>
              <a:t>Clinical model based query language and its extensions</a:t>
            </a:r>
            <a:endParaRPr lang="en-GB" sz="2200" dirty="0">
              <a:latin typeface="+mn-lt"/>
            </a:endParaRPr>
          </a:p>
        </p:txBody>
      </p:sp>
      <p:sp>
        <p:nvSpPr>
          <p:cNvPr id="18" name="Rounded Rectangle 17"/>
          <p:cNvSpPr/>
          <p:nvPr/>
        </p:nvSpPr>
        <p:spPr>
          <a:xfrm>
            <a:off x="361556" y="1249181"/>
            <a:ext cx="1766082" cy="864096"/>
          </a:xfrm>
          <a:prstGeom prst="round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Clinical models</a:t>
            </a:r>
          </a:p>
          <a:p>
            <a:pPr algn="ctr"/>
            <a:r>
              <a:rPr lang="en-GB" sz="1400" dirty="0" smtClean="0"/>
              <a:t>openEHR</a:t>
            </a:r>
          </a:p>
          <a:p>
            <a:pPr algn="ctr"/>
            <a:r>
              <a:rPr lang="en-GB" sz="1400" dirty="0" smtClean="0"/>
              <a:t>HL7</a:t>
            </a:r>
          </a:p>
          <a:p>
            <a:pPr algn="ctr"/>
            <a:r>
              <a:rPr lang="en-GB" sz="1400" dirty="0" smtClean="0"/>
              <a:t>EN 13606</a:t>
            </a:r>
            <a:endParaRPr lang="en-GB" sz="1400" dirty="0"/>
          </a:p>
        </p:txBody>
      </p:sp>
      <p:sp>
        <p:nvSpPr>
          <p:cNvPr id="23" name="Rounded Rectangle 22"/>
          <p:cNvSpPr/>
          <p:nvPr/>
        </p:nvSpPr>
        <p:spPr>
          <a:xfrm>
            <a:off x="5366727" y="3131097"/>
            <a:ext cx="1080120" cy="5711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PostgreSql</a:t>
            </a:r>
            <a:endParaRPr lang="en-GB" sz="1400" dirty="0">
              <a:solidFill>
                <a:schemeClr val="tx1"/>
              </a:solidFill>
            </a:endParaRPr>
          </a:p>
        </p:txBody>
      </p:sp>
      <p:sp>
        <p:nvSpPr>
          <p:cNvPr id="25" name="Bent Arrow 24"/>
          <p:cNvSpPr/>
          <p:nvPr/>
        </p:nvSpPr>
        <p:spPr>
          <a:xfrm rot="5400000">
            <a:off x="5853487" y="1347210"/>
            <a:ext cx="716185" cy="116665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ounded Rectangle 28"/>
          <p:cNvSpPr/>
          <p:nvPr/>
        </p:nvSpPr>
        <p:spPr>
          <a:xfrm>
            <a:off x="3995936" y="3121389"/>
            <a:ext cx="4882308" cy="1053322"/>
          </a:xfrm>
          <a:prstGeom prst="round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1400" dirty="0" smtClean="0"/>
              <a:t>Use case optimized persisted data</a:t>
            </a:r>
            <a:endParaRPr lang="en-GB" sz="1400" dirty="0"/>
          </a:p>
        </p:txBody>
      </p:sp>
      <p:sp>
        <p:nvSpPr>
          <p:cNvPr id="28" name="Rounded Rectangle 27"/>
          <p:cNvSpPr/>
          <p:nvPr/>
        </p:nvSpPr>
        <p:spPr>
          <a:xfrm>
            <a:off x="4145169" y="3121389"/>
            <a:ext cx="1080120" cy="5711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Hadoop</a:t>
            </a:r>
            <a:endParaRPr lang="en-GB" sz="1400" dirty="0">
              <a:solidFill>
                <a:schemeClr val="tx1"/>
              </a:solidFill>
            </a:endParaRPr>
          </a:p>
        </p:txBody>
      </p:sp>
      <p:sp>
        <p:nvSpPr>
          <p:cNvPr id="30" name="Rounded Rectangle 29"/>
          <p:cNvSpPr/>
          <p:nvPr/>
        </p:nvSpPr>
        <p:spPr>
          <a:xfrm>
            <a:off x="6516216" y="3132028"/>
            <a:ext cx="1080120" cy="5711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MongoDB</a:t>
            </a:r>
            <a:endParaRPr lang="en-GB" sz="1400" dirty="0">
              <a:solidFill>
                <a:schemeClr val="tx1"/>
              </a:solidFill>
            </a:endParaRPr>
          </a:p>
        </p:txBody>
      </p:sp>
      <p:sp>
        <p:nvSpPr>
          <p:cNvPr id="31" name="Rounded Rectangle 30"/>
          <p:cNvSpPr/>
          <p:nvPr/>
        </p:nvSpPr>
        <p:spPr>
          <a:xfrm>
            <a:off x="7685476" y="3110498"/>
            <a:ext cx="1080120" cy="5711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t>
            </a:r>
            <a:endParaRPr lang="en-GB" sz="1400" dirty="0">
              <a:solidFill>
                <a:schemeClr val="tx1"/>
              </a:solidFill>
            </a:endParaRPr>
          </a:p>
        </p:txBody>
      </p:sp>
      <p:sp>
        <p:nvSpPr>
          <p:cNvPr id="32" name="Down Arrow 31"/>
          <p:cNvSpPr/>
          <p:nvPr/>
        </p:nvSpPr>
        <p:spPr>
          <a:xfrm>
            <a:off x="5739515" y="2660084"/>
            <a:ext cx="334545" cy="461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6889003" y="2670723"/>
            <a:ext cx="334545" cy="461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Down Arrow 33"/>
          <p:cNvSpPr/>
          <p:nvPr/>
        </p:nvSpPr>
        <p:spPr>
          <a:xfrm>
            <a:off x="8016157" y="2660084"/>
            <a:ext cx="334545" cy="461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Left Arrow 1"/>
          <p:cNvSpPr/>
          <p:nvPr/>
        </p:nvSpPr>
        <p:spPr>
          <a:xfrm>
            <a:off x="2843808" y="3539005"/>
            <a:ext cx="1152128" cy="230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Bent Arrow 2"/>
          <p:cNvSpPr/>
          <p:nvPr/>
        </p:nvSpPr>
        <p:spPr>
          <a:xfrm>
            <a:off x="2487847" y="1753237"/>
            <a:ext cx="1257882" cy="1584176"/>
          </a:xfrm>
          <a:prstGeom prst="bentArrow">
            <a:avLst>
              <a:gd name="adj1" fmla="val 11992"/>
              <a:gd name="adj2" fmla="val 11752"/>
              <a:gd name="adj3" fmla="val 28292"/>
              <a:gd name="adj4" fmla="val 58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Bent Arrow 34"/>
          <p:cNvSpPr/>
          <p:nvPr/>
        </p:nvSpPr>
        <p:spPr>
          <a:xfrm rot="10800000" flipH="1">
            <a:off x="2470901" y="4057493"/>
            <a:ext cx="1644465" cy="1584176"/>
          </a:xfrm>
          <a:prstGeom prst="bentArrow">
            <a:avLst>
              <a:gd name="adj1" fmla="val 11992"/>
              <a:gd name="adj2" fmla="val 11752"/>
              <a:gd name="adj3" fmla="val 28292"/>
              <a:gd name="adj4" fmla="val 58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Box 35"/>
          <p:cNvSpPr txBox="1"/>
          <p:nvPr/>
        </p:nvSpPr>
        <p:spPr>
          <a:xfrm>
            <a:off x="444300" y="473640"/>
            <a:ext cx="5388526" cy="769441"/>
          </a:xfrm>
          <a:prstGeom prst="rect">
            <a:avLst/>
          </a:prstGeom>
          <a:noFill/>
        </p:spPr>
        <p:txBody>
          <a:bodyPr wrap="none" rtlCol="0">
            <a:spAutoFit/>
          </a:bodyPr>
          <a:lstStyle/>
          <a:p>
            <a:r>
              <a:rPr lang="en-GB" sz="4400" dirty="0" smtClean="0">
                <a:solidFill>
                  <a:schemeClr val="tx2"/>
                </a:solidFill>
                <a:latin typeface="+mj-lt"/>
              </a:rPr>
              <a:t>Opereffa Architecture</a:t>
            </a:r>
            <a:endParaRPr lang="en-GB" sz="4400" dirty="0">
              <a:solidFill>
                <a:schemeClr val="tx2"/>
              </a:solidFill>
              <a:latin typeface="+mj-lt"/>
            </a:endParaRPr>
          </a:p>
        </p:txBody>
      </p:sp>
      <p:pic>
        <p:nvPicPr>
          <p:cNvPr id="40"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6299200"/>
            <a:ext cx="1765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descr="DarkRed102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65074" t="33209" r="3972"/>
          <a:stretch>
            <a:fillRect/>
          </a:stretch>
        </p:blipFill>
        <p:spPr bwMode="auto">
          <a:xfrm>
            <a:off x="5021935" y="6299802"/>
            <a:ext cx="1496954" cy="40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13500000" algn="ctr" rotWithShape="0">
                    <a:schemeClr val="bg2">
                      <a:alpha val="50000"/>
                    </a:schemeClr>
                  </a:outerShdw>
                </a:effectLst>
              </a14:hiddenEffects>
            </a:ext>
          </a:extLst>
        </p:spPr>
      </p:pic>
      <p:sp>
        <p:nvSpPr>
          <p:cNvPr id="43" name="Rectangle 42"/>
          <p:cNvSpPr/>
          <p:nvPr/>
        </p:nvSpPr>
        <p:spPr>
          <a:xfrm>
            <a:off x="4852502" y="6197600"/>
            <a:ext cx="429149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6" name="Rectangle 5"/>
          <p:cNvSpPr/>
          <p:nvPr/>
        </p:nvSpPr>
        <p:spPr>
          <a:xfrm>
            <a:off x="129047" y="5597435"/>
            <a:ext cx="3045141" cy="1200329"/>
          </a:xfrm>
          <a:prstGeom prst="rect">
            <a:avLst/>
          </a:prstGeom>
        </p:spPr>
        <p:txBody>
          <a:bodyPr wrap="square">
            <a:spAutoFit/>
          </a:bodyPr>
          <a:lstStyle/>
          <a:p>
            <a:r>
              <a:rPr lang="en-GB" sz="1800" dirty="0" smtClean="0">
                <a:latin typeface="+mn-lt"/>
              </a:rPr>
              <a:t>Data </a:t>
            </a:r>
            <a:r>
              <a:rPr lang="en-GB" sz="1800" dirty="0">
                <a:latin typeface="+mn-lt"/>
              </a:rPr>
              <a:t>storage and </a:t>
            </a:r>
            <a:r>
              <a:rPr lang="en-GB" sz="1800" dirty="0" smtClean="0">
                <a:latin typeface="+mn-lt"/>
              </a:rPr>
              <a:t>AQL </a:t>
            </a:r>
            <a:r>
              <a:rPr lang="en-GB" sz="1800" dirty="0">
                <a:latin typeface="+mn-lt"/>
              </a:rPr>
              <a:t>based data access, with relational </a:t>
            </a:r>
            <a:r>
              <a:rPr lang="en-GB" sz="1800" dirty="0" smtClean="0">
                <a:latin typeface="+mn-lt"/>
              </a:rPr>
              <a:t>databases, are already being published open-source</a:t>
            </a:r>
            <a:endParaRPr lang="en-GB" sz="1800" dirty="0">
              <a:latin typeface="+mn-lt"/>
            </a:endParaRPr>
          </a:p>
        </p:txBody>
      </p:sp>
    </p:spTree>
    <p:extLst>
      <p:ext uri="{BB962C8B-B14F-4D97-AF65-F5344CB8AC3E}">
        <p14:creationId xmlns:p14="http://schemas.microsoft.com/office/powerpoint/2010/main" val="27538019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193" y="809488"/>
            <a:ext cx="7772400" cy="671810"/>
          </a:xfrm>
        </p:spPr>
        <p:txBody>
          <a:bodyPr>
            <a:noAutofit/>
          </a:bodyPr>
          <a:lstStyle/>
          <a:p>
            <a:r>
              <a:rPr lang="en-GB" sz="4400" dirty="0" smtClean="0"/>
              <a:t>Opereffa framework: plans for future</a:t>
            </a:r>
            <a:endParaRPr lang="en-GB" sz="4400" dirty="0"/>
          </a:p>
        </p:txBody>
      </p:sp>
      <p:sp>
        <p:nvSpPr>
          <p:cNvPr id="3" name="Subtitle 2"/>
          <p:cNvSpPr>
            <a:spLocks noGrp="1"/>
          </p:cNvSpPr>
          <p:nvPr>
            <p:ph type="subTitle" idx="1"/>
          </p:nvPr>
        </p:nvSpPr>
        <p:spPr>
          <a:xfrm>
            <a:off x="464765" y="1915316"/>
            <a:ext cx="6400800" cy="3672408"/>
          </a:xfrm>
        </p:spPr>
        <p:txBody>
          <a:bodyPr>
            <a:normAutofit fontScale="92500" lnSpcReduction="20000"/>
          </a:bodyPr>
          <a:lstStyle/>
          <a:p>
            <a:pPr marL="457200" indent="-457200" algn="l">
              <a:buFont typeface="Arial" charset="0"/>
              <a:buChar char="•"/>
            </a:pPr>
            <a:r>
              <a:rPr lang="en-GB" sz="2400" dirty="0" smtClean="0">
                <a:solidFill>
                  <a:schemeClr val="tx2"/>
                </a:solidFill>
              </a:rPr>
              <a:t>Proven, open source persistence stacks aligned along the scale axis: </a:t>
            </a:r>
            <a:r>
              <a:rPr lang="en-GB" sz="2400" dirty="0" err="1" smtClean="0">
                <a:solidFill>
                  <a:schemeClr val="tx2"/>
                </a:solidFill>
              </a:rPr>
              <a:t>PostgreSql</a:t>
            </a:r>
            <a:r>
              <a:rPr lang="en-GB" sz="2400" dirty="0" smtClean="0">
                <a:solidFill>
                  <a:schemeClr val="tx2"/>
                </a:solidFill>
              </a:rPr>
              <a:t>, </a:t>
            </a:r>
            <a:r>
              <a:rPr lang="en-GB" sz="2400" dirty="0" err="1" smtClean="0">
                <a:solidFill>
                  <a:schemeClr val="tx2"/>
                </a:solidFill>
              </a:rPr>
              <a:t>MongoDB</a:t>
            </a:r>
            <a:r>
              <a:rPr lang="en-GB" sz="2400" dirty="0" smtClean="0">
                <a:solidFill>
                  <a:schemeClr val="tx2"/>
                </a:solidFill>
              </a:rPr>
              <a:t>, </a:t>
            </a:r>
            <a:r>
              <a:rPr lang="en-GB" sz="2400" dirty="0" err="1" smtClean="0">
                <a:solidFill>
                  <a:schemeClr val="tx2"/>
                </a:solidFill>
              </a:rPr>
              <a:t>Hadoop</a:t>
            </a:r>
            <a:endParaRPr lang="en-GB" sz="2400" dirty="0" smtClean="0">
              <a:solidFill>
                <a:schemeClr val="tx2"/>
              </a:solidFill>
            </a:endParaRPr>
          </a:p>
          <a:p>
            <a:pPr marL="457200" indent="-457200" algn="l">
              <a:buFont typeface="Arial" charset="0"/>
              <a:buChar char="•"/>
            </a:pPr>
            <a:r>
              <a:rPr lang="en-GB" sz="2400" dirty="0" smtClean="0">
                <a:solidFill>
                  <a:schemeClr val="tx2"/>
                </a:solidFill>
              </a:rPr>
              <a:t>High performance open source parallel processing frameworks for scaling up: </a:t>
            </a:r>
            <a:r>
              <a:rPr lang="en-GB" sz="2400" dirty="0" err="1" smtClean="0">
                <a:solidFill>
                  <a:schemeClr val="tx2"/>
                </a:solidFill>
              </a:rPr>
              <a:t>Akka</a:t>
            </a:r>
            <a:r>
              <a:rPr lang="en-GB" sz="2400" dirty="0" smtClean="0">
                <a:solidFill>
                  <a:schemeClr val="tx2"/>
                </a:solidFill>
              </a:rPr>
              <a:t>, </a:t>
            </a:r>
            <a:r>
              <a:rPr lang="en-GB" sz="2400" dirty="0" err="1" smtClean="0">
                <a:solidFill>
                  <a:schemeClr val="tx2"/>
                </a:solidFill>
              </a:rPr>
              <a:t>Hadoop</a:t>
            </a:r>
            <a:endParaRPr lang="en-GB" sz="2400" dirty="0" smtClean="0">
              <a:solidFill>
                <a:schemeClr val="tx2"/>
              </a:solidFill>
            </a:endParaRPr>
          </a:p>
          <a:p>
            <a:pPr marL="457200" indent="-457200" algn="l">
              <a:buFont typeface="Arial" charset="0"/>
              <a:buChar char="•"/>
            </a:pPr>
            <a:r>
              <a:rPr lang="en-GB" sz="2400" dirty="0" smtClean="0">
                <a:solidFill>
                  <a:schemeClr val="tx2"/>
                </a:solidFill>
              </a:rPr>
              <a:t>Tooling to eliminate complicated technology &amp; infrastructure management process: Eclipse framework</a:t>
            </a:r>
          </a:p>
          <a:p>
            <a:pPr marL="457200" indent="-457200" algn="l">
              <a:buFont typeface="Arial" charset="0"/>
              <a:buChar char="•"/>
            </a:pPr>
            <a:r>
              <a:rPr lang="en-GB" sz="2400" dirty="0" smtClean="0">
                <a:solidFill>
                  <a:schemeClr val="tx2"/>
                </a:solidFill>
              </a:rPr>
              <a:t>Number 1 domain to learn from: finance. </a:t>
            </a:r>
          </a:p>
          <a:p>
            <a:pPr marL="457200" indent="-457200" algn="l">
              <a:buFont typeface="Arial" charset="0"/>
              <a:buChar char="•"/>
            </a:pPr>
            <a:r>
              <a:rPr lang="en-GB" sz="2400" dirty="0" smtClean="0">
                <a:solidFill>
                  <a:schemeClr val="tx2"/>
                </a:solidFill>
              </a:rPr>
              <a:t>Bring all these technologies together with a strongly model driven approach, for outcomes that are portable to other domains.</a:t>
            </a:r>
          </a:p>
          <a:p>
            <a:pPr algn="l"/>
            <a:endParaRPr lang="en-GB" sz="2400" dirty="0" smtClean="0">
              <a:solidFill>
                <a:schemeClr val="tx2"/>
              </a:solidFill>
            </a:endParaRPr>
          </a:p>
          <a:p>
            <a:pPr marL="457200" indent="-457200" algn="l">
              <a:buFont typeface="Arial" charset="0"/>
              <a:buChar char="•"/>
            </a:pPr>
            <a:endParaRPr lang="en-GB" dirty="0">
              <a:solidFill>
                <a:schemeClr val="tx2"/>
              </a:solidFill>
            </a:endParaRPr>
          </a:p>
        </p:txBody>
      </p:sp>
      <p:pic>
        <p:nvPicPr>
          <p:cNvPr id="9"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6299200"/>
            <a:ext cx="1765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arkRed102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65074" t="33209" r="3972"/>
          <a:stretch>
            <a:fillRect/>
          </a:stretch>
        </p:blipFill>
        <p:spPr bwMode="auto">
          <a:xfrm>
            <a:off x="5021935" y="6299802"/>
            <a:ext cx="1496954" cy="40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13500000" algn="ctr" rotWithShape="0">
                    <a:schemeClr val="bg2">
                      <a:alpha val="50000"/>
                    </a:schemeClr>
                  </a:outerShdw>
                </a:effectLst>
              </a14:hiddenEffects>
            </a:ext>
          </a:extLst>
        </p:spPr>
      </p:pic>
      <p:sp>
        <p:nvSpPr>
          <p:cNvPr id="11" name="Rectangle 10"/>
          <p:cNvSpPr/>
          <p:nvPr/>
        </p:nvSpPr>
        <p:spPr>
          <a:xfrm>
            <a:off x="4852502" y="6197600"/>
            <a:ext cx="4291498"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40654973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13"/>
            <a:ext cx="7620000" cy="1143000"/>
          </a:xfrm>
        </p:spPr>
        <p:txBody>
          <a:bodyPr/>
          <a:lstStyle/>
          <a:p>
            <a:r>
              <a:rPr lang="en-GB" sz="4400" dirty="0" smtClean="0"/>
              <a:t>Case for greater use of open-source frameworks</a:t>
            </a:r>
            <a:endParaRPr lang="en-GB" sz="4400" dirty="0"/>
          </a:p>
        </p:txBody>
      </p:sp>
      <p:sp>
        <p:nvSpPr>
          <p:cNvPr id="3" name="Content Placeholder 2"/>
          <p:cNvSpPr>
            <a:spLocks noGrp="1"/>
          </p:cNvSpPr>
          <p:nvPr>
            <p:ph idx="1"/>
          </p:nvPr>
        </p:nvSpPr>
        <p:spPr>
          <a:xfrm>
            <a:off x="350324" y="1683325"/>
            <a:ext cx="7914901" cy="4800600"/>
          </a:xfrm>
        </p:spPr>
        <p:txBody>
          <a:bodyPr/>
          <a:lstStyle/>
          <a:p>
            <a:r>
              <a:rPr lang="en-GB" dirty="0" smtClean="0">
                <a:solidFill>
                  <a:schemeClr val="tx2"/>
                </a:solidFill>
              </a:rPr>
              <a:t>Promote effective and efficient developer communities </a:t>
            </a:r>
          </a:p>
          <a:p>
            <a:pPr lvl="1"/>
            <a:r>
              <a:rPr lang="en-GB" dirty="0" smtClean="0">
                <a:solidFill>
                  <a:schemeClr val="tx2"/>
                </a:solidFill>
              </a:rPr>
              <a:t>pioneers traditionally have had to build whole local infrastructures</a:t>
            </a:r>
          </a:p>
          <a:p>
            <a:pPr lvl="1"/>
            <a:r>
              <a:rPr lang="en-GB" dirty="0" smtClean="0">
                <a:solidFill>
                  <a:schemeClr val="tx2"/>
                </a:solidFill>
              </a:rPr>
              <a:t>many wheels still being reinvented, unnecessarily</a:t>
            </a:r>
          </a:p>
          <a:p>
            <a:r>
              <a:rPr lang="en-GB" dirty="0" smtClean="0">
                <a:solidFill>
                  <a:schemeClr val="tx2"/>
                </a:solidFill>
              </a:rPr>
              <a:t>Pool costs of development and maintenance of essential infrastructure </a:t>
            </a:r>
          </a:p>
          <a:p>
            <a:r>
              <a:rPr lang="en-GB" dirty="0" smtClean="0">
                <a:solidFill>
                  <a:schemeClr val="tx2"/>
                </a:solidFill>
              </a:rPr>
              <a:t>Enable research interface – discipline grows through sharing, review and testing of methods</a:t>
            </a:r>
          </a:p>
          <a:p>
            <a:r>
              <a:rPr lang="en-GB" dirty="0" smtClean="0">
                <a:solidFill>
                  <a:schemeClr val="tx2"/>
                </a:solidFill>
              </a:rPr>
              <a:t>Improve procurement – ability to see what’s under the bonnet</a:t>
            </a:r>
          </a:p>
          <a:p>
            <a:r>
              <a:rPr lang="en-GB" dirty="0" smtClean="0">
                <a:solidFill>
                  <a:schemeClr val="tx2"/>
                </a:solidFill>
              </a:rPr>
              <a:t>Support </a:t>
            </a:r>
            <a:r>
              <a:rPr lang="en-GB" dirty="0">
                <a:solidFill>
                  <a:schemeClr val="tx2"/>
                </a:solidFill>
              </a:rPr>
              <a:t>integration – combat </a:t>
            </a:r>
            <a:r>
              <a:rPr lang="en-GB" dirty="0" smtClean="0">
                <a:solidFill>
                  <a:schemeClr val="tx2"/>
                </a:solidFill>
              </a:rPr>
              <a:t>fragmentation</a:t>
            </a:r>
          </a:p>
          <a:p>
            <a:pPr marL="114300" indent="0">
              <a:buNone/>
            </a:pPr>
            <a:r>
              <a:rPr lang="en-GB" dirty="0" smtClean="0">
                <a:solidFill>
                  <a:schemeClr val="tx2"/>
                </a:solidFill>
              </a:rPr>
              <a:t>But there must be a business case – government and industry support is needed for the transition to an open-source community</a:t>
            </a:r>
            <a:endParaRPr lang="en-GB" dirty="0">
              <a:solidFill>
                <a:schemeClr val="tx2"/>
              </a:solidFill>
            </a:endParaRPr>
          </a:p>
        </p:txBody>
      </p:sp>
    </p:spTree>
    <p:extLst>
      <p:ext uri="{BB962C8B-B14F-4D97-AF65-F5344CB8AC3E}">
        <p14:creationId xmlns:p14="http://schemas.microsoft.com/office/powerpoint/2010/main" val="39994920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38" y="5486400"/>
            <a:ext cx="7659687" cy="1168400"/>
          </a:xfrm>
        </p:spPr>
        <p:txBody>
          <a:bodyPr/>
          <a:lstStyle/>
          <a:p>
            <a:r>
              <a:rPr lang="en-GB" dirty="0" smtClean="0"/>
              <a:t>Thank You</a:t>
            </a:r>
            <a:endParaRPr lang="en-GB" dirty="0"/>
          </a:p>
        </p:txBody>
      </p:sp>
      <p:sp>
        <p:nvSpPr>
          <p:cNvPr id="3" name="Text Placeholder 2"/>
          <p:cNvSpPr>
            <a:spLocks noGrp="1"/>
          </p:cNvSpPr>
          <p:nvPr>
            <p:ph type="body" idx="1"/>
          </p:nvPr>
        </p:nvSpPr>
        <p:spPr>
          <a:xfrm>
            <a:off x="555179" y="3662857"/>
            <a:ext cx="6451263" cy="1633538"/>
          </a:xfrm>
        </p:spPr>
        <p:txBody>
          <a:bodyPr/>
          <a:lstStyle/>
          <a:p>
            <a:r>
              <a:rPr lang="en-GB" sz="2200" dirty="0" smtClean="0"/>
              <a:t>The growing worldwide community of </a:t>
            </a:r>
            <a:r>
              <a:rPr lang="en-GB" sz="2200" dirty="0" err="1" smtClean="0"/>
              <a:t>openEHR</a:t>
            </a:r>
            <a:r>
              <a:rPr lang="en-GB" sz="2200" dirty="0" smtClean="0"/>
              <a:t> would welcome your participation in its future development</a:t>
            </a:r>
            <a:endParaRPr lang="en-GB" sz="2200" dirty="0"/>
          </a:p>
        </p:txBody>
      </p:sp>
      <p:pic>
        <p:nvPicPr>
          <p:cNvPr id="4"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0" y="6299200"/>
            <a:ext cx="1765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arkRed102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65074" t="33209" r="3972"/>
          <a:stretch>
            <a:fillRect/>
          </a:stretch>
        </p:blipFill>
        <p:spPr bwMode="auto">
          <a:xfrm>
            <a:off x="2931935" y="6299802"/>
            <a:ext cx="1496954" cy="40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13500000" algn="ctr" rotWithShape="0">
                    <a:schemeClr val="bg2">
                      <a:alpha val="50000"/>
                    </a:schemeClr>
                  </a:outerShdw>
                </a:effectLst>
              </a14:hiddenEffects>
            </a:ext>
          </a:extLst>
        </p:spPr>
      </p:pic>
      <p:pic>
        <p:nvPicPr>
          <p:cNvPr id="6" name="Picture 5"/>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8889" y="6299802"/>
            <a:ext cx="1270001" cy="422199"/>
          </a:xfrm>
          <a:prstGeom prst="rect">
            <a:avLst/>
          </a:prstGeom>
        </p:spPr>
      </p:pic>
      <p:sp>
        <p:nvSpPr>
          <p:cNvPr id="7" name="Rectangle 6"/>
          <p:cNvSpPr/>
          <p:nvPr/>
        </p:nvSpPr>
        <p:spPr>
          <a:xfrm>
            <a:off x="2832100" y="6197600"/>
            <a:ext cx="5626100" cy="62230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8" name="Picture 12"/>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99125" y="6302375"/>
            <a:ext cx="7143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66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
          <p:cNvSpPr>
            <a:spLocks noChangeArrowheads="1"/>
          </p:cNvSpPr>
          <p:nvPr/>
        </p:nvSpPr>
        <p:spPr bwMode="auto">
          <a:xfrm>
            <a:off x="807556" y="1620021"/>
            <a:ext cx="4705107" cy="4329517"/>
          </a:xfrm>
          <a:prstGeom prst="ellipse">
            <a:avLst/>
          </a:prstGeom>
          <a:solidFill>
            <a:schemeClr val="accent2"/>
          </a:solidFill>
          <a:ln w="9525">
            <a:solidFill>
              <a:schemeClr val="tx1"/>
            </a:solidFill>
            <a:round/>
            <a:headEnd/>
            <a:tailEnd/>
          </a:ln>
        </p:spPr>
        <p:txBody>
          <a:bodyPr wrap="none" anchor="ctr"/>
          <a:lstStyle/>
          <a:p>
            <a:endParaRPr lang="en-GB"/>
          </a:p>
        </p:txBody>
      </p:sp>
      <p:sp>
        <p:nvSpPr>
          <p:cNvPr id="6" name="Oval 8"/>
          <p:cNvSpPr>
            <a:spLocks noChangeArrowheads="1"/>
          </p:cNvSpPr>
          <p:nvPr/>
        </p:nvSpPr>
        <p:spPr bwMode="auto">
          <a:xfrm>
            <a:off x="1902638" y="1872650"/>
            <a:ext cx="2619375" cy="2940050"/>
          </a:xfrm>
          <a:prstGeom prst="ellipse">
            <a:avLst/>
          </a:prstGeom>
          <a:solidFill>
            <a:schemeClr val="accent1"/>
          </a:solidFill>
          <a:ln w="9525">
            <a:solidFill>
              <a:schemeClr val="tx1"/>
            </a:solidFill>
            <a:round/>
            <a:headEnd/>
            <a:tailEnd/>
          </a:ln>
          <a:extLst/>
        </p:spPr>
        <p:txBody>
          <a:bodyPr wrap="none" anchor="ctr"/>
          <a:lstStyle/>
          <a:p>
            <a:endParaRPr lang="en-GB"/>
          </a:p>
        </p:txBody>
      </p:sp>
      <p:sp>
        <p:nvSpPr>
          <p:cNvPr id="20" name="WordArt 22"/>
          <p:cNvSpPr>
            <a:spLocks noChangeArrowheads="1" noChangeShapeType="1" noTextEdit="1"/>
          </p:cNvSpPr>
          <p:nvPr/>
        </p:nvSpPr>
        <p:spPr bwMode="auto">
          <a:xfrm rot="2116479">
            <a:off x="4228325" y="1939325"/>
            <a:ext cx="1096963" cy="293688"/>
          </a:xfrm>
          <a:prstGeom prst="rect">
            <a:avLst/>
          </a:prstGeom>
        </p:spPr>
        <p:txBody>
          <a:bodyPr spcFirstLastPara="1" wrap="none" fromWordArt="1">
            <a:prstTxWarp prst="textArchUp">
              <a:avLst>
                <a:gd name="adj" fmla="val 11185676"/>
              </a:avLst>
            </a:prstTxWarp>
          </a:bodyPr>
          <a:lstStyle/>
          <a:p>
            <a:pPr algn="ctr"/>
            <a:r>
              <a:rPr lang="en-GB" sz="2400" kern="10" dirty="0">
                <a:ln w="9525">
                  <a:solidFill>
                    <a:srgbClr val="000000"/>
                  </a:solidFill>
                  <a:round/>
                  <a:headEnd/>
                  <a:tailEnd/>
                </a:ln>
                <a:latin typeface="Times New Roman"/>
                <a:cs typeface="Times New Roman"/>
              </a:rPr>
              <a:t>Knowledge</a:t>
            </a:r>
          </a:p>
        </p:txBody>
      </p:sp>
      <p:sp>
        <p:nvSpPr>
          <p:cNvPr id="29" name="Oval 31"/>
          <p:cNvSpPr>
            <a:spLocks noChangeArrowheads="1"/>
          </p:cNvSpPr>
          <p:nvPr/>
        </p:nvSpPr>
        <p:spPr bwMode="auto">
          <a:xfrm>
            <a:off x="2809738" y="2955225"/>
            <a:ext cx="892175" cy="869950"/>
          </a:xfrm>
          <a:prstGeom prst="ellipse">
            <a:avLst/>
          </a:prstGeom>
          <a:solidFill>
            <a:schemeClr val="accent4"/>
          </a:solidFill>
          <a:ln w="9525">
            <a:solidFill>
              <a:schemeClr val="tx1"/>
            </a:solidFill>
            <a:round/>
            <a:headEnd/>
            <a:tailEnd/>
          </a:ln>
        </p:spPr>
        <p:txBody>
          <a:bodyPr wrap="none" anchor="ctr"/>
          <a:lstStyle/>
          <a:p>
            <a:endParaRPr lang="en-GB"/>
          </a:p>
        </p:txBody>
      </p:sp>
      <p:sp>
        <p:nvSpPr>
          <p:cNvPr id="30" name="Text Box 32"/>
          <p:cNvSpPr txBox="1">
            <a:spLocks noChangeArrowheads="1"/>
          </p:cNvSpPr>
          <p:nvPr/>
        </p:nvSpPr>
        <p:spPr bwMode="auto">
          <a:xfrm>
            <a:off x="2857238" y="3166488"/>
            <a:ext cx="849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eaLnBrk="1" hangingPunct="1">
              <a:spcBef>
                <a:spcPct val="50000"/>
              </a:spcBef>
            </a:pPr>
            <a:r>
              <a:rPr lang="en-GB" sz="2400" dirty="0" smtClean="0">
                <a:latin typeface="+mn-lt"/>
              </a:rPr>
              <a:t>Data</a:t>
            </a:r>
            <a:endParaRPr lang="en-US" sz="2400" dirty="0">
              <a:latin typeface="+mn-lt"/>
            </a:endParaRPr>
          </a:p>
        </p:txBody>
      </p:sp>
      <p:sp>
        <p:nvSpPr>
          <p:cNvPr id="33" name="Text Box 32"/>
          <p:cNvSpPr txBox="1">
            <a:spLocks noChangeArrowheads="1"/>
          </p:cNvSpPr>
          <p:nvPr/>
        </p:nvSpPr>
        <p:spPr bwMode="auto">
          <a:xfrm>
            <a:off x="2273988" y="3843069"/>
            <a:ext cx="1965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eaLnBrk="1" hangingPunct="1">
              <a:spcBef>
                <a:spcPct val="50000"/>
              </a:spcBef>
            </a:pPr>
            <a:r>
              <a:rPr lang="en-GB" sz="2400" dirty="0" smtClean="0">
                <a:latin typeface="+mn-lt"/>
              </a:rPr>
              <a:t>Information</a:t>
            </a:r>
            <a:endParaRPr lang="en-US" sz="1400" dirty="0">
              <a:latin typeface="+mn-lt"/>
            </a:endParaRPr>
          </a:p>
        </p:txBody>
      </p:sp>
      <p:sp>
        <p:nvSpPr>
          <p:cNvPr id="44" name="Down Arrow 43"/>
          <p:cNvSpPr/>
          <p:nvPr/>
        </p:nvSpPr>
        <p:spPr>
          <a:xfrm rot="5400000">
            <a:off x="4630333" y="2897412"/>
            <a:ext cx="325013" cy="1003155"/>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Down Arrow 44"/>
          <p:cNvSpPr/>
          <p:nvPr/>
        </p:nvSpPr>
        <p:spPr>
          <a:xfrm rot="7911820">
            <a:off x="4409565" y="3963067"/>
            <a:ext cx="303531" cy="1208126"/>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Down Arrow 47"/>
          <p:cNvSpPr/>
          <p:nvPr/>
        </p:nvSpPr>
        <p:spPr>
          <a:xfrm rot="2173005">
            <a:off x="3833221" y="1891275"/>
            <a:ext cx="412750" cy="106937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Down Arrow 48"/>
          <p:cNvSpPr/>
          <p:nvPr/>
        </p:nvSpPr>
        <p:spPr>
          <a:xfrm rot="13740209">
            <a:off x="1753545" y="4045265"/>
            <a:ext cx="412750" cy="1072113"/>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Down Arrow 53"/>
          <p:cNvSpPr/>
          <p:nvPr/>
        </p:nvSpPr>
        <p:spPr>
          <a:xfrm rot="19556561">
            <a:off x="2262723" y="1827357"/>
            <a:ext cx="412750" cy="987599"/>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0" y="6034990"/>
            <a:ext cx="6068291" cy="646331"/>
          </a:xfrm>
          <a:prstGeom prst="rect">
            <a:avLst/>
          </a:prstGeom>
          <a:noFill/>
        </p:spPr>
        <p:txBody>
          <a:bodyPr wrap="square" rtlCol="0">
            <a:spAutoFit/>
          </a:bodyPr>
          <a:lstStyle/>
          <a:p>
            <a:r>
              <a:rPr lang="en-GB" sz="1800" dirty="0" smtClean="0">
                <a:latin typeface="+mn-lt"/>
              </a:rPr>
              <a:t>The purposes for which the record is captured, organised and communicated, reflect in both its structure and its meaning</a:t>
            </a:r>
            <a:endParaRPr lang="en-GB" sz="1800" dirty="0">
              <a:latin typeface="+mn-lt"/>
            </a:endParaRPr>
          </a:p>
        </p:txBody>
      </p:sp>
      <p:sp>
        <p:nvSpPr>
          <p:cNvPr id="58" name="TextBox 57"/>
          <p:cNvSpPr txBox="1"/>
          <p:nvPr/>
        </p:nvSpPr>
        <p:spPr>
          <a:xfrm>
            <a:off x="5890161" y="1611651"/>
            <a:ext cx="2446317" cy="4924425"/>
          </a:xfrm>
          <a:prstGeom prst="rect">
            <a:avLst/>
          </a:prstGeom>
          <a:solidFill>
            <a:schemeClr val="bg1"/>
          </a:solidFill>
          <a:ln>
            <a:solidFill>
              <a:schemeClr val="tx1"/>
            </a:solidFill>
          </a:ln>
        </p:spPr>
        <p:txBody>
          <a:bodyPr wrap="square" rtlCol="0">
            <a:spAutoFit/>
          </a:bodyPr>
          <a:lstStyle/>
          <a:p>
            <a:r>
              <a:rPr lang="en-GB" sz="1800" dirty="0" smtClean="0">
                <a:latin typeface="+mn-lt"/>
              </a:rPr>
              <a:t>Common usage of these terms is loose and varied, although Latin and Greek roots help to preserve some clarity</a:t>
            </a:r>
          </a:p>
          <a:p>
            <a:r>
              <a:rPr lang="en-GB" sz="2200" dirty="0" smtClean="0">
                <a:solidFill>
                  <a:schemeClr val="accent1"/>
                </a:solidFill>
                <a:latin typeface="+mn-lt"/>
              </a:rPr>
              <a:t>Information </a:t>
            </a:r>
            <a:r>
              <a:rPr lang="en-GB" sz="1800" dirty="0" smtClean="0">
                <a:latin typeface="+mn-lt"/>
              </a:rPr>
              <a:t>- has specialist meanings in physics and engineering.</a:t>
            </a:r>
            <a:endParaRPr lang="en-GB" sz="1800" dirty="0" smtClean="0">
              <a:solidFill>
                <a:schemeClr val="accent1"/>
              </a:solidFill>
              <a:latin typeface="+mn-lt"/>
            </a:endParaRPr>
          </a:p>
          <a:p>
            <a:r>
              <a:rPr lang="en-GB" sz="1800" dirty="0" smtClean="0">
                <a:solidFill>
                  <a:schemeClr val="accent5"/>
                </a:solidFill>
                <a:latin typeface="+mn-lt"/>
              </a:rPr>
              <a:t>‘Knowledge for the purpose of effective action’ </a:t>
            </a:r>
            <a:r>
              <a:rPr lang="en-GB" sz="1800" dirty="0" smtClean="0">
                <a:latin typeface="+mn-lt"/>
              </a:rPr>
              <a:t>is an interesting one here. Also:</a:t>
            </a:r>
            <a:endParaRPr lang="en-GB" sz="1800" dirty="0" smtClean="0">
              <a:solidFill>
                <a:schemeClr val="accent5"/>
              </a:solidFill>
              <a:latin typeface="+mn-lt"/>
            </a:endParaRPr>
          </a:p>
          <a:p>
            <a:r>
              <a:rPr lang="en-GB" sz="2200" dirty="0" smtClean="0">
                <a:solidFill>
                  <a:schemeClr val="accent4"/>
                </a:solidFill>
                <a:latin typeface="+mn-lt"/>
              </a:rPr>
              <a:t>Data -</a:t>
            </a:r>
          </a:p>
          <a:p>
            <a:r>
              <a:rPr lang="en-GB" sz="1800" dirty="0" smtClean="0">
                <a:solidFill>
                  <a:schemeClr val="accent4"/>
                </a:solidFill>
                <a:latin typeface="+mn-lt"/>
              </a:rPr>
              <a:t>‘Facts, given, from which others may be inferred’</a:t>
            </a:r>
            <a:endParaRPr lang="en-GB" sz="1800" dirty="0">
              <a:solidFill>
                <a:schemeClr val="accent4"/>
              </a:solidFill>
              <a:latin typeface="+mn-lt"/>
            </a:endParaRPr>
          </a:p>
        </p:txBody>
      </p:sp>
      <p:cxnSp>
        <p:nvCxnSpPr>
          <p:cNvPr id="60" name="Straight Arrow Connector 59"/>
          <p:cNvCxnSpPr/>
          <p:nvPr/>
        </p:nvCxnSpPr>
        <p:spPr>
          <a:xfrm flipH="1">
            <a:off x="2350528" y="3579450"/>
            <a:ext cx="506710" cy="2304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660893" y="3582915"/>
            <a:ext cx="579314" cy="358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2250852" y="2798333"/>
            <a:ext cx="630137" cy="390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428135" y="226656"/>
            <a:ext cx="7635214" cy="1384995"/>
          </a:xfrm>
          <a:prstGeom prst="rect">
            <a:avLst/>
          </a:prstGeom>
        </p:spPr>
        <p:txBody>
          <a:bodyPr wrap="square">
            <a:spAutoFit/>
          </a:bodyPr>
          <a:lstStyle/>
          <a:p>
            <a:r>
              <a:rPr lang="en-GB" sz="2800" dirty="0">
                <a:solidFill>
                  <a:schemeClr val="accent1"/>
                </a:solidFill>
                <a:latin typeface="Calibri"/>
              </a:rPr>
              <a:t>Records</a:t>
            </a:r>
            <a:r>
              <a:rPr lang="en-GB" sz="2800" dirty="0">
                <a:solidFill>
                  <a:srgbClr val="5B6973"/>
                </a:solidFill>
                <a:latin typeface="Calibri"/>
              </a:rPr>
              <a:t> </a:t>
            </a:r>
            <a:r>
              <a:rPr lang="en-GB" sz="2800" dirty="0" smtClean="0">
                <a:solidFill>
                  <a:srgbClr val="5B6973"/>
                </a:solidFill>
                <a:latin typeface="Calibri"/>
              </a:rPr>
              <a:t>capture and organise </a:t>
            </a:r>
            <a:r>
              <a:rPr lang="en-GB" sz="2800" dirty="0" smtClean="0">
                <a:solidFill>
                  <a:schemeClr val="accent2"/>
                </a:solidFill>
                <a:latin typeface="Calibri"/>
              </a:rPr>
              <a:t>knowledge</a:t>
            </a:r>
            <a:r>
              <a:rPr lang="en-GB" sz="2800" dirty="0" smtClean="0">
                <a:solidFill>
                  <a:srgbClr val="5B6973"/>
                </a:solidFill>
                <a:latin typeface="Calibri"/>
              </a:rPr>
              <a:t> </a:t>
            </a:r>
            <a:r>
              <a:rPr lang="en-GB" sz="2800" dirty="0">
                <a:solidFill>
                  <a:srgbClr val="5B6973"/>
                </a:solidFill>
                <a:latin typeface="Calibri"/>
              </a:rPr>
              <a:t>and </a:t>
            </a:r>
            <a:r>
              <a:rPr lang="en-GB" sz="2800" dirty="0" smtClean="0">
                <a:solidFill>
                  <a:schemeClr val="accent4"/>
                </a:solidFill>
                <a:latin typeface="Calibri"/>
              </a:rPr>
              <a:t>data </a:t>
            </a:r>
            <a:r>
              <a:rPr lang="en-GB" sz="2800" dirty="0" smtClean="0">
                <a:solidFill>
                  <a:srgbClr val="5B6973"/>
                </a:solidFill>
                <a:latin typeface="Calibri"/>
              </a:rPr>
              <a:t>to represent and communicate facts, opinions and events, in context and with implied meaning</a:t>
            </a:r>
            <a:endParaRPr lang="en-GB" sz="2800" dirty="0"/>
          </a:p>
        </p:txBody>
      </p:sp>
      <p:cxnSp>
        <p:nvCxnSpPr>
          <p:cNvPr id="75" name="Straight Arrow Connector 74"/>
          <p:cNvCxnSpPr/>
          <p:nvPr/>
        </p:nvCxnSpPr>
        <p:spPr>
          <a:xfrm flipV="1">
            <a:off x="3677985" y="3049662"/>
            <a:ext cx="388694" cy="163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762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2126887" y="6285300"/>
            <a:ext cx="4934744"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spcBef>
                <a:spcPct val="50000"/>
              </a:spcBef>
            </a:pPr>
            <a:r>
              <a:rPr lang="en-GB" sz="2000" dirty="0">
                <a:solidFill>
                  <a:schemeClr val="accent5"/>
                </a:solidFill>
                <a:latin typeface="+mn-lt"/>
              </a:rPr>
              <a:t>After </a:t>
            </a:r>
            <a:r>
              <a:rPr lang="en-GB" sz="2000" i="1" dirty="0" err="1">
                <a:solidFill>
                  <a:schemeClr val="accent5"/>
                </a:solidFill>
                <a:latin typeface="+mn-lt"/>
              </a:rPr>
              <a:t>Ranganarthan</a:t>
            </a:r>
            <a:r>
              <a:rPr lang="en-GB" sz="2000" i="1" dirty="0">
                <a:solidFill>
                  <a:schemeClr val="accent5"/>
                </a:solidFill>
                <a:latin typeface="+mn-lt"/>
              </a:rPr>
              <a:t>, the circle of knowledge</a:t>
            </a:r>
            <a:endParaRPr lang="en-US" sz="2000" i="1" dirty="0">
              <a:solidFill>
                <a:schemeClr val="accent5"/>
              </a:solidFill>
              <a:latin typeface="+mn-lt"/>
            </a:endParaRPr>
          </a:p>
        </p:txBody>
      </p:sp>
      <p:sp>
        <p:nvSpPr>
          <p:cNvPr id="55300" name="Oval 4"/>
          <p:cNvSpPr>
            <a:spLocks noChangeArrowheads="1"/>
          </p:cNvSpPr>
          <p:nvPr/>
        </p:nvSpPr>
        <p:spPr bwMode="auto">
          <a:xfrm>
            <a:off x="900113" y="779463"/>
            <a:ext cx="5241925" cy="5292725"/>
          </a:xfrm>
          <a:prstGeom prst="ellipse">
            <a:avLst/>
          </a:prstGeom>
          <a:solidFill>
            <a:schemeClr val="accent2"/>
          </a:solidFill>
          <a:ln w="9525">
            <a:solidFill>
              <a:schemeClr val="tx1"/>
            </a:solidFill>
            <a:round/>
            <a:headEnd/>
            <a:tailEnd/>
          </a:ln>
        </p:spPr>
        <p:txBody>
          <a:bodyPr wrap="none" anchor="ctr"/>
          <a:lstStyle/>
          <a:p>
            <a:endParaRPr lang="en-GB"/>
          </a:p>
        </p:txBody>
      </p:sp>
      <p:sp>
        <p:nvSpPr>
          <p:cNvPr id="55302" name="Line 6"/>
          <p:cNvSpPr>
            <a:spLocks noChangeShapeType="1"/>
          </p:cNvSpPr>
          <p:nvPr/>
        </p:nvSpPr>
        <p:spPr bwMode="auto">
          <a:xfrm>
            <a:off x="1662113" y="1955800"/>
            <a:ext cx="3717925" cy="29400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5303" name="Line 7"/>
          <p:cNvSpPr>
            <a:spLocks noChangeShapeType="1"/>
          </p:cNvSpPr>
          <p:nvPr/>
        </p:nvSpPr>
        <p:spPr bwMode="auto">
          <a:xfrm flipV="1">
            <a:off x="1662113" y="1949450"/>
            <a:ext cx="3717925" cy="29416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5304" name="Oval 8"/>
          <p:cNvSpPr>
            <a:spLocks noChangeArrowheads="1"/>
          </p:cNvSpPr>
          <p:nvPr/>
        </p:nvSpPr>
        <p:spPr bwMode="auto">
          <a:xfrm>
            <a:off x="2211388" y="1041400"/>
            <a:ext cx="2619375" cy="2940050"/>
          </a:xfrm>
          <a:prstGeom prst="ellipse">
            <a:avLst/>
          </a:prstGeom>
          <a:solidFill>
            <a:schemeClr val="accent1"/>
          </a:solidFill>
          <a:ln w="9525">
            <a:solidFill>
              <a:schemeClr val="tx1"/>
            </a:solidFill>
            <a:round/>
            <a:headEnd/>
            <a:tailEnd/>
          </a:ln>
          <a:extLst/>
        </p:spPr>
        <p:txBody>
          <a:bodyPr wrap="none" anchor="ctr"/>
          <a:lstStyle/>
          <a:p>
            <a:endParaRPr lang="en-GB"/>
          </a:p>
        </p:txBody>
      </p:sp>
      <p:sp>
        <p:nvSpPr>
          <p:cNvPr id="55305" name="Text Box 9"/>
          <p:cNvSpPr txBox="1">
            <a:spLocks noChangeArrowheads="1"/>
          </p:cNvSpPr>
          <p:nvPr/>
        </p:nvSpPr>
        <p:spPr bwMode="auto">
          <a:xfrm>
            <a:off x="5222875" y="4791075"/>
            <a:ext cx="1509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Mathematics</a:t>
            </a:r>
          </a:p>
        </p:txBody>
      </p:sp>
      <p:sp>
        <p:nvSpPr>
          <p:cNvPr id="55306" name="Text Box 10"/>
          <p:cNvSpPr txBox="1">
            <a:spLocks noChangeArrowheads="1"/>
          </p:cNvSpPr>
          <p:nvPr/>
        </p:nvSpPr>
        <p:spPr bwMode="auto">
          <a:xfrm>
            <a:off x="5643563" y="2876550"/>
            <a:ext cx="97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Physics</a:t>
            </a:r>
          </a:p>
        </p:txBody>
      </p:sp>
      <p:sp>
        <p:nvSpPr>
          <p:cNvPr id="55307" name="Text Box 11"/>
          <p:cNvSpPr txBox="1">
            <a:spLocks noChangeArrowheads="1"/>
          </p:cNvSpPr>
          <p:nvPr/>
        </p:nvSpPr>
        <p:spPr bwMode="auto">
          <a:xfrm>
            <a:off x="5381625" y="2114550"/>
            <a:ext cx="1350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r>
              <a:rPr lang="en-GB" sz="1800">
                <a:latin typeface="Times New Roman" pitchFamily="18" charset="0"/>
              </a:rPr>
              <a:t>Engineering</a:t>
            </a:r>
          </a:p>
          <a:p>
            <a:pPr algn="ctr"/>
            <a:r>
              <a:rPr lang="en-GB" sz="1800">
                <a:latin typeface="Times New Roman" pitchFamily="18" charset="0"/>
              </a:rPr>
              <a:t> sciences</a:t>
            </a:r>
          </a:p>
        </p:txBody>
      </p:sp>
      <p:sp>
        <p:nvSpPr>
          <p:cNvPr id="55308" name="Text Box 12"/>
          <p:cNvSpPr txBox="1">
            <a:spLocks noChangeArrowheads="1"/>
          </p:cNvSpPr>
          <p:nvPr/>
        </p:nvSpPr>
        <p:spPr bwMode="auto">
          <a:xfrm>
            <a:off x="1476375" y="692150"/>
            <a:ext cx="1698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dirty="0">
                <a:latin typeface="Times New Roman" pitchFamily="18" charset="0"/>
              </a:rPr>
              <a:t>Life sciences</a:t>
            </a:r>
          </a:p>
        </p:txBody>
      </p:sp>
      <p:sp>
        <p:nvSpPr>
          <p:cNvPr id="55309" name="Text Box 13"/>
          <p:cNvSpPr txBox="1">
            <a:spLocks noChangeArrowheads="1"/>
          </p:cNvSpPr>
          <p:nvPr/>
        </p:nvSpPr>
        <p:spPr bwMode="auto">
          <a:xfrm>
            <a:off x="-180975" y="2414588"/>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Medical sciences</a:t>
            </a:r>
          </a:p>
        </p:txBody>
      </p:sp>
      <p:sp>
        <p:nvSpPr>
          <p:cNvPr id="55310" name="Oval 14"/>
          <p:cNvSpPr>
            <a:spLocks noChangeArrowheads="1"/>
          </p:cNvSpPr>
          <p:nvPr/>
        </p:nvSpPr>
        <p:spPr bwMode="auto">
          <a:xfrm>
            <a:off x="2211388" y="2870200"/>
            <a:ext cx="2619375" cy="2941638"/>
          </a:xfrm>
          <a:prstGeom prst="ellipse">
            <a:avLst/>
          </a:prstGeom>
          <a:solidFill>
            <a:schemeClr val="accent1"/>
          </a:solidFill>
          <a:ln w="9525">
            <a:solidFill>
              <a:schemeClr val="tx1"/>
            </a:solidFill>
            <a:round/>
            <a:headEnd/>
            <a:tailEnd/>
          </a:ln>
          <a:extLst/>
        </p:spPr>
        <p:txBody>
          <a:bodyPr wrap="none" anchor="ctr"/>
          <a:lstStyle/>
          <a:p>
            <a:endParaRPr lang="en-GB"/>
          </a:p>
        </p:txBody>
      </p:sp>
      <p:sp>
        <p:nvSpPr>
          <p:cNvPr id="55311" name="Text Box 15"/>
          <p:cNvSpPr txBox="1">
            <a:spLocks noChangeArrowheads="1"/>
          </p:cNvSpPr>
          <p:nvPr/>
        </p:nvSpPr>
        <p:spPr bwMode="auto">
          <a:xfrm>
            <a:off x="1042988" y="5870575"/>
            <a:ext cx="1889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Epidemiology</a:t>
            </a:r>
          </a:p>
        </p:txBody>
      </p:sp>
      <p:sp>
        <p:nvSpPr>
          <p:cNvPr id="55312" name="Text Box 16"/>
          <p:cNvSpPr txBox="1">
            <a:spLocks noChangeArrowheads="1"/>
          </p:cNvSpPr>
          <p:nvPr/>
        </p:nvSpPr>
        <p:spPr bwMode="auto">
          <a:xfrm>
            <a:off x="-180975" y="5229225"/>
            <a:ext cx="3313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Social and Economic Sciences</a:t>
            </a:r>
          </a:p>
        </p:txBody>
      </p:sp>
      <p:sp>
        <p:nvSpPr>
          <p:cNvPr id="55313" name="Text Box 17"/>
          <p:cNvSpPr txBox="1">
            <a:spLocks noChangeArrowheads="1"/>
          </p:cNvSpPr>
          <p:nvPr/>
        </p:nvSpPr>
        <p:spPr bwMode="auto">
          <a:xfrm>
            <a:off x="4500563" y="5294313"/>
            <a:ext cx="2185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Ethics and law</a:t>
            </a:r>
          </a:p>
        </p:txBody>
      </p:sp>
      <p:sp>
        <p:nvSpPr>
          <p:cNvPr id="55314" name="Text Box 18"/>
          <p:cNvSpPr txBox="1">
            <a:spLocks noChangeArrowheads="1"/>
          </p:cNvSpPr>
          <p:nvPr/>
        </p:nvSpPr>
        <p:spPr bwMode="auto">
          <a:xfrm>
            <a:off x="3586163" y="4357688"/>
            <a:ext cx="1001712" cy="523220"/>
          </a:xfrm>
          <a:prstGeom prst="rect">
            <a:avLst/>
          </a:prstGeom>
          <a:solidFill>
            <a:schemeClr val="accent6"/>
          </a:solidFill>
          <a:ln w="9525">
            <a:solidFill>
              <a:schemeClr val="tx1"/>
            </a:solidFill>
            <a:miter lim="800000"/>
            <a:headEnd/>
            <a:tailEnd/>
          </a:ln>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1400" dirty="0" smtClean="0">
                <a:latin typeface="Times New Roman" pitchFamily="18" charset="0"/>
              </a:rPr>
              <a:t>Population </a:t>
            </a:r>
            <a:r>
              <a:rPr lang="en-GB" sz="1400" dirty="0">
                <a:latin typeface="Times New Roman" pitchFamily="18" charset="0"/>
              </a:rPr>
              <a:t>science</a:t>
            </a:r>
          </a:p>
        </p:txBody>
      </p:sp>
      <p:sp>
        <p:nvSpPr>
          <p:cNvPr id="55315" name="Text Box 19"/>
          <p:cNvSpPr txBox="1">
            <a:spLocks noChangeArrowheads="1"/>
          </p:cNvSpPr>
          <p:nvPr/>
        </p:nvSpPr>
        <p:spPr bwMode="auto">
          <a:xfrm>
            <a:off x="2411413" y="1806575"/>
            <a:ext cx="1050925" cy="314325"/>
          </a:xfrm>
          <a:prstGeom prst="rect">
            <a:avLst/>
          </a:prstGeom>
          <a:solidFill>
            <a:schemeClr val="accent6"/>
          </a:solidFill>
          <a:ln w="9525">
            <a:solidFill>
              <a:schemeClr val="tx1"/>
            </a:solidFill>
            <a:miter lim="800000"/>
            <a:headEnd/>
            <a:tailEnd/>
          </a:ln>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400">
                <a:latin typeface="Times New Roman" pitchFamily="18" charset="0"/>
              </a:rPr>
              <a:t>Bioscience</a:t>
            </a:r>
          </a:p>
        </p:txBody>
      </p:sp>
      <p:sp>
        <p:nvSpPr>
          <p:cNvPr id="55316" name="Text Box 20"/>
          <p:cNvSpPr txBox="1">
            <a:spLocks noChangeArrowheads="1"/>
          </p:cNvSpPr>
          <p:nvPr/>
        </p:nvSpPr>
        <p:spPr bwMode="auto">
          <a:xfrm>
            <a:off x="-223838" y="3860800"/>
            <a:ext cx="2058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Clinical sciences</a:t>
            </a:r>
          </a:p>
        </p:txBody>
      </p:sp>
      <p:sp>
        <p:nvSpPr>
          <p:cNvPr id="55317" name="Text Box 21"/>
          <p:cNvSpPr txBox="1">
            <a:spLocks noChangeArrowheads="1"/>
          </p:cNvSpPr>
          <p:nvPr/>
        </p:nvSpPr>
        <p:spPr bwMode="auto">
          <a:xfrm>
            <a:off x="3784600" y="5740400"/>
            <a:ext cx="2659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Management sciences</a:t>
            </a:r>
          </a:p>
        </p:txBody>
      </p:sp>
      <p:sp>
        <p:nvSpPr>
          <p:cNvPr id="55318" name="WordArt 22"/>
          <p:cNvSpPr>
            <a:spLocks noChangeArrowheads="1" noChangeShapeType="1" noTextEdit="1"/>
          </p:cNvSpPr>
          <p:nvPr/>
        </p:nvSpPr>
        <p:spPr bwMode="auto">
          <a:xfrm rot="2116479">
            <a:off x="4537075" y="1108075"/>
            <a:ext cx="1096963" cy="293688"/>
          </a:xfrm>
          <a:prstGeom prst="rect">
            <a:avLst/>
          </a:prstGeom>
        </p:spPr>
        <p:txBody>
          <a:bodyPr spcFirstLastPara="1" wrap="none" fromWordArt="1">
            <a:prstTxWarp prst="textArchUp">
              <a:avLst>
                <a:gd name="adj" fmla="val 11185676"/>
              </a:avLst>
            </a:prstTxWarp>
          </a:bodyPr>
          <a:lstStyle/>
          <a:p>
            <a:pPr algn="ctr"/>
            <a:r>
              <a:rPr lang="en-GB" sz="2400" kern="10">
                <a:ln w="9525">
                  <a:solidFill>
                    <a:srgbClr val="000000"/>
                  </a:solidFill>
                  <a:round/>
                  <a:headEnd/>
                  <a:tailEnd/>
                </a:ln>
                <a:solidFill>
                  <a:srgbClr val="000000"/>
                </a:solidFill>
                <a:latin typeface="Times New Roman"/>
                <a:cs typeface="Times New Roman"/>
              </a:rPr>
              <a:t>Knowledge</a:t>
            </a:r>
          </a:p>
        </p:txBody>
      </p:sp>
      <p:sp>
        <p:nvSpPr>
          <p:cNvPr id="55323" name="Text Box 27"/>
          <p:cNvSpPr txBox="1">
            <a:spLocks noChangeArrowheads="1"/>
          </p:cNvSpPr>
          <p:nvPr/>
        </p:nvSpPr>
        <p:spPr bwMode="auto">
          <a:xfrm>
            <a:off x="0" y="1449388"/>
            <a:ext cx="2535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800">
                <a:latin typeface="Times New Roman" pitchFamily="18" charset="0"/>
              </a:rPr>
              <a:t>Environmental sciences</a:t>
            </a:r>
          </a:p>
        </p:txBody>
      </p:sp>
      <p:sp>
        <p:nvSpPr>
          <p:cNvPr id="55324" name="Text Box 28"/>
          <p:cNvSpPr txBox="1">
            <a:spLocks noChangeArrowheads="1"/>
          </p:cNvSpPr>
          <p:nvPr/>
        </p:nvSpPr>
        <p:spPr bwMode="auto">
          <a:xfrm>
            <a:off x="5292725" y="2473325"/>
            <a:ext cx="215900" cy="2228850"/>
          </a:xfrm>
          <a:prstGeom prst="rect">
            <a:avLst/>
          </a:prstGeom>
          <a:solidFill>
            <a:schemeClr val="accent6"/>
          </a:solidFill>
          <a:ln w="9525">
            <a:solidFill>
              <a:schemeClr val="tx1"/>
            </a:solidFill>
            <a:miter lim="800000"/>
            <a:headEnd/>
            <a:tailEnd/>
          </a:ln>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400" dirty="0">
                <a:latin typeface="Times New Roman" pitchFamily="18" charset="0"/>
              </a:rPr>
              <a:t>Technology</a:t>
            </a:r>
          </a:p>
        </p:txBody>
      </p:sp>
      <p:sp>
        <p:nvSpPr>
          <p:cNvPr id="55325" name="Text Box 29"/>
          <p:cNvSpPr txBox="1">
            <a:spLocks noChangeArrowheads="1"/>
          </p:cNvSpPr>
          <p:nvPr/>
        </p:nvSpPr>
        <p:spPr bwMode="auto">
          <a:xfrm>
            <a:off x="1784350" y="2633663"/>
            <a:ext cx="242888" cy="1803400"/>
          </a:xfrm>
          <a:prstGeom prst="rect">
            <a:avLst/>
          </a:prstGeom>
          <a:solidFill>
            <a:schemeClr val="accent6"/>
          </a:solidFill>
          <a:ln w="9525">
            <a:solidFill>
              <a:schemeClr val="tx1"/>
            </a:solidFill>
            <a:miter lim="800000"/>
            <a:headEnd/>
            <a:tailEnd/>
          </a:ln>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spcBef>
                <a:spcPct val="50000"/>
              </a:spcBef>
            </a:pPr>
            <a:r>
              <a:rPr lang="en-GB" sz="1400" dirty="0">
                <a:latin typeface="Times New Roman" pitchFamily="18" charset="0"/>
              </a:rPr>
              <a:t>Medicine</a:t>
            </a:r>
          </a:p>
        </p:txBody>
      </p:sp>
      <p:sp>
        <p:nvSpPr>
          <p:cNvPr id="55326" name="Text Box 30"/>
          <p:cNvSpPr txBox="1">
            <a:spLocks noChangeArrowheads="1"/>
          </p:cNvSpPr>
          <p:nvPr/>
        </p:nvSpPr>
        <p:spPr bwMode="auto">
          <a:xfrm>
            <a:off x="5364163" y="3567113"/>
            <a:ext cx="16827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lgn="ctr">
              <a:lnSpc>
                <a:spcPct val="80000"/>
              </a:lnSpc>
            </a:pPr>
            <a:r>
              <a:rPr lang="en-GB" sz="1800">
                <a:latin typeface="Times New Roman" pitchFamily="18" charset="0"/>
              </a:rPr>
              <a:t>Computation,</a:t>
            </a:r>
          </a:p>
          <a:p>
            <a:pPr algn="ctr">
              <a:lnSpc>
                <a:spcPct val="80000"/>
              </a:lnSpc>
            </a:pPr>
            <a:r>
              <a:rPr lang="en-GB" sz="1800">
                <a:latin typeface="Times New Roman" pitchFamily="18" charset="0"/>
              </a:rPr>
              <a:t>systems,</a:t>
            </a:r>
          </a:p>
          <a:p>
            <a:pPr algn="ctr">
              <a:lnSpc>
                <a:spcPct val="80000"/>
              </a:lnSpc>
            </a:pPr>
            <a:r>
              <a:rPr lang="en-GB" sz="1800">
                <a:latin typeface="Times New Roman" pitchFamily="18" charset="0"/>
              </a:rPr>
              <a:t>measurement</a:t>
            </a:r>
          </a:p>
        </p:txBody>
      </p:sp>
      <p:sp>
        <p:nvSpPr>
          <p:cNvPr id="55328" name="Text Box 32"/>
          <p:cNvSpPr txBox="1">
            <a:spLocks noChangeArrowheads="1"/>
          </p:cNvSpPr>
          <p:nvPr/>
        </p:nvSpPr>
        <p:spPr bwMode="auto">
          <a:xfrm>
            <a:off x="3059113" y="3249613"/>
            <a:ext cx="849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spcBef>
                <a:spcPct val="50000"/>
              </a:spcBef>
            </a:pPr>
            <a:r>
              <a:rPr lang="en-GB" sz="1800">
                <a:latin typeface="Times New Roman" pitchFamily="18" charset="0"/>
              </a:rPr>
              <a:t>DATA</a:t>
            </a:r>
            <a:endParaRPr lang="en-US" sz="1800">
              <a:latin typeface="Times New Roman" pitchFamily="18" charset="0"/>
            </a:endParaRPr>
          </a:p>
        </p:txBody>
      </p:sp>
      <p:sp>
        <p:nvSpPr>
          <p:cNvPr id="55331" name="Text Box 35"/>
          <p:cNvSpPr txBox="1">
            <a:spLocks noChangeArrowheads="1"/>
          </p:cNvSpPr>
          <p:nvPr/>
        </p:nvSpPr>
        <p:spPr bwMode="auto">
          <a:xfrm>
            <a:off x="6950075" y="981075"/>
            <a:ext cx="2051050" cy="4555093"/>
          </a:xfrm>
          <a:prstGeom prst="rect">
            <a:avLst/>
          </a:prstGeom>
          <a:solidFill>
            <a:schemeClr val="bg1"/>
          </a:solidFill>
          <a:ln w="22225">
            <a:solidFill>
              <a:schemeClr val="tx1"/>
            </a:solidFill>
            <a:miter lim="800000"/>
            <a:headEnd/>
            <a:tailEnd/>
          </a:ln>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eaLnBrk="1" hangingPunct="1">
              <a:spcBef>
                <a:spcPct val="50000"/>
              </a:spcBef>
            </a:pPr>
            <a:r>
              <a:rPr lang="en-GB" sz="2000" i="1" dirty="0">
                <a:solidFill>
                  <a:schemeClr val="accent5"/>
                </a:solidFill>
                <a:latin typeface="+mn-lt"/>
              </a:rPr>
              <a:t>...the greatest consequence of improving information technology may be to organise intellectual inquiry around grand challenges rather than traditional disciplines</a:t>
            </a:r>
          </a:p>
          <a:p>
            <a:pPr eaLnBrk="1" hangingPunct="1">
              <a:spcBef>
                <a:spcPct val="50000"/>
              </a:spcBef>
            </a:pPr>
            <a:r>
              <a:rPr lang="en-GB" sz="2000" i="1" dirty="0">
                <a:solidFill>
                  <a:schemeClr val="accent5"/>
                </a:solidFill>
                <a:latin typeface="+mn-lt"/>
              </a:rPr>
              <a:t>Neil </a:t>
            </a:r>
            <a:r>
              <a:rPr lang="en-GB" sz="2000" i="1" dirty="0" err="1">
                <a:solidFill>
                  <a:schemeClr val="accent5"/>
                </a:solidFill>
                <a:latin typeface="+mn-lt"/>
              </a:rPr>
              <a:t>Gershenfeld</a:t>
            </a:r>
            <a:r>
              <a:rPr lang="en-GB" sz="2000" i="1" dirty="0">
                <a:solidFill>
                  <a:schemeClr val="accent5"/>
                </a:solidFill>
                <a:latin typeface="+mn-lt"/>
              </a:rPr>
              <a:t>, MIT, 2001.</a:t>
            </a:r>
          </a:p>
        </p:txBody>
      </p:sp>
      <p:sp>
        <p:nvSpPr>
          <p:cNvPr id="55327" name="Oval 31"/>
          <p:cNvSpPr>
            <a:spLocks noChangeArrowheads="1"/>
          </p:cNvSpPr>
          <p:nvPr/>
        </p:nvSpPr>
        <p:spPr bwMode="auto">
          <a:xfrm>
            <a:off x="2470788" y="2244437"/>
            <a:ext cx="2089150" cy="1983076"/>
          </a:xfrm>
          <a:prstGeom prst="ellipse">
            <a:avLst/>
          </a:prstGeom>
          <a:solidFill>
            <a:schemeClr val="bg1"/>
          </a:solidFill>
          <a:ln w="9525">
            <a:solidFill>
              <a:schemeClr val="tx1"/>
            </a:solidFill>
            <a:round/>
            <a:headEnd/>
            <a:tailEnd/>
          </a:ln>
        </p:spPr>
        <p:txBody>
          <a:bodyPr wrap="none" anchor="ctr"/>
          <a:lstStyle/>
          <a:p>
            <a:endParaRPr lang="en-GB"/>
          </a:p>
        </p:txBody>
      </p:sp>
      <p:sp>
        <p:nvSpPr>
          <p:cNvPr id="55319" name="Text Box 23"/>
          <p:cNvSpPr txBox="1">
            <a:spLocks noChangeArrowheads="1"/>
          </p:cNvSpPr>
          <p:nvPr/>
        </p:nvSpPr>
        <p:spPr bwMode="auto">
          <a:xfrm rot="-5400000">
            <a:off x="3163887" y="1517651"/>
            <a:ext cx="1585913" cy="366712"/>
          </a:xfrm>
          <a:prstGeom prst="rect">
            <a:avLst/>
          </a:prstGeom>
          <a:solidFill>
            <a:schemeClr val="accent4"/>
          </a:solidFill>
          <a:ln>
            <a:noFill/>
          </a:ln>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1800">
                <a:latin typeface="Times New Roman" pitchFamily="18" charset="0"/>
              </a:rPr>
              <a:t>bioinformatics</a:t>
            </a:r>
          </a:p>
        </p:txBody>
      </p:sp>
      <p:sp>
        <p:nvSpPr>
          <p:cNvPr id="55320" name="Text Box 24"/>
          <p:cNvSpPr txBox="1">
            <a:spLocks noChangeArrowheads="1"/>
          </p:cNvSpPr>
          <p:nvPr/>
        </p:nvSpPr>
        <p:spPr bwMode="auto">
          <a:xfrm>
            <a:off x="3932634" y="3563479"/>
            <a:ext cx="1266032" cy="64633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1800" dirty="0" smtClean="0">
                <a:latin typeface="Times New Roman" pitchFamily="18" charset="0"/>
              </a:rPr>
              <a:t>Systems theory</a:t>
            </a:r>
            <a:endParaRPr lang="en-GB" sz="1800" dirty="0">
              <a:latin typeface="Times New Roman" pitchFamily="18" charset="0"/>
            </a:endParaRPr>
          </a:p>
        </p:txBody>
      </p:sp>
      <p:sp>
        <p:nvSpPr>
          <p:cNvPr id="55329" name="Text Box 33"/>
          <p:cNvSpPr txBox="1">
            <a:spLocks noChangeArrowheads="1"/>
          </p:cNvSpPr>
          <p:nvPr/>
        </p:nvSpPr>
        <p:spPr bwMode="auto">
          <a:xfrm rot="10800000" flipV="1">
            <a:off x="2195735" y="2554909"/>
            <a:ext cx="1050925" cy="641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1800" dirty="0">
                <a:latin typeface="Times New Roman" pitchFamily="18" charset="0"/>
              </a:rPr>
              <a:t>Systems biology</a:t>
            </a:r>
          </a:p>
        </p:txBody>
      </p:sp>
      <p:sp>
        <p:nvSpPr>
          <p:cNvPr id="55330" name="Text Box 34"/>
          <p:cNvSpPr txBox="1">
            <a:spLocks noChangeArrowheads="1"/>
          </p:cNvSpPr>
          <p:nvPr/>
        </p:nvSpPr>
        <p:spPr bwMode="auto">
          <a:xfrm>
            <a:off x="3908425" y="2552419"/>
            <a:ext cx="1314450" cy="64633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1800" dirty="0">
                <a:latin typeface="Times New Roman" pitchFamily="18" charset="0"/>
              </a:rPr>
              <a:t>Systems engineering</a:t>
            </a:r>
          </a:p>
        </p:txBody>
      </p:sp>
      <p:sp>
        <p:nvSpPr>
          <p:cNvPr id="55322" name="Text Box 26"/>
          <p:cNvSpPr txBox="1">
            <a:spLocks noChangeArrowheads="1"/>
          </p:cNvSpPr>
          <p:nvPr/>
        </p:nvSpPr>
        <p:spPr bwMode="auto">
          <a:xfrm rot="16200000" flipV="1">
            <a:off x="2181226" y="4926012"/>
            <a:ext cx="1966912" cy="366713"/>
          </a:xfrm>
          <a:prstGeom prst="rect">
            <a:avLst/>
          </a:prstGeom>
          <a:solidFill>
            <a:schemeClr val="accent4"/>
          </a:solidFill>
          <a:ln>
            <a:noFill/>
          </a:ln>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1800" dirty="0">
                <a:latin typeface="Times New Roman" pitchFamily="18" charset="0"/>
              </a:rPr>
              <a:t>Health informatics</a:t>
            </a:r>
          </a:p>
        </p:txBody>
      </p:sp>
      <p:sp>
        <p:nvSpPr>
          <p:cNvPr id="55321" name="Text Box 25"/>
          <p:cNvSpPr txBox="1">
            <a:spLocks noChangeArrowheads="1"/>
          </p:cNvSpPr>
          <p:nvPr/>
        </p:nvSpPr>
        <p:spPr bwMode="auto">
          <a:xfrm rot="10800000" flipV="1">
            <a:off x="2173510" y="3565969"/>
            <a:ext cx="1095375" cy="641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chemeClr val="tx1"/>
                </a:solidFill>
                <a:latin typeface="Arial" pitchFamily="34" charset="0"/>
              </a:defRPr>
            </a:lvl1pPr>
            <a:lvl2pPr marL="742950" indent="-285750" eaLnBrk="0" hangingPunct="0">
              <a:defRPr sz="4200">
                <a:solidFill>
                  <a:schemeClr val="tx1"/>
                </a:solidFill>
                <a:latin typeface="Arial" pitchFamily="34" charset="0"/>
              </a:defRPr>
            </a:lvl2pPr>
            <a:lvl3pPr marL="1143000" indent="-228600" eaLnBrk="0" hangingPunct="0">
              <a:defRPr sz="4200">
                <a:solidFill>
                  <a:schemeClr val="tx1"/>
                </a:solidFill>
                <a:latin typeface="Arial" pitchFamily="34" charset="0"/>
              </a:defRPr>
            </a:lvl3pPr>
            <a:lvl4pPr marL="1600200" indent="-228600" eaLnBrk="0" hangingPunct="0">
              <a:defRPr sz="4200">
                <a:solidFill>
                  <a:schemeClr val="tx1"/>
                </a:solidFill>
                <a:latin typeface="Arial" pitchFamily="34" charset="0"/>
              </a:defRPr>
            </a:lvl4pPr>
            <a:lvl5pPr marL="2057400" indent="-228600" eaLnBrk="0" hangingPunct="0">
              <a:defRPr sz="4200">
                <a:solidFill>
                  <a:schemeClr val="tx1"/>
                </a:solidFill>
                <a:latin typeface="Arial" pitchFamily="34" charset="0"/>
              </a:defRPr>
            </a:lvl5pPr>
            <a:lvl6pPr marL="2514600" indent="-228600" eaLnBrk="0" fontAlgn="base" hangingPunct="0">
              <a:spcBef>
                <a:spcPct val="0"/>
              </a:spcBef>
              <a:spcAft>
                <a:spcPct val="0"/>
              </a:spcAft>
              <a:defRPr sz="4200">
                <a:solidFill>
                  <a:schemeClr val="tx1"/>
                </a:solidFill>
                <a:latin typeface="Arial" pitchFamily="34" charset="0"/>
              </a:defRPr>
            </a:lvl6pPr>
            <a:lvl7pPr marL="2971800" indent="-228600" eaLnBrk="0" fontAlgn="base" hangingPunct="0">
              <a:spcBef>
                <a:spcPct val="0"/>
              </a:spcBef>
              <a:spcAft>
                <a:spcPct val="0"/>
              </a:spcAft>
              <a:defRPr sz="4200">
                <a:solidFill>
                  <a:schemeClr val="tx1"/>
                </a:solidFill>
                <a:latin typeface="Arial" pitchFamily="34" charset="0"/>
              </a:defRPr>
            </a:lvl7pPr>
            <a:lvl8pPr marL="3429000" indent="-228600" eaLnBrk="0" fontAlgn="base" hangingPunct="0">
              <a:spcBef>
                <a:spcPct val="0"/>
              </a:spcBef>
              <a:spcAft>
                <a:spcPct val="0"/>
              </a:spcAft>
              <a:defRPr sz="4200">
                <a:solidFill>
                  <a:schemeClr val="tx1"/>
                </a:solidFill>
                <a:latin typeface="Arial" pitchFamily="34" charset="0"/>
              </a:defRPr>
            </a:lvl8pPr>
            <a:lvl9pPr marL="3886200" indent="-228600" eaLnBrk="0" fontAlgn="base" hangingPunct="0">
              <a:spcBef>
                <a:spcPct val="0"/>
              </a:spcBef>
              <a:spcAft>
                <a:spcPct val="0"/>
              </a:spcAft>
              <a:defRPr sz="4200">
                <a:solidFill>
                  <a:schemeClr val="tx1"/>
                </a:solidFill>
                <a:latin typeface="Arial" pitchFamily="34" charset="0"/>
              </a:defRPr>
            </a:lvl9pPr>
          </a:lstStyle>
          <a:p>
            <a:pPr>
              <a:spcBef>
                <a:spcPct val="50000"/>
              </a:spcBef>
            </a:pPr>
            <a:r>
              <a:rPr lang="en-GB" sz="1800" dirty="0">
                <a:latin typeface="Times New Roman" pitchFamily="18" charset="0"/>
              </a:rPr>
              <a:t>Systems medicine</a:t>
            </a:r>
          </a:p>
        </p:txBody>
      </p:sp>
      <p:sp>
        <p:nvSpPr>
          <p:cNvPr id="2" name="TextBox 1"/>
          <p:cNvSpPr txBox="1"/>
          <p:nvPr/>
        </p:nvSpPr>
        <p:spPr>
          <a:xfrm>
            <a:off x="3175000" y="3143031"/>
            <a:ext cx="781843" cy="400110"/>
          </a:xfrm>
          <a:prstGeom prst="rect">
            <a:avLst/>
          </a:prstGeom>
          <a:noFill/>
        </p:spPr>
        <p:txBody>
          <a:bodyPr wrap="square" rtlCol="0">
            <a:spAutoFit/>
          </a:bodyPr>
          <a:lstStyle/>
          <a:p>
            <a:r>
              <a:rPr lang="en-GB" sz="2000" dirty="0" smtClean="0">
                <a:latin typeface="+mn-lt"/>
              </a:rPr>
              <a:t>DATA</a:t>
            </a:r>
            <a:endParaRPr lang="en-GB" sz="2000" dirty="0">
              <a:latin typeface="+mn-lt"/>
            </a:endParaRPr>
          </a:p>
        </p:txBody>
      </p:sp>
      <p:sp>
        <p:nvSpPr>
          <p:cNvPr id="3" name="TextBox 2"/>
          <p:cNvSpPr txBox="1"/>
          <p:nvPr/>
        </p:nvSpPr>
        <p:spPr>
          <a:xfrm>
            <a:off x="0" y="15011"/>
            <a:ext cx="9143999" cy="584775"/>
          </a:xfrm>
          <a:prstGeom prst="rect">
            <a:avLst/>
          </a:prstGeom>
          <a:noFill/>
        </p:spPr>
        <p:txBody>
          <a:bodyPr wrap="square" rtlCol="0">
            <a:spAutoFit/>
          </a:bodyPr>
          <a:lstStyle/>
          <a:p>
            <a:r>
              <a:rPr lang="en-GB" sz="3200" dirty="0" smtClean="0">
                <a:solidFill>
                  <a:schemeClr val="tx2"/>
                </a:solidFill>
                <a:latin typeface="+mj-lt"/>
              </a:rPr>
              <a:t>Patient, meaning &amp; context lost amidst complexity</a:t>
            </a:r>
            <a:endParaRPr lang="en-GB" sz="3200" dirty="0">
              <a:solidFill>
                <a:schemeClr val="tx2"/>
              </a:solidFill>
              <a:latin typeface="+mj-lt"/>
            </a:endParaRPr>
          </a:p>
        </p:txBody>
      </p:sp>
    </p:spTree>
    <p:extLst>
      <p:ext uri="{BB962C8B-B14F-4D97-AF65-F5344CB8AC3E}">
        <p14:creationId xmlns:p14="http://schemas.microsoft.com/office/powerpoint/2010/main" val="3416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9299</TotalTime>
  <Words>3631</Words>
  <Application>Microsoft Office PowerPoint</Application>
  <PresentationFormat>On-screen Show (4:3)</PresentationFormat>
  <Paragraphs>600</Paragraphs>
  <Slides>73</Slides>
  <Notes>50</Notes>
  <HiddenSlides>7</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Adjacency</vt:lpstr>
      <vt:lpstr>Document</vt:lpstr>
      <vt:lpstr>Bitmap Image</vt:lpstr>
      <vt:lpstr>Clip</vt:lpstr>
      <vt:lpstr>The openEHR Foundation  - Some Lessons of Experience in Standardising the EHR</vt:lpstr>
      <vt:lpstr>The openEHR Foundation  - Some Lessons of Experience in Standardising the EHR</vt:lpstr>
      <vt:lpstr>Personal Journey</vt:lpstr>
      <vt:lpstr>Context - Five decades of innovation in health care and IT </vt:lpstr>
      <vt:lpstr>Co-evolving health care and informatics focus over 5 decades</vt:lpstr>
      <vt:lpstr>The current scene</vt:lpstr>
      <vt:lpstr>The Circle of Knowledge</vt:lpstr>
      <vt:lpstr>PowerPoint Presentation</vt:lpstr>
      <vt:lpstr>PowerPoint Presentation</vt:lpstr>
      <vt:lpstr>PowerPoint Presentation</vt:lpstr>
      <vt:lpstr>In summary</vt:lpstr>
      <vt:lpstr>PowerPoint Presentation</vt:lpstr>
      <vt:lpstr>PowerPoint Presentation</vt:lpstr>
      <vt:lpstr>PowerPoint Presentation</vt:lpstr>
      <vt:lpstr>First encounter with  electronic health records</vt:lpstr>
      <vt:lpstr>Electronic record of neonatal artificial ventilation management</vt:lpstr>
      <vt:lpstr>PowerPoint Presentation</vt:lpstr>
      <vt:lpstr>IT can help the good get better - and the bad get  worse !</vt:lpstr>
      <vt:lpstr>The Best -  Health IT in all NHS acute hospital trusts c 2000  - Clinical approval and value for money </vt:lpstr>
      <vt:lpstr>Health IT in all NHS acute hospital trusts c 2000 - % of information items obtained by paper only </vt:lpstr>
      <vt:lpstr>PowerPoint Presentation</vt:lpstr>
      <vt:lpstr>Communication  and integration of services, across patient communities tells a different story</vt:lpstr>
      <vt:lpstr>State of patient records leaves a lot to be desired</vt:lpstr>
      <vt:lpstr>PowerPoint Presentation</vt:lpstr>
      <vt:lpstr>Integration – a mechanical analogy</vt:lpstr>
      <vt:lpstr>Loose talk! </vt:lpstr>
      <vt:lpstr>There’s a lot around and it has led to health care information systems that are dangerously opaque and entangled</vt:lpstr>
      <vt:lpstr>Barriers to progress</vt:lpstr>
      <vt:lpstr>The openEHR  Foundation - Working towards EHR standards, experimentally </vt:lpstr>
      <vt:lpstr>EU Framework Programme: Objectives for Health Care, 1989</vt:lpstr>
      <vt:lpstr>PowerPoint Presentation</vt:lpstr>
      <vt:lpstr>Taking forward the GEHR results</vt:lpstr>
      <vt:lpstr>LEGO® design analogy</vt:lpstr>
      <vt:lpstr>openEHR artefact ecosystem</vt:lpstr>
      <vt:lpstr>The essence of openEHR architecture</vt:lpstr>
      <vt:lpstr>openEHR exists to help untangle clinical systems, so they can work better</vt:lpstr>
      <vt:lpstr>Goals for EHR semantic interoperability</vt:lpstr>
      <vt:lpstr>Responding to the challenge of communicating EHRs</vt:lpstr>
      <vt:lpstr>Structure and membership</vt:lpstr>
      <vt:lpstr>openEHR community</vt:lpstr>
      <vt:lpstr>Technical motivation of openEHR</vt:lpstr>
      <vt:lpstr>Technical approach of openEHR</vt:lpstr>
      <vt:lpstr>Technical deliverables</vt:lpstr>
      <vt:lpstr>PowerPoint Presentation</vt:lpstr>
      <vt:lpstr>PowerPoint Presentation</vt:lpstr>
      <vt:lpstr>PowerPoint Presentation</vt:lpstr>
      <vt:lpstr>Clinical challenges for adopting archetypes</vt:lpstr>
      <vt:lpstr>Architecture specifications</vt:lpstr>
      <vt:lpstr>UML representation</vt:lpstr>
      <vt:lpstr>Change management</vt:lpstr>
      <vt:lpstr>Example: Change request</vt:lpstr>
      <vt:lpstr>Features and benefits</vt:lpstr>
      <vt:lpstr>State of play, today</vt:lpstr>
      <vt:lpstr>Outcomes</vt:lpstr>
      <vt:lpstr>Need to extend openEHR’s governance, in order to:</vt:lpstr>
      <vt:lpstr>Some related new open source and open data initiatives </vt:lpstr>
      <vt:lpstr>Towards personalized medicine</vt:lpstr>
      <vt:lpstr>Why?</vt:lpstr>
      <vt:lpstr>Collaborations</vt:lpstr>
      <vt:lpstr>General aspects</vt:lpstr>
      <vt:lpstr>Sustainability</vt:lpstr>
      <vt:lpstr>Sustainability</vt:lpstr>
      <vt:lpstr>OpenEyes Collaboration for Opthalmology Records</vt:lpstr>
      <vt:lpstr>What will OpenEyes do?</vt:lpstr>
      <vt:lpstr>PowerPoint Presentation</vt:lpstr>
      <vt:lpstr>PowerPoint Presentation</vt:lpstr>
      <vt:lpstr>Timeline</vt:lpstr>
      <vt:lpstr>Clinical data management for machine learning: Opereffa framework</vt:lpstr>
      <vt:lpstr>Opereffa framework: key goals</vt:lpstr>
      <vt:lpstr>PowerPoint Presentation</vt:lpstr>
      <vt:lpstr>Opereffa framework: plans for future</vt:lpstr>
      <vt:lpstr>Case for greater use of open-source frameworks</vt:lpstr>
      <vt:lpstr>Thank You</vt:lpstr>
    </vt:vector>
  </TitlesOfParts>
  <Company>CHIME, RF &amp; UC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DIngram</dc:creator>
  <cp:lastModifiedBy>JCMW-ACER</cp:lastModifiedBy>
  <cp:revision>324</cp:revision>
  <cp:lastPrinted>2012-05-15T16:28:01Z</cp:lastPrinted>
  <dcterms:created xsi:type="dcterms:W3CDTF">2005-03-09T13:50:37Z</dcterms:created>
  <dcterms:modified xsi:type="dcterms:W3CDTF">2012-05-21T23:01:33Z</dcterms:modified>
</cp:coreProperties>
</file>