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4" r:id="rId2"/>
    <p:sldId id="285" r:id="rId3"/>
    <p:sldId id="286" r:id="rId4"/>
    <p:sldId id="324" r:id="rId5"/>
    <p:sldId id="374" r:id="rId6"/>
    <p:sldId id="375" r:id="rId7"/>
    <p:sldId id="368" r:id="rId8"/>
    <p:sldId id="369" r:id="rId9"/>
    <p:sldId id="371" r:id="rId10"/>
    <p:sldId id="373" r:id="rId11"/>
    <p:sldId id="376" r:id="rId12"/>
    <p:sldId id="377" r:id="rId13"/>
    <p:sldId id="378" r:id="rId14"/>
    <p:sldId id="366" r:id="rId15"/>
    <p:sldId id="383" r:id="rId16"/>
    <p:sldId id="362" r:id="rId17"/>
    <p:sldId id="364" r:id="rId18"/>
    <p:sldId id="382" r:id="rId19"/>
    <p:sldId id="363" r:id="rId20"/>
    <p:sldId id="365" r:id="rId21"/>
    <p:sldId id="367" r:id="rId22"/>
    <p:sldId id="381" r:id="rId23"/>
    <p:sldId id="380" r:id="rId24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berlin" initials="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C000"/>
    <a:srgbClr val="95B3D7"/>
    <a:srgbClr val="92D050"/>
    <a:srgbClr val="C6D9F1"/>
    <a:srgbClr val="FDEADA"/>
    <a:srgbClr val="EBF1DE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173" autoAdjust="0"/>
    <p:restoredTop sz="94660"/>
  </p:normalViewPr>
  <p:slideViewPr>
    <p:cSldViewPr>
      <p:cViewPr varScale="1">
        <p:scale>
          <a:sx n="80" d="100"/>
          <a:sy n="80" d="100"/>
        </p:scale>
        <p:origin x="-64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3022162-CA92-4B49-88F1-055E80ADF80F}" type="datetimeFigureOut">
              <a:rPr lang="en-US"/>
              <a:pPr/>
              <a:t>5/22/2012</a:t>
            </a:fld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19DAF3-7E02-47F7-954C-A630BF3624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10578E-6B03-40BE-85A6-44B61673B127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D6DF8A-A3B6-4172-B03C-E97448BB8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9A781-6D43-4437-BF50-F0102BCA1B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E1918-7F16-4B29-8D62-63B581270D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39E3B-031C-49C0-88F1-2B872FAFDB3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8DDA3-932F-4C72-B0F6-7A0E5CC25D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F0A-1186-4746-AF51-DA0B2C44E94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700088"/>
            <a:ext cx="4656138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89622"/>
          </a:xfrm>
          <a:noFill/>
        </p:spPr>
        <p:txBody>
          <a:bodyPr wrap="square" lIns="92293" tIns="46147" rIns="92293" bIns="46147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6DF8A-A3B6-4172-B03C-E97448BB80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30A13-3095-41E3-8DBE-2F6361C2B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7F461-1FFF-4570-BBFB-1B9C00C0E6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C99D8-D759-4C68-87D3-7836D821EF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7"/>
          <p:cNvSpPr/>
          <p:nvPr/>
        </p:nvSpPr>
        <p:spPr>
          <a:xfrm>
            <a:off x="0" y="2387600"/>
            <a:ext cx="9144000" cy="2151063"/>
          </a:xfrm>
          <a:prstGeom prst="rect">
            <a:avLst/>
          </a:prstGeom>
          <a:solidFill>
            <a:srgbClr val="D4E3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177800" y="2573338"/>
            <a:ext cx="4730750" cy="2035175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BSERVATIONAL 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M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EDICAL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UTCOMES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P</a:t>
            </a:r>
            <a:r>
              <a:rPr lang="en-US" sz="40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ARTNERSHIP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55708" y="2573494"/>
            <a:ext cx="5135289" cy="18299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2275"/>
            <a:ext cx="2057400" cy="397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F036E6F3-903F-4BAF-AF9E-F332B49E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715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086600" y="6629400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E5B0D6-E9F0-4B8E-9373-8A2A4F2D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0050-0D60-48EA-A1EC-758F763A3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220663" y="114300"/>
            <a:ext cx="2028825" cy="72390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BSERVATIONAL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M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EDICAL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UTCOMES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P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41FBC14-3359-4D76-9E98-D58E0CAC2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02" y="152104"/>
            <a:ext cx="7302699" cy="6768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0652"/>
            <a:ext cx="4038600" cy="5405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0652"/>
            <a:ext cx="4038600" cy="5405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E9A92472-B199-434C-A394-4B6E1AABC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12" y="129289"/>
            <a:ext cx="7287489" cy="6920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1" y="8953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4040188" cy="4821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953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35113"/>
            <a:ext cx="4041775" cy="4821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24DA5597-5434-49AB-BB78-14104592A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07" y="114078"/>
            <a:ext cx="7295094" cy="71489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FD39063E-3CC1-4BB5-A8E5-44B7F6629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263C9EE6-9B63-4ED2-B07F-A28D59B2E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4075"/>
            <a:ext cx="5111750" cy="5502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16125"/>
            <a:ext cx="3008313" cy="4340224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5DD59C4-F4B7-44E9-B29A-F853FA22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363"/>
            <a:ext cx="5486400" cy="39062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89012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123D6AF-F664-4146-8320-8163FB6E5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46" y="136895"/>
            <a:ext cx="7234255" cy="684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914400" cy="2286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BB07448-3C91-43E4-AE34-FF5DA52E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92238" y="114300"/>
            <a:ext cx="72945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73138"/>
            <a:ext cx="82296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663" y="114300"/>
            <a:ext cx="2028825" cy="723900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BSERVATIONAL 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M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EDICAL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O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UTCOMES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P</a:t>
            </a:r>
            <a:r>
              <a:rPr lang="en-US" sz="1200" dirty="0">
                <a:solidFill>
                  <a:srgbClr val="28568A"/>
                </a:solidFill>
                <a:effectLst>
                  <a:outerShdw blurRad="127000" dist="76200" dir="2700000" algn="tl" rotWithShape="0">
                    <a:schemeClr val="tx1">
                      <a:lumMod val="65000"/>
                      <a:lumOff val="35000"/>
                      <a:alpha val="25000"/>
                    </a:schemeClr>
                  </a:outerShdw>
                </a:effectLst>
                <a:latin typeface="+mn-lt"/>
              </a:rPr>
              <a:t>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8D9692-EC37-4436-8EDF-5ABF67ADC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ritagehealthprize.com/c/h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mop.fnih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56038" y="2573338"/>
            <a:ext cx="5135562" cy="1830387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Patient-centered observational analytics:  New directions toward studying the effects of medical products</a:t>
            </a:r>
            <a:r>
              <a:rPr lang="en-US" sz="2000" dirty="0" smtClean="0"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Patrick Ryan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on behalf of OMOP Research Team</a:t>
            </a:r>
            <a:br>
              <a:rPr lang="en-US" sz="1800" dirty="0" smtClean="0">
                <a:latin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cs typeface="Arial" charset="0"/>
              </a:rPr>
              <a:t>May 22, 2012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Data source: MarketScan Medicare Beneficiaries (MDCR)</a:t>
            </a:r>
          </a:p>
          <a:p>
            <a:pPr eaLnBrk="1" hangingPunct="1"/>
            <a:r>
              <a:rPr lang="en-US" sz="2000" smtClean="0"/>
              <a:t>Study design: Cohort</a:t>
            </a:r>
          </a:p>
          <a:p>
            <a:pPr eaLnBrk="1" hangingPunct="1"/>
            <a:r>
              <a:rPr lang="en-US" sz="2000" smtClean="0"/>
              <a:t>Exposure: all patients dispensed new use of isoniazid, 180d washout</a:t>
            </a:r>
          </a:p>
          <a:p>
            <a:pPr eaLnBrk="1" hangingPunct="1"/>
            <a:r>
              <a:rPr lang="en-US" sz="2000" smtClean="0"/>
              <a:t>Unexposed cohort: Patient with indicated diagnosis (e.g. pulmonary tuberculosis) but no exposure to isoniazid; negative control drug referents</a:t>
            </a:r>
          </a:p>
          <a:p>
            <a:pPr eaLnBrk="1" hangingPunct="1"/>
            <a:r>
              <a:rPr lang="en-US" sz="2000" smtClean="0"/>
              <a:t>Time-at-risk:  Length of exposure + 30 days, censored at incident events</a:t>
            </a:r>
          </a:p>
          <a:p>
            <a:pPr eaLnBrk="1" hangingPunct="1"/>
            <a:r>
              <a:rPr lang="en-US" sz="2000" smtClean="0"/>
              <a:t>Covariates: age, sex, index year, Charlson score, number of prior visits, all prior medications, all comorbidities, all priority procedures</a:t>
            </a:r>
          </a:p>
          <a:p>
            <a:pPr eaLnBrk="1" hangingPunct="1"/>
            <a:r>
              <a:rPr lang="en-US" sz="2000" smtClean="0"/>
              <a:t>“Odds ratio” estimated through propensity score stratification (20 strata)</a:t>
            </a:r>
          </a:p>
        </p:txBody>
      </p:sp>
      <p:sp>
        <p:nvSpPr>
          <p:cNvPr id="1054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OMOP replication: isoniazid – acute liver injury</a:t>
            </a:r>
          </a:p>
        </p:txBody>
      </p:sp>
      <p:pic>
        <p:nvPicPr>
          <p:cNvPr id="105475" name="Picture 5" descr="tmp6CC8.tmp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662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553200"/>
            <a:ext cx="4572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8E644-22DE-4438-A54E-CD26E58FED3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29000" y="5257800"/>
            <a:ext cx="2819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Average treatment effect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Operating Characteristic (ROC) curve</a:t>
            </a:r>
            <a:endParaRPr lang="en-US" dirty="0"/>
          </a:p>
        </p:txBody>
      </p:sp>
      <p:pic>
        <p:nvPicPr>
          <p:cNvPr id="9" name="Picture 8" descr="tmpF6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825500"/>
            <a:ext cx="8636000" cy="5041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48600" y="770878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38400" y="5715000"/>
            <a:ext cx="3657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False positive rate (1-Specificity)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313" y="2631488"/>
            <a:ext cx="430887" cy="1524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Sensitivity</a:t>
            </a:r>
            <a:endParaRPr lang="en-US" sz="1600" dirty="0"/>
          </a:p>
        </p:txBody>
      </p:sp>
      <p:sp>
        <p:nvSpPr>
          <p:cNvPr id="18" name="Freeform 17"/>
          <p:cNvSpPr/>
          <p:nvPr/>
        </p:nvSpPr>
        <p:spPr>
          <a:xfrm>
            <a:off x="1296140" y="1349406"/>
            <a:ext cx="6196613" cy="3968318"/>
          </a:xfrm>
          <a:custGeom>
            <a:avLst/>
            <a:gdLst>
              <a:gd name="connsiteX0" fmla="*/ 0 w 6196613"/>
              <a:gd name="connsiteY0" fmla="*/ 3950563 h 3968318"/>
              <a:gd name="connsiteX1" fmla="*/ 8877 w 6196613"/>
              <a:gd name="connsiteY1" fmla="*/ 3533312 h 3968318"/>
              <a:gd name="connsiteX2" fmla="*/ 142043 w 6196613"/>
              <a:gd name="connsiteY2" fmla="*/ 3533312 h 3968318"/>
              <a:gd name="connsiteX3" fmla="*/ 142043 w 6196613"/>
              <a:gd name="connsiteY3" fmla="*/ 2636668 h 3968318"/>
              <a:gd name="connsiteX4" fmla="*/ 985421 w 6196613"/>
              <a:gd name="connsiteY4" fmla="*/ 2654423 h 3968318"/>
              <a:gd name="connsiteX5" fmla="*/ 985421 w 6196613"/>
              <a:gd name="connsiteY5" fmla="*/ 2210540 h 3968318"/>
              <a:gd name="connsiteX6" fmla="*/ 1287262 w 6196613"/>
              <a:gd name="connsiteY6" fmla="*/ 2210540 h 3968318"/>
              <a:gd name="connsiteX7" fmla="*/ 1278384 w 6196613"/>
              <a:gd name="connsiteY7" fmla="*/ 1322773 h 3968318"/>
              <a:gd name="connsiteX8" fmla="*/ 1722268 w 6196613"/>
              <a:gd name="connsiteY8" fmla="*/ 1313895 h 3968318"/>
              <a:gd name="connsiteX9" fmla="*/ 1722268 w 6196613"/>
              <a:gd name="connsiteY9" fmla="*/ 870011 h 3968318"/>
              <a:gd name="connsiteX10" fmla="*/ 3533312 w 6196613"/>
              <a:gd name="connsiteY10" fmla="*/ 878889 h 3968318"/>
              <a:gd name="connsiteX11" fmla="*/ 3533312 w 6196613"/>
              <a:gd name="connsiteY11" fmla="*/ 417250 h 3968318"/>
              <a:gd name="connsiteX12" fmla="*/ 4110361 w 6196613"/>
              <a:gd name="connsiteY12" fmla="*/ 435006 h 3968318"/>
              <a:gd name="connsiteX13" fmla="*/ 4110361 w 6196613"/>
              <a:gd name="connsiteY13" fmla="*/ 0 h 3968318"/>
              <a:gd name="connsiteX14" fmla="*/ 6196613 w 6196613"/>
              <a:gd name="connsiteY14" fmla="*/ 8877 h 3968318"/>
              <a:gd name="connsiteX15" fmla="*/ 6196613 w 6196613"/>
              <a:gd name="connsiteY15" fmla="*/ 3968318 h 3968318"/>
              <a:gd name="connsiteX16" fmla="*/ 0 w 6196613"/>
              <a:gd name="connsiteY16" fmla="*/ 3950563 h 39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96613" h="3968318">
                <a:moveTo>
                  <a:pt x="0" y="3950563"/>
                </a:moveTo>
                <a:lnTo>
                  <a:pt x="8877" y="3533312"/>
                </a:lnTo>
                <a:lnTo>
                  <a:pt x="142043" y="3533312"/>
                </a:lnTo>
                <a:lnTo>
                  <a:pt x="142043" y="2636668"/>
                </a:lnTo>
                <a:lnTo>
                  <a:pt x="985421" y="2654423"/>
                </a:lnTo>
                <a:lnTo>
                  <a:pt x="985421" y="2210540"/>
                </a:lnTo>
                <a:lnTo>
                  <a:pt x="1287262" y="2210540"/>
                </a:lnTo>
                <a:cubicBezTo>
                  <a:pt x="1284303" y="1914618"/>
                  <a:pt x="1281343" y="1618695"/>
                  <a:pt x="1278384" y="1322773"/>
                </a:cubicBezTo>
                <a:lnTo>
                  <a:pt x="1722268" y="1313895"/>
                </a:lnTo>
                <a:lnTo>
                  <a:pt x="1722268" y="870011"/>
                </a:lnTo>
                <a:lnTo>
                  <a:pt x="3533312" y="878889"/>
                </a:lnTo>
                <a:lnTo>
                  <a:pt x="3533312" y="417250"/>
                </a:lnTo>
                <a:lnTo>
                  <a:pt x="4110361" y="435006"/>
                </a:lnTo>
                <a:lnTo>
                  <a:pt x="4110361" y="0"/>
                </a:lnTo>
                <a:lnTo>
                  <a:pt x="6196613" y="8877"/>
                </a:lnTo>
                <a:lnTo>
                  <a:pt x="6196613" y="3968318"/>
                </a:lnTo>
                <a:lnTo>
                  <a:pt x="0" y="395056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2895600"/>
            <a:ext cx="5257800" cy="2862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ROC plots sensitivity (recall) vs. false positive rate (FPR)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Area under ROC curve (AUC) provides probability that method will score a randomly chosen true positive drug-outcome pair higher than a random unrelated drug-outcome pair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AUC=1 is perfect predictive model, AUC=0.50 is random guessing (diagonal line)</a:t>
            </a:r>
          </a:p>
          <a:p>
            <a:pPr marL="230188" indent="-230188">
              <a:buFont typeface="Arial" pitchFamily="34" charset="0"/>
              <a:buChar char="•"/>
            </a:pPr>
            <a:r>
              <a:rPr lang="en-US" dirty="0" smtClean="0"/>
              <a:t>Random-effects estimates from new user cohort design:  AUC = 0.77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48600" y="20574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18756" y="2649244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p&lt;.05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18756" y="2438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36512" y="1239309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 True -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512" y="1627713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False +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6512" y="1430923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False -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6512" y="1803045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92D050"/>
                </a:solidFill>
              </a:rPr>
              <a:t>True +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18E831B0-8526-4EE4-AD7B-6DBA42F73B20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 curves of random-effects meta-analysis estimations for all methods </a:t>
            </a:r>
            <a:endParaRPr lang="en-US" dirty="0"/>
          </a:p>
        </p:txBody>
      </p:sp>
      <p:pic>
        <p:nvPicPr>
          <p:cNvPr id="4" name="Picture 3" descr="tmpAD4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066800"/>
            <a:ext cx="8636000" cy="55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519446"/>
            <a:ext cx="4419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False positive rate (1-Specificity)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313" y="3124200"/>
            <a:ext cx="430887" cy="1524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 smtClean="0"/>
              <a:t>Sensitivity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077200" y="10668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9600" y="5105400"/>
            <a:ext cx="46482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At 50% sensitivity, false positive rate ranges 16%-30% </a:t>
            </a:r>
          </a:p>
          <a:p>
            <a:endParaRPr lang="en-US" sz="1600" dirty="0" smtClean="0"/>
          </a:p>
          <a:p>
            <a:r>
              <a:rPr lang="en-US" sz="1600" dirty="0" smtClean="0"/>
              <a:t>At 10% false positive rate, sensitivity ranges 9%-33%</a:t>
            </a:r>
          </a:p>
          <a:p>
            <a:endParaRPr lang="en-US" sz="1600" dirty="0" smtClean="0"/>
          </a:p>
          <a:p>
            <a:r>
              <a:rPr lang="en-US" sz="1600" dirty="0" smtClean="0"/>
              <a:t>AUCs range across methods from 0.58 – 0.77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1312" y="1474434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 True -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1312" y="1862838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False +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41312" y="1666048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False -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1312" y="2038170"/>
            <a:ext cx="533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 smtClean="0">
                <a:solidFill>
                  <a:srgbClr val="92D050"/>
                </a:solidFill>
              </a:rPr>
              <a:t>True +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00" y="2909654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p&lt;.05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5800" y="269881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18E831B0-8526-4EE4-AD7B-6DBA42F73B20}" type="slidenum">
              <a:rPr lang="en-US" sz="1200" smtClean="0">
                <a:latin typeface="+mj-lt"/>
              </a:rPr>
              <a:pPr/>
              <a:t>12</a:t>
            </a:fld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041FBC14-3359-4D76-9E98-D58E0CAC21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14400"/>
            <a:ext cx="3174901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819400" y="32004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700000">
            <a:off x="3318529" y="3463271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41910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exploration of average treatment effects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Increased methods development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Expansion of test cases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Evaluate predictive accuracy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OMOP Symposium: 28 June 2012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4191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direction:  </a:t>
            </a:r>
            <a:br>
              <a:rPr lang="en-US" dirty="0" smtClean="0"/>
            </a:br>
            <a:r>
              <a:rPr lang="en-US" dirty="0" smtClean="0"/>
              <a:t>Patient-centered predictions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Estimate probability of future outcome, based on past clinical observations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Evaluate predictive accuracy</a:t>
            </a:r>
          </a:p>
        </p:txBody>
      </p:sp>
      <p:sp>
        <p:nvSpPr>
          <p:cNvPr id="27" name="Down Arrow 26"/>
          <p:cNvSpPr/>
          <p:nvPr/>
        </p:nvSpPr>
        <p:spPr>
          <a:xfrm rot="-2700000">
            <a:off x="4994929" y="3463271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4600" y="762000"/>
            <a:ext cx="3886200" cy="2667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9B5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143000"/>
            <a:ext cx="8636000" cy="466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1346200"/>
            <a:ext cx="2438400" cy="396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couple years in the life of a patient in an observational healthcare database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>
              <a:defRPr/>
            </a:pPr>
            <a:fld id="{263C9EE6-9B63-4ED2-B07F-A28D59B2E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1346200"/>
            <a:ext cx="2438400" cy="39624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Given a patient’s clinical observations in the past….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346200"/>
            <a:ext cx="2438400" cy="3962400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…can we predict outcomes for that patient in the future?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Patient-centered predictive modeling on big data </a:t>
            </a:r>
            <a:br>
              <a:rPr lang="en-US" dirty="0" smtClean="0"/>
            </a:br>
            <a:r>
              <a:rPr lang="en-US" dirty="0" smtClean="0"/>
              <a:t>has big value and big interest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>
              <a:defRPr/>
            </a:pPr>
            <a:fld id="{FD39063E-3CC1-4BB5-A8E5-44B7F6629B7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869950"/>
            <a:ext cx="603885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6488668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http://www.heritagehealthprize.com/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Patient-centered predictive models are already in clinical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fld id="{69A50050-0D60-48EA-A1EC-758F763A386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85850"/>
            <a:ext cx="5791200" cy="4857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867400" y="3962400"/>
            <a:ext cx="304800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/>
            <a:r>
              <a:rPr lang="en-US" sz="2000" dirty="0" smtClean="0"/>
              <a:t>CHADS2 for patients with </a:t>
            </a:r>
            <a:r>
              <a:rPr lang="en-US" sz="2000" dirty="0" err="1" smtClean="0"/>
              <a:t>atrial</a:t>
            </a:r>
            <a:r>
              <a:rPr lang="en-US" sz="2000" dirty="0" smtClean="0"/>
              <a:t> fibrillation:</a:t>
            </a:r>
          </a:p>
          <a:p>
            <a:pPr marL="228600" indent="-228600"/>
            <a:r>
              <a:rPr lang="en-US" sz="2000" dirty="0" smtClean="0"/>
              <a:t>+1  Congestive heart failure</a:t>
            </a:r>
          </a:p>
          <a:p>
            <a:pPr marL="228600" indent="-228600"/>
            <a:r>
              <a:rPr lang="en-US" sz="2000" dirty="0" smtClean="0"/>
              <a:t>+1  Hypertension</a:t>
            </a:r>
          </a:p>
          <a:p>
            <a:pPr marL="228600" indent="-228600"/>
            <a:r>
              <a:rPr lang="en-US" sz="2000" dirty="0" smtClean="0"/>
              <a:t>+1  Age &gt;= 75</a:t>
            </a:r>
          </a:p>
          <a:p>
            <a:pPr marL="228600" indent="-228600"/>
            <a:r>
              <a:rPr lang="en-US" sz="2000" dirty="0" smtClean="0"/>
              <a:t>+1  Diabetes mellitus</a:t>
            </a:r>
          </a:p>
          <a:p>
            <a:pPr marL="228600" indent="-228600"/>
            <a:r>
              <a:rPr lang="en-US" sz="2000" dirty="0" smtClean="0"/>
              <a:t>+2  History of transient ischemic attack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JAMA, 2001; 285: 2864-2870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CHADS2 to a patient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>
              <a:defRPr/>
            </a:pPr>
            <a:fld id="{263C9EE6-9B63-4ED2-B07F-A28D59B2E8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tmp314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138940"/>
            <a:ext cx="8636000" cy="4660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342140"/>
            <a:ext cx="2438400" cy="39624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Given five pre-defined predictors in the past….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342140"/>
            <a:ext cx="2438400" cy="3962400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…can we predict stroke in the future?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932940"/>
            <a:ext cx="4114800" cy="277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predictive accuracy of CHADS2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>
              <a:defRPr/>
            </a:pPr>
            <a:fld id="{FD39063E-3CC1-4BB5-A8E5-44B7F6629B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0156"/>
            <a:ext cx="4724400" cy="198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2667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JAMA, 2001; 285: 2864-2870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800290"/>
            <a:ext cx="27432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AUC = 0.82 (0.80 – 0.84)</a:t>
            </a:r>
            <a:endParaRPr lang="en-US" sz="2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1" y="3276600"/>
            <a:ext cx="6019800" cy="3593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4495800" y="6381690"/>
            <a:ext cx="2743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AUC = 0.63 (0.52 – 0.75)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4196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Thromb</a:t>
            </a:r>
            <a:r>
              <a:rPr lang="en-US" sz="1200" dirty="0" smtClean="0"/>
              <a:t> </a:t>
            </a:r>
            <a:r>
              <a:rPr lang="en-US" sz="1200" dirty="0" err="1" smtClean="0"/>
              <a:t>Haemost</a:t>
            </a:r>
            <a:r>
              <a:rPr lang="en-US" sz="1200" dirty="0" smtClean="0"/>
              <a:t> 2011; 106: 528–538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other measures of CHADS2 predictors?</a:t>
            </a:r>
          </a:p>
          <a:p>
            <a:pPr lvl="1"/>
            <a:r>
              <a:rPr lang="en-US" dirty="0" smtClean="0"/>
              <a:t>Disease severity and progression</a:t>
            </a:r>
          </a:p>
          <a:p>
            <a:pPr lvl="1"/>
            <a:r>
              <a:rPr lang="en-US" dirty="0" smtClean="0"/>
              <a:t>Medication adherence</a:t>
            </a:r>
          </a:p>
          <a:p>
            <a:pPr lvl="1"/>
            <a:r>
              <a:rPr lang="en-US" dirty="0" smtClean="0"/>
              <a:t>Health service utilization</a:t>
            </a:r>
          </a:p>
          <a:p>
            <a:r>
              <a:rPr lang="en-US" dirty="0" smtClean="0"/>
              <a:t>What about other known risk factors?</a:t>
            </a:r>
          </a:p>
          <a:p>
            <a:pPr lvl="1"/>
            <a:r>
              <a:rPr lang="en-US" dirty="0" smtClean="0"/>
              <a:t>Hypercholesterolemia</a:t>
            </a:r>
          </a:p>
          <a:p>
            <a:pPr lvl="1"/>
            <a:r>
              <a:rPr lang="en-US" dirty="0" smtClean="0"/>
              <a:t>Atherosclerosis</a:t>
            </a:r>
          </a:p>
          <a:p>
            <a:pPr lvl="1"/>
            <a:r>
              <a:rPr lang="en-US" dirty="0" smtClean="0"/>
              <a:t>Anticoagulant exposure</a:t>
            </a:r>
          </a:p>
          <a:p>
            <a:pPr lvl="1"/>
            <a:r>
              <a:rPr lang="en-US" dirty="0" smtClean="0"/>
              <a:t>Tobacco use</a:t>
            </a:r>
          </a:p>
          <a:p>
            <a:pPr lvl="1"/>
            <a:r>
              <a:rPr lang="en-US" dirty="0" smtClean="0"/>
              <a:t>Alcohol use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Family history of stroke</a:t>
            </a:r>
          </a:p>
          <a:p>
            <a:r>
              <a:rPr lang="en-US" dirty="0" smtClean="0"/>
              <a:t>What about other unknown risk factors?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CHADS2 as good as we can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041FBC14-3359-4D76-9E98-D58E0CAC21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398588" y="152400"/>
            <a:ext cx="7516812" cy="676275"/>
          </a:xfrm>
        </p:spPr>
        <p:txBody>
          <a:bodyPr/>
          <a:lstStyle/>
          <a:p>
            <a:r>
              <a:rPr lang="en-US" smtClean="0"/>
              <a:t>Observational Medical Outcomes Partnership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2400" b="1" i="1" smtClean="0"/>
              <a:t>Public-Private Research Partnership established to inform the appropriate use of observational healthcare databases for studying the effects of medical products:</a:t>
            </a:r>
          </a:p>
          <a:p>
            <a:pPr lvl="1"/>
            <a:r>
              <a:rPr lang="en-US" smtClean="0"/>
              <a:t>Conducting methodological research to empirically evaluate the performance of alternative methods on their ability to identify true associations</a:t>
            </a:r>
          </a:p>
          <a:p>
            <a:pPr lvl="1"/>
            <a:r>
              <a:rPr lang="en-US" smtClean="0"/>
              <a:t>Developing tools and capabilities for transforming, characterizing, and analyzing disparate data sources across the health care delivery spectrum  </a:t>
            </a:r>
          </a:p>
          <a:p>
            <a:pPr lvl="1"/>
            <a:r>
              <a:rPr lang="en-US" smtClean="0"/>
              <a:t>Establishing a shared resource so that the broader research community can collaboratively advance the science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63000" y="6492875"/>
            <a:ext cx="381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63AF9-97EF-42B4-A178-B4828CA6E4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High-dimensional analytics can help reframe the prediction problem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C9EE6-9B63-4ED2-B07F-A28D59B2E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 descr="tmp7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066800"/>
            <a:ext cx="8636000" cy="4660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270000"/>
            <a:ext cx="2438400" cy="39624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Given all clinical observations in the past….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270000"/>
            <a:ext cx="2438400" cy="3962400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…can we predict any outcome in the future?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38979"/>
            <a:ext cx="8077200" cy="271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0" y="5181600"/>
            <a:ext cx="44196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Modern predictive modeling techniques, such as </a:t>
            </a:r>
            <a:r>
              <a:rPr lang="en-US" dirty="0" smtClean="0"/>
              <a:t>B</a:t>
            </a:r>
            <a:r>
              <a:rPr lang="en-US" dirty="0" smtClean="0"/>
              <a:t>ayesian </a:t>
            </a:r>
            <a:r>
              <a:rPr lang="en-US" dirty="0" smtClean="0"/>
              <a:t>logistic </a:t>
            </a:r>
            <a:r>
              <a:rPr lang="en-US" dirty="0" smtClean="0"/>
              <a:t>regression,  </a:t>
            </a:r>
            <a:r>
              <a:rPr lang="en-US" dirty="0" smtClean="0"/>
              <a:t>can </a:t>
            </a:r>
            <a:r>
              <a:rPr lang="en-US" dirty="0" smtClean="0"/>
              <a:t>handle </a:t>
            </a:r>
            <a:r>
              <a:rPr lang="en-US" dirty="0" smtClean="0"/>
              <a:t>millions of covariates.  The challenge is creating covariates that might be meaningful for the outcome of interest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patient-centered analytics holds promise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Average treatment effects: </a:t>
            </a:r>
          </a:p>
          <a:p>
            <a:r>
              <a:rPr lang="en-US" sz="2000" dirty="0" smtClean="0"/>
              <a:t>Hundreds of drug-outcome pairs</a:t>
            </a:r>
          </a:p>
          <a:p>
            <a:r>
              <a:rPr lang="en-US" sz="2000" dirty="0" smtClean="0"/>
              <a:t>Unsatisfactory ground truth: </a:t>
            </a:r>
          </a:p>
          <a:p>
            <a:pPr lvl="1"/>
            <a:r>
              <a:rPr lang="en-US" sz="1800" dirty="0" smtClean="0"/>
              <a:t>how confident are we that drug is associated with outcome?</a:t>
            </a:r>
          </a:p>
          <a:p>
            <a:pPr lvl="1"/>
            <a:r>
              <a:rPr lang="en-US" sz="1800" dirty="0" smtClean="0"/>
              <a:t>What is ‘true’ effect size? </a:t>
            </a:r>
          </a:p>
          <a:p>
            <a:r>
              <a:rPr lang="en-US" sz="2000" dirty="0" smtClean="0"/>
              <a:t>Questionable </a:t>
            </a:r>
            <a:r>
              <a:rPr lang="en-US" sz="2000" dirty="0" err="1" smtClean="0"/>
              <a:t>generalizability</a:t>
            </a:r>
            <a:r>
              <a:rPr lang="en-US" sz="2000" dirty="0" smtClean="0"/>
              <a:t>:  who does the average treatment effect apply to?</a:t>
            </a:r>
          </a:p>
          <a:p>
            <a:r>
              <a:rPr lang="en-US" sz="2000" dirty="0" smtClean="0"/>
              <a:t>Final answer often insufficient: </a:t>
            </a:r>
          </a:p>
          <a:p>
            <a:pPr lvl="1"/>
            <a:r>
              <a:rPr lang="en-US" sz="1800" dirty="0" smtClean="0"/>
              <a:t>Need to drilldown to explore treatment heterogeneity</a:t>
            </a:r>
          </a:p>
          <a:p>
            <a:pPr lvl="1"/>
            <a:r>
              <a:rPr lang="en-US" sz="1800" dirty="0" smtClean="0"/>
              <a:t>Truth about ‘causality’ is largely unobtainable</a:t>
            </a:r>
          </a:p>
          <a:p>
            <a:endParaRPr lang="en-US" sz="1600" dirty="0" smtClean="0"/>
          </a:p>
          <a:p>
            <a:pPr lvl="1"/>
            <a:endParaRPr lang="en-US" sz="2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Patient-centered predictions:  </a:t>
            </a:r>
          </a:p>
          <a:p>
            <a:r>
              <a:rPr lang="en-US" sz="2000" dirty="0" smtClean="0"/>
              <a:t>Millions of patients</a:t>
            </a:r>
          </a:p>
          <a:p>
            <a:r>
              <a:rPr lang="en-US" sz="2000" dirty="0" smtClean="0"/>
              <a:t>Explicit ground truth </a:t>
            </a:r>
          </a:p>
          <a:p>
            <a:pPr lvl="1"/>
            <a:r>
              <a:rPr lang="en-US" sz="1800" dirty="0" smtClean="0"/>
              <a:t>Each patient did or did not have the outcome within the defined time interval</a:t>
            </a:r>
          </a:p>
          <a:p>
            <a:r>
              <a:rPr lang="en-US" sz="2000" dirty="0" smtClean="0"/>
              <a:t>Direct applicability:  model computes probability for each individual</a:t>
            </a:r>
          </a:p>
          <a:p>
            <a:r>
              <a:rPr lang="en-US" sz="2000" dirty="0" smtClean="0"/>
              <a:t>Final model can address broader questions:</a:t>
            </a:r>
          </a:p>
          <a:p>
            <a:pPr lvl="1"/>
            <a:r>
              <a:rPr lang="en-US" sz="1800" dirty="0" smtClean="0"/>
              <a:t>Which patients are most at risk?</a:t>
            </a:r>
          </a:p>
          <a:p>
            <a:pPr lvl="1"/>
            <a:r>
              <a:rPr lang="en-US" sz="1800" dirty="0" smtClean="0"/>
              <a:t>What factors are most predictive of outcome?</a:t>
            </a:r>
          </a:p>
          <a:p>
            <a:pPr lvl="1"/>
            <a:r>
              <a:rPr lang="en-US" sz="1800" dirty="0" smtClean="0"/>
              <a:t>How much would change in health behaviors impact risk?</a:t>
            </a:r>
          </a:p>
          <a:p>
            <a:pPr lvl="1"/>
            <a:r>
              <a:rPr lang="en-US" sz="1800" dirty="0" smtClean="0"/>
              <a:t>What is the average treatment effect?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>
              <a:defRPr/>
            </a:pPr>
            <a:fld id="{263C9EE6-9B63-4ED2-B07F-A28D59B2E8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Not all patients are created equally…</a:t>
            </a:r>
          </a:p>
          <a:p>
            <a:pPr lvl="1"/>
            <a:r>
              <a:rPr lang="en-US" sz="2000" dirty="0" smtClean="0"/>
              <a:t>Average treatment effects are commonly estimated from observational databases, but the validity and utility of these estimates remains undetermined</a:t>
            </a:r>
          </a:p>
          <a:p>
            <a:pPr lvl="1"/>
            <a:r>
              <a:rPr lang="en-US" sz="2000" dirty="0" smtClean="0"/>
              <a:t>Patient-centered predictive modeling offers a complementary perspective for evaluating treatments and understanding disease</a:t>
            </a:r>
          </a:p>
          <a:p>
            <a:r>
              <a:rPr lang="en-US" sz="2400" dirty="0" smtClean="0"/>
              <a:t>…but all patients can equally benefit from the potential of predictive modeling in observational data</a:t>
            </a:r>
          </a:p>
          <a:p>
            <a:pPr lvl="1"/>
            <a:r>
              <a:rPr lang="en-US" sz="2000" dirty="0" smtClean="0"/>
              <a:t>Clinical judgment may be useful, but selecting of a handful of predictors is unlikely to maximize the use of the data</a:t>
            </a:r>
          </a:p>
          <a:p>
            <a:pPr lvl="1"/>
            <a:r>
              <a:rPr lang="en-US" sz="2000" dirty="0" smtClean="0"/>
              <a:t>High-dimensional analytics can enable exploration of high-dimensional data, but further research and evaluation is needed</a:t>
            </a:r>
          </a:p>
          <a:p>
            <a:pPr lvl="1"/>
            <a:r>
              <a:rPr lang="en-US" sz="2000" dirty="0" smtClean="0"/>
              <a:t>Empirical question still to be answered:  Which outcomes can be reliably predicted using which models from which data?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FD39063E-3CC1-4BB5-A8E5-44B7F6629B7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9154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cap="all" dirty="0">
                <a:solidFill>
                  <a:schemeClr val="tx1"/>
                </a:solidFill>
              </a:rPr>
              <a:t>ABOUT </a:t>
            </a:r>
            <a:r>
              <a:rPr lang="en-US" sz="1800" b="1" cap="all" dirty="0" smtClean="0">
                <a:solidFill>
                  <a:schemeClr val="tx1"/>
                </a:solidFill>
              </a:rPr>
              <a:t>THE SYMPOSIUM</a:t>
            </a:r>
            <a:endParaRPr lang="en-US" sz="1800" b="1" cap="all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OMOP is </a:t>
            </a:r>
            <a:r>
              <a:rPr lang="en-US" sz="1800" dirty="0">
                <a:solidFill>
                  <a:schemeClr val="tx1"/>
                </a:solidFill>
              </a:rPr>
              <a:t>a public-private partnership </a:t>
            </a:r>
            <a:r>
              <a:rPr lang="en-US" sz="1800" dirty="0" smtClean="0">
                <a:solidFill>
                  <a:schemeClr val="tx1"/>
                </a:solidFill>
              </a:rPr>
              <a:t>informing on the appropriate </a:t>
            </a:r>
            <a:r>
              <a:rPr lang="en-US" sz="1800" dirty="0">
                <a:solidFill>
                  <a:schemeClr val="tx1"/>
                </a:solidFill>
              </a:rPr>
              <a:t>use of observational data for studying the real-world effects of medical products. </a:t>
            </a:r>
            <a:r>
              <a:rPr lang="en-US" sz="1800" dirty="0" smtClean="0">
                <a:solidFill>
                  <a:schemeClr val="tx1"/>
                </a:solidFill>
              </a:rPr>
              <a:t>A multi-year methodological research initiative, OMOP has developed a network of administrative claims and electronic health records databases and established a community of methodologists to test the feasibility and utility of large-scale observational analyses. OMOP </a:t>
            </a:r>
            <a:r>
              <a:rPr lang="en-US" sz="1800" dirty="0">
                <a:solidFill>
                  <a:schemeClr val="tx1"/>
                </a:solidFill>
              </a:rPr>
              <a:t>holds an annual symposium to publicly share insights from the partnership's ongoing research with all </a:t>
            </a:r>
            <a:r>
              <a:rPr lang="en-US" sz="1800" dirty="0" smtClean="0">
                <a:solidFill>
                  <a:schemeClr val="tx1"/>
                </a:solidFill>
              </a:rPr>
              <a:t>stakeholders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en-US" sz="1800" b="1" cap="all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cap="all" dirty="0" smtClean="0">
                <a:solidFill>
                  <a:schemeClr val="tx1"/>
                </a:solidFill>
              </a:rPr>
              <a:t>DATE </a:t>
            </a:r>
            <a:r>
              <a:rPr lang="en-US" sz="1800" b="1" cap="all" dirty="0">
                <a:solidFill>
                  <a:schemeClr val="tx1"/>
                </a:solidFill>
              </a:rPr>
              <a:t>&amp; </a:t>
            </a:r>
            <a:r>
              <a:rPr lang="en-US" sz="1800" b="1" cap="all" dirty="0" smtClean="0">
                <a:solidFill>
                  <a:schemeClr val="tx1"/>
                </a:solidFill>
              </a:rPr>
              <a:t>TIME:  </a:t>
            </a:r>
            <a:r>
              <a:rPr lang="en-US" sz="1800" dirty="0" smtClean="0">
                <a:solidFill>
                  <a:schemeClr val="tx1"/>
                </a:solidFill>
              </a:rPr>
              <a:t>Thursday</a:t>
            </a:r>
            <a:r>
              <a:rPr lang="en-US" sz="1800" dirty="0">
                <a:solidFill>
                  <a:schemeClr val="tx1"/>
                </a:solidFill>
              </a:rPr>
              <a:t>, June 28, </a:t>
            </a:r>
            <a:r>
              <a:rPr lang="en-US" sz="1800" dirty="0" smtClean="0">
                <a:solidFill>
                  <a:schemeClr val="tx1"/>
                </a:solidFill>
              </a:rPr>
              <a:t>2012 </a:t>
            </a:r>
            <a:r>
              <a:rPr lang="en-US" sz="1800" dirty="0" smtClean="0">
                <a:solidFill>
                  <a:schemeClr val="tx1"/>
                </a:solidFill>
                <a:latin typeface="Agency FB"/>
              </a:rPr>
              <a:t>|  </a:t>
            </a:r>
            <a:r>
              <a:rPr lang="en-US" sz="1800" dirty="0" smtClean="0">
                <a:solidFill>
                  <a:schemeClr val="tx1"/>
                </a:solidFill>
              </a:rPr>
              <a:t>8:00 a.m. - 5:00 p.m. Eastern </a:t>
            </a:r>
            <a:r>
              <a:rPr lang="en-US" sz="1800" dirty="0">
                <a:solidFill>
                  <a:schemeClr val="tx1"/>
                </a:solidFill>
              </a:rPr>
              <a:t>Time</a:t>
            </a:r>
          </a:p>
          <a:p>
            <a:pPr>
              <a:spcBef>
                <a:spcPts val="0"/>
              </a:spcBef>
            </a:pPr>
            <a:endParaRPr lang="en-US" sz="1800" b="1" cap="all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1" cap="all" dirty="0" smtClean="0">
                <a:solidFill>
                  <a:schemeClr val="tx1"/>
                </a:solidFill>
              </a:rPr>
              <a:t>LOCATION:  </a:t>
            </a:r>
            <a:r>
              <a:rPr lang="en-US" sz="1800" dirty="0" smtClean="0">
                <a:solidFill>
                  <a:schemeClr val="tx1"/>
                </a:solidFill>
              </a:rPr>
              <a:t>Bethesda </a:t>
            </a:r>
            <a:r>
              <a:rPr lang="en-US" sz="1800" dirty="0">
                <a:solidFill>
                  <a:schemeClr val="tx1"/>
                </a:solidFill>
              </a:rPr>
              <a:t>North Marriott &amp; Conference </a:t>
            </a:r>
            <a:r>
              <a:rPr lang="en-US" sz="1800" dirty="0" smtClean="0">
                <a:solidFill>
                  <a:schemeClr val="tx1"/>
                </a:solidFill>
              </a:rPr>
              <a:t>Center  </a:t>
            </a:r>
            <a:r>
              <a:rPr lang="en-US" sz="1800" dirty="0" smtClean="0">
                <a:solidFill>
                  <a:schemeClr val="tx1"/>
                </a:solidFill>
                <a:latin typeface="Agency FB"/>
              </a:rPr>
              <a:t>|  </a:t>
            </a:r>
            <a:r>
              <a:rPr lang="en-US" sz="1800" dirty="0" smtClean="0">
                <a:solidFill>
                  <a:schemeClr val="tx1"/>
                </a:solidFill>
              </a:rPr>
              <a:t>5701 </a:t>
            </a:r>
            <a:r>
              <a:rPr lang="en-US" sz="1800" dirty="0" err="1" smtClean="0">
                <a:solidFill>
                  <a:schemeClr val="tx1"/>
                </a:solidFill>
              </a:rPr>
              <a:t>Marinelli</a:t>
            </a:r>
            <a:r>
              <a:rPr lang="en-US" sz="1800" dirty="0" smtClean="0">
                <a:solidFill>
                  <a:schemeClr val="tx1"/>
                </a:solidFill>
              </a:rPr>
              <a:t> Road</a:t>
            </a:r>
            <a:endParaRPr lang="en-US" sz="1800" dirty="0" smtClean="0">
              <a:solidFill>
                <a:schemeClr val="tx1"/>
              </a:solidFill>
              <a:latin typeface="Agency FB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North </a:t>
            </a:r>
            <a:r>
              <a:rPr lang="en-US" sz="1800" dirty="0">
                <a:solidFill>
                  <a:schemeClr val="tx1"/>
                </a:solidFill>
              </a:rPr>
              <a:t>Bethesda, MD </a:t>
            </a:r>
            <a:r>
              <a:rPr lang="en-US" sz="1800" dirty="0" smtClean="0">
                <a:solidFill>
                  <a:schemeClr val="tx1"/>
                </a:solidFill>
              </a:rPr>
              <a:t>20852, USA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REGISTER  TODAY! 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hlinkClick r:id="rId3"/>
              </a:rPr>
              <a:t>http://omop.fnih.org</a:t>
            </a:r>
            <a:endParaRPr lang="en-US" sz="2800" b="1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Picture 3" descr="RegSiteMockupGene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7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02"/>
          <p:cNvSpPr>
            <a:spLocks noGrp="1"/>
          </p:cNvSpPr>
          <p:nvPr>
            <p:ph type="title"/>
          </p:nvPr>
        </p:nvSpPr>
        <p:spPr>
          <a:xfrm>
            <a:off x="1392238" y="114300"/>
            <a:ext cx="7294562" cy="714375"/>
          </a:xfrm>
        </p:spPr>
        <p:txBody>
          <a:bodyPr/>
          <a:lstStyle/>
          <a:p>
            <a:r>
              <a:rPr lang="en-US" smtClean="0"/>
              <a:t>OMOP Data Community – First Two Years </a:t>
            </a:r>
          </a:p>
        </p:txBody>
      </p:sp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7086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Page </a:t>
            </a:r>
            <a:fld id="{B80FA506-B62E-424C-A0B9-8CFF89DBECCF}" type="slidenum">
              <a:rPr lang="en-US" sz="1000">
                <a:solidFill>
                  <a:schemeClr val="bg1"/>
                </a:solidFill>
                <a:latin typeface="Calibri" pitchFamily="34" charset="0"/>
              </a:rPr>
              <a:pPr algn="r" eaLnBrk="0" hangingPunct="0"/>
              <a:t>3</a:t>
            </a:fld>
            <a:endParaRPr lang="en-US" sz="10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533400" y="869950"/>
            <a:ext cx="8305800" cy="5226050"/>
            <a:chOff x="762" y="740"/>
            <a:chExt cx="3729" cy="2944"/>
          </a:xfrm>
        </p:grpSpPr>
        <p:sp>
          <p:nvSpPr>
            <p:cNvPr id="25747" name="Freeform 5"/>
            <p:cNvSpPr>
              <a:spLocks/>
            </p:cNvSpPr>
            <p:nvPr/>
          </p:nvSpPr>
          <p:spPr bwMode="auto">
            <a:xfrm>
              <a:off x="762" y="740"/>
              <a:ext cx="3729" cy="2944"/>
            </a:xfrm>
            <a:custGeom>
              <a:avLst/>
              <a:gdLst>
                <a:gd name="T0" fmla="*/ 206 w 22858"/>
                <a:gd name="T1" fmla="*/ 0 h 14800"/>
                <a:gd name="T2" fmla="*/ 0 w 22858"/>
                <a:gd name="T3" fmla="*/ 251 h 14800"/>
                <a:gd name="T4" fmla="*/ 0 w 22858"/>
                <a:gd name="T5" fmla="*/ 2693 h 14800"/>
                <a:gd name="T6" fmla="*/ 206 w 22858"/>
                <a:gd name="T7" fmla="*/ 2944 h 14800"/>
                <a:gd name="T8" fmla="*/ 3523 w 22858"/>
                <a:gd name="T9" fmla="*/ 2944 h 14800"/>
                <a:gd name="T10" fmla="*/ 3729 w 22858"/>
                <a:gd name="T11" fmla="*/ 2693 h 14800"/>
                <a:gd name="T12" fmla="*/ 3729 w 22858"/>
                <a:gd name="T13" fmla="*/ 251 h 14800"/>
                <a:gd name="T14" fmla="*/ 3523 w 22858"/>
                <a:gd name="T15" fmla="*/ 0 h 14800"/>
                <a:gd name="T16" fmla="*/ 206 w 22858"/>
                <a:gd name="T17" fmla="*/ 0 h 1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858"/>
                <a:gd name="T28" fmla="*/ 0 h 14800"/>
                <a:gd name="T29" fmla="*/ 22858 w 22858"/>
                <a:gd name="T30" fmla="*/ 14800 h 1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858" h="14800">
                  <a:moveTo>
                    <a:pt x="1262" y="0"/>
                  </a:moveTo>
                  <a:cubicBezTo>
                    <a:pt x="565" y="0"/>
                    <a:pt x="0" y="566"/>
                    <a:pt x="0" y="1263"/>
                  </a:cubicBezTo>
                  <a:lnTo>
                    <a:pt x="0" y="13538"/>
                  </a:lnTo>
                  <a:cubicBezTo>
                    <a:pt x="0" y="14235"/>
                    <a:pt x="565" y="14800"/>
                    <a:pt x="1262" y="14800"/>
                  </a:cubicBezTo>
                  <a:lnTo>
                    <a:pt x="21596" y="14800"/>
                  </a:lnTo>
                  <a:cubicBezTo>
                    <a:pt x="22293" y="14800"/>
                    <a:pt x="22858" y="14235"/>
                    <a:pt x="22858" y="13538"/>
                  </a:cubicBezTo>
                  <a:lnTo>
                    <a:pt x="22858" y="1263"/>
                  </a:lnTo>
                  <a:cubicBezTo>
                    <a:pt x="22858" y="566"/>
                    <a:pt x="22293" y="0"/>
                    <a:pt x="21596" y="0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Freeform 6"/>
            <p:cNvSpPr>
              <a:spLocks/>
            </p:cNvSpPr>
            <p:nvPr/>
          </p:nvSpPr>
          <p:spPr bwMode="auto">
            <a:xfrm>
              <a:off x="762" y="740"/>
              <a:ext cx="3729" cy="2944"/>
            </a:xfrm>
            <a:custGeom>
              <a:avLst/>
              <a:gdLst>
                <a:gd name="T0" fmla="*/ 206 w 22858"/>
                <a:gd name="T1" fmla="*/ 0 h 14800"/>
                <a:gd name="T2" fmla="*/ 0 w 22858"/>
                <a:gd name="T3" fmla="*/ 251 h 14800"/>
                <a:gd name="T4" fmla="*/ 0 w 22858"/>
                <a:gd name="T5" fmla="*/ 2693 h 14800"/>
                <a:gd name="T6" fmla="*/ 206 w 22858"/>
                <a:gd name="T7" fmla="*/ 2944 h 14800"/>
                <a:gd name="T8" fmla="*/ 3523 w 22858"/>
                <a:gd name="T9" fmla="*/ 2944 h 14800"/>
                <a:gd name="T10" fmla="*/ 3729 w 22858"/>
                <a:gd name="T11" fmla="*/ 2693 h 14800"/>
                <a:gd name="T12" fmla="*/ 3729 w 22858"/>
                <a:gd name="T13" fmla="*/ 251 h 14800"/>
                <a:gd name="T14" fmla="*/ 3523 w 22858"/>
                <a:gd name="T15" fmla="*/ 0 h 14800"/>
                <a:gd name="T16" fmla="*/ 206 w 22858"/>
                <a:gd name="T17" fmla="*/ 0 h 1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858"/>
                <a:gd name="T28" fmla="*/ 0 h 14800"/>
                <a:gd name="T29" fmla="*/ 22858 w 22858"/>
                <a:gd name="T30" fmla="*/ 14800 h 1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858" h="14800">
                  <a:moveTo>
                    <a:pt x="1262" y="0"/>
                  </a:moveTo>
                  <a:cubicBezTo>
                    <a:pt x="565" y="0"/>
                    <a:pt x="0" y="566"/>
                    <a:pt x="0" y="1263"/>
                  </a:cubicBezTo>
                  <a:lnTo>
                    <a:pt x="0" y="13538"/>
                  </a:lnTo>
                  <a:cubicBezTo>
                    <a:pt x="0" y="14235"/>
                    <a:pt x="565" y="14800"/>
                    <a:pt x="1262" y="14800"/>
                  </a:cubicBezTo>
                  <a:lnTo>
                    <a:pt x="21596" y="14800"/>
                  </a:lnTo>
                  <a:cubicBezTo>
                    <a:pt x="22293" y="14800"/>
                    <a:pt x="22858" y="14235"/>
                    <a:pt x="22858" y="13538"/>
                  </a:cubicBezTo>
                  <a:lnTo>
                    <a:pt x="22858" y="1263"/>
                  </a:lnTo>
                  <a:cubicBezTo>
                    <a:pt x="22858" y="566"/>
                    <a:pt x="22293" y="0"/>
                    <a:pt x="21596" y="0"/>
                  </a:cubicBezTo>
                  <a:lnTo>
                    <a:pt x="1262" y="0"/>
                  </a:lnTo>
                  <a:close/>
                </a:path>
              </a:pathLst>
            </a:custGeom>
            <a:noFill/>
            <a:ln w="5238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059113" y="1035050"/>
            <a:ext cx="29654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Calibri" pitchFamily="34" charset="0"/>
              </a:rPr>
              <a:t>OMOP Extended Consortium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933450" y="1371600"/>
            <a:ext cx="501650" cy="504825"/>
            <a:chOff x="1078" y="1057"/>
            <a:chExt cx="316" cy="318"/>
          </a:xfrm>
        </p:grpSpPr>
        <p:sp>
          <p:nvSpPr>
            <p:cNvPr id="25743" name="Freeform 9"/>
            <p:cNvSpPr>
              <a:spLocks/>
            </p:cNvSpPr>
            <p:nvPr/>
          </p:nvSpPr>
          <p:spPr bwMode="auto">
            <a:xfrm>
              <a:off x="1078" y="1057"/>
              <a:ext cx="316" cy="318"/>
            </a:xfrm>
            <a:custGeom>
              <a:avLst/>
              <a:gdLst>
                <a:gd name="T0" fmla="*/ 158 w 3883"/>
                <a:gd name="T1" fmla="*/ 0 h 3200"/>
                <a:gd name="T2" fmla="*/ 0 w 3883"/>
                <a:gd name="T3" fmla="*/ 40 h 3200"/>
                <a:gd name="T4" fmla="*/ 0 w 3883"/>
                <a:gd name="T5" fmla="*/ 278 h 3200"/>
                <a:gd name="T6" fmla="*/ 158 w 3883"/>
                <a:gd name="T7" fmla="*/ 318 h 3200"/>
                <a:gd name="T8" fmla="*/ 316 w 3883"/>
                <a:gd name="T9" fmla="*/ 278 h 3200"/>
                <a:gd name="T10" fmla="*/ 316 w 3883"/>
                <a:gd name="T11" fmla="*/ 40 h 3200"/>
                <a:gd name="T12" fmla="*/ 158 w 3883"/>
                <a:gd name="T13" fmla="*/ 0 h 3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3"/>
                <a:gd name="T22" fmla="*/ 0 h 3200"/>
                <a:gd name="T23" fmla="*/ 3883 w 3883"/>
                <a:gd name="T24" fmla="*/ 3200 h 3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3" h="3200">
                  <a:moveTo>
                    <a:pt x="1941" y="0"/>
                  </a:moveTo>
                  <a:cubicBezTo>
                    <a:pt x="869" y="0"/>
                    <a:pt x="0" y="179"/>
                    <a:pt x="0" y="400"/>
                  </a:cubicBezTo>
                  <a:lnTo>
                    <a:pt x="0" y="2800"/>
                  </a:lnTo>
                  <a:cubicBezTo>
                    <a:pt x="0" y="3021"/>
                    <a:pt x="869" y="3200"/>
                    <a:pt x="1941" y="3200"/>
                  </a:cubicBezTo>
                  <a:cubicBezTo>
                    <a:pt x="3014" y="3200"/>
                    <a:pt x="3883" y="3021"/>
                    <a:pt x="3883" y="2800"/>
                  </a:cubicBezTo>
                  <a:lnTo>
                    <a:pt x="3883" y="400"/>
                  </a:lnTo>
                  <a:cubicBezTo>
                    <a:pt x="3883" y="179"/>
                    <a:pt x="3014" y="0"/>
                    <a:pt x="194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Oval 10"/>
            <p:cNvSpPr>
              <a:spLocks noChangeArrowheads="1"/>
            </p:cNvSpPr>
            <p:nvPr/>
          </p:nvSpPr>
          <p:spPr bwMode="auto">
            <a:xfrm>
              <a:off x="1078" y="1057"/>
              <a:ext cx="316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45" name="Freeform 11"/>
            <p:cNvSpPr>
              <a:spLocks/>
            </p:cNvSpPr>
            <p:nvPr/>
          </p:nvSpPr>
          <p:spPr bwMode="auto">
            <a:xfrm>
              <a:off x="1078" y="1057"/>
              <a:ext cx="316" cy="318"/>
            </a:xfrm>
            <a:custGeom>
              <a:avLst/>
              <a:gdLst>
                <a:gd name="T0" fmla="*/ 158 w 3883"/>
                <a:gd name="T1" fmla="*/ 0 h 3200"/>
                <a:gd name="T2" fmla="*/ 0 w 3883"/>
                <a:gd name="T3" fmla="*/ 40 h 3200"/>
                <a:gd name="T4" fmla="*/ 0 w 3883"/>
                <a:gd name="T5" fmla="*/ 278 h 3200"/>
                <a:gd name="T6" fmla="*/ 158 w 3883"/>
                <a:gd name="T7" fmla="*/ 318 h 3200"/>
                <a:gd name="T8" fmla="*/ 316 w 3883"/>
                <a:gd name="T9" fmla="*/ 278 h 3200"/>
                <a:gd name="T10" fmla="*/ 316 w 3883"/>
                <a:gd name="T11" fmla="*/ 40 h 3200"/>
                <a:gd name="T12" fmla="*/ 158 w 3883"/>
                <a:gd name="T13" fmla="*/ 0 h 3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3"/>
                <a:gd name="T22" fmla="*/ 0 h 3200"/>
                <a:gd name="T23" fmla="*/ 3883 w 3883"/>
                <a:gd name="T24" fmla="*/ 3200 h 3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3" h="3200">
                  <a:moveTo>
                    <a:pt x="1941" y="0"/>
                  </a:moveTo>
                  <a:cubicBezTo>
                    <a:pt x="869" y="0"/>
                    <a:pt x="0" y="179"/>
                    <a:pt x="0" y="400"/>
                  </a:cubicBezTo>
                  <a:lnTo>
                    <a:pt x="0" y="2800"/>
                  </a:lnTo>
                  <a:cubicBezTo>
                    <a:pt x="0" y="3021"/>
                    <a:pt x="869" y="3200"/>
                    <a:pt x="1941" y="3200"/>
                  </a:cubicBezTo>
                  <a:cubicBezTo>
                    <a:pt x="3014" y="3200"/>
                    <a:pt x="3883" y="3021"/>
                    <a:pt x="3883" y="2800"/>
                  </a:cubicBezTo>
                  <a:lnTo>
                    <a:pt x="3883" y="400"/>
                  </a:lnTo>
                  <a:cubicBezTo>
                    <a:pt x="3883" y="179"/>
                    <a:pt x="3014" y="0"/>
                    <a:pt x="194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Freeform 12"/>
            <p:cNvSpPr>
              <a:spLocks/>
            </p:cNvSpPr>
            <p:nvPr/>
          </p:nvSpPr>
          <p:spPr bwMode="auto">
            <a:xfrm>
              <a:off x="1078" y="1096"/>
              <a:ext cx="316" cy="40"/>
            </a:xfrm>
            <a:custGeom>
              <a:avLst/>
              <a:gdLst>
                <a:gd name="T0" fmla="*/ 0 w 316"/>
                <a:gd name="T1" fmla="*/ 0 h 40"/>
                <a:gd name="T2" fmla="*/ 158 w 316"/>
                <a:gd name="T3" fmla="*/ 40 h 40"/>
                <a:gd name="T4" fmla="*/ 316 w 316"/>
                <a:gd name="T5" fmla="*/ 0 h 40"/>
                <a:gd name="T6" fmla="*/ 0 60000 65536"/>
                <a:gd name="T7" fmla="*/ 0 60000 65536"/>
                <a:gd name="T8" fmla="*/ 0 60000 65536"/>
                <a:gd name="T9" fmla="*/ 0 w 316"/>
                <a:gd name="T10" fmla="*/ 0 h 40"/>
                <a:gd name="T11" fmla="*/ 316 w 31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40">
                  <a:moveTo>
                    <a:pt x="0" y="0"/>
                  </a:moveTo>
                  <a:cubicBezTo>
                    <a:pt x="0" y="22"/>
                    <a:pt x="71" y="40"/>
                    <a:pt x="158" y="40"/>
                  </a:cubicBezTo>
                  <a:cubicBezTo>
                    <a:pt x="245" y="40"/>
                    <a:pt x="316" y="22"/>
                    <a:pt x="316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933450" y="4749800"/>
            <a:ext cx="501650" cy="504825"/>
            <a:chOff x="1078" y="3185"/>
            <a:chExt cx="316" cy="318"/>
          </a:xfrm>
        </p:grpSpPr>
        <p:sp>
          <p:nvSpPr>
            <p:cNvPr id="25739" name="Freeform 14"/>
            <p:cNvSpPr>
              <a:spLocks/>
            </p:cNvSpPr>
            <p:nvPr/>
          </p:nvSpPr>
          <p:spPr bwMode="auto">
            <a:xfrm>
              <a:off x="1078" y="3185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Oval 15"/>
            <p:cNvSpPr>
              <a:spLocks noChangeArrowheads="1"/>
            </p:cNvSpPr>
            <p:nvPr/>
          </p:nvSpPr>
          <p:spPr bwMode="auto">
            <a:xfrm>
              <a:off x="1078" y="3185"/>
              <a:ext cx="316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41" name="Freeform 16"/>
            <p:cNvSpPr>
              <a:spLocks/>
            </p:cNvSpPr>
            <p:nvPr/>
          </p:nvSpPr>
          <p:spPr bwMode="auto">
            <a:xfrm>
              <a:off x="1078" y="3185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Freeform 17"/>
            <p:cNvSpPr>
              <a:spLocks/>
            </p:cNvSpPr>
            <p:nvPr/>
          </p:nvSpPr>
          <p:spPr bwMode="auto">
            <a:xfrm>
              <a:off x="1078" y="3225"/>
              <a:ext cx="316" cy="39"/>
            </a:xfrm>
            <a:custGeom>
              <a:avLst/>
              <a:gdLst>
                <a:gd name="T0" fmla="*/ 0 w 316"/>
                <a:gd name="T1" fmla="*/ 0 h 39"/>
                <a:gd name="T2" fmla="*/ 158 w 316"/>
                <a:gd name="T3" fmla="*/ 39 h 39"/>
                <a:gd name="T4" fmla="*/ 316 w 316"/>
                <a:gd name="T5" fmla="*/ 0 h 39"/>
                <a:gd name="T6" fmla="*/ 0 60000 65536"/>
                <a:gd name="T7" fmla="*/ 0 60000 65536"/>
                <a:gd name="T8" fmla="*/ 0 60000 65536"/>
                <a:gd name="T9" fmla="*/ 0 w 316"/>
                <a:gd name="T10" fmla="*/ 0 h 39"/>
                <a:gd name="T11" fmla="*/ 316 w 316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39">
                  <a:moveTo>
                    <a:pt x="0" y="0"/>
                  </a:moveTo>
                  <a:cubicBezTo>
                    <a:pt x="0" y="22"/>
                    <a:pt x="71" y="39"/>
                    <a:pt x="158" y="39"/>
                  </a:cubicBezTo>
                  <a:cubicBezTo>
                    <a:pt x="245" y="39"/>
                    <a:pt x="316" y="22"/>
                    <a:pt x="316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933450" y="3060700"/>
            <a:ext cx="501650" cy="504825"/>
            <a:chOff x="1078" y="2121"/>
            <a:chExt cx="316" cy="318"/>
          </a:xfrm>
        </p:grpSpPr>
        <p:sp>
          <p:nvSpPr>
            <p:cNvPr id="25735" name="Freeform 19"/>
            <p:cNvSpPr>
              <a:spLocks/>
            </p:cNvSpPr>
            <p:nvPr/>
          </p:nvSpPr>
          <p:spPr bwMode="auto">
            <a:xfrm>
              <a:off x="1078" y="2121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Oval 20"/>
            <p:cNvSpPr>
              <a:spLocks noChangeArrowheads="1"/>
            </p:cNvSpPr>
            <p:nvPr/>
          </p:nvSpPr>
          <p:spPr bwMode="auto">
            <a:xfrm>
              <a:off x="1078" y="2121"/>
              <a:ext cx="316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37" name="Freeform 21"/>
            <p:cNvSpPr>
              <a:spLocks/>
            </p:cNvSpPr>
            <p:nvPr/>
          </p:nvSpPr>
          <p:spPr bwMode="auto">
            <a:xfrm>
              <a:off x="1078" y="2121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22"/>
            <p:cNvSpPr>
              <a:spLocks/>
            </p:cNvSpPr>
            <p:nvPr/>
          </p:nvSpPr>
          <p:spPr bwMode="auto">
            <a:xfrm>
              <a:off x="1078" y="2160"/>
              <a:ext cx="316" cy="40"/>
            </a:xfrm>
            <a:custGeom>
              <a:avLst/>
              <a:gdLst>
                <a:gd name="T0" fmla="*/ 0 w 316"/>
                <a:gd name="T1" fmla="*/ 0 h 40"/>
                <a:gd name="T2" fmla="*/ 158 w 316"/>
                <a:gd name="T3" fmla="*/ 40 h 40"/>
                <a:gd name="T4" fmla="*/ 316 w 316"/>
                <a:gd name="T5" fmla="*/ 0 h 40"/>
                <a:gd name="T6" fmla="*/ 0 60000 65536"/>
                <a:gd name="T7" fmla="*/ 0 60000 65536"/>
                <a:gd name="T8" fmla="*/ 0 60000 65536"/>
                <a:gd name="T9" fmla="*/ 0 w 316"/>
                <a:gd name="T10" fmla="*/ 0 h 40"/>
                <a:gd name="T11" fmla="*/ 316 w 31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40">
                  <a:moveTo>
                    <a:pt x="0" y="0"/>
                  </a:moveTo>
                  <a:cubicBezTo>
                    <a:pt x="0" y="23"/>
                    <a:pt x="71" y="40"/>
                    <a:pt x="158" y="40"/>
                  </a:cubicBezTo>
                  <a:cubicBezTo>
                    <a:pt x="245" y="40"/>
                    <a:pt x="316" y="23"/>
                    <a:pt x="316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7954963" y="1374775"/>
            <a:ext cx="503237" cy="504825"/>
            <a:chOff x="3859" y="1057"/>
            <a:chExt cx="317" cy="318"/>
          </a:xfrm>
        </p:grpSpPr>
        <p:sp>
          <p:nvSpPr>
            <p:cNvPr id="25731" name="Freeform 24"/>
            <p:cNvSpPr>
              <a:spLocks/>
            </p:cNvSpPr>
            <p:nvPr/>
          </p:nvSpPr>
          <p:spPr bwMode="auto">
            <a:xfrm>
              <a:off x="3859" y="1057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Oval 25"/>
            <p:cNvSpPr>
              <a:spLocks noChangeArrowheads="1"/>
            </p:cNvSpPr>
            <p:nvPr/>
          </p:nvSpPr>
          <p:spPr bwMode="auto">
            <a:xfrm>
              <a:off x="3859" y="1057"/>
              <a:ext cx="317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33" name="Freeform 26"/>
            <p:cNvSpPr>
              <a:spLocks/>
            </p:cNvSpPr>
            <p:nvPr/>
          </p:nvSpPr>
          <p:spPr bwMode="auto">
            <a:xfrm>
              <a:off x="3859" y="1057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Freeform 27"/>
            <p:cNvSpPr>
              <a:spLocks/>
            </p:cNvSpPr>
            <p:nvPr/>
          </p:nvSpPr>
          <p:spPr bwMode="auto">
            <a:xfrm>
              <a:off x="3859" y="1096"/>
              <a:ext cx="317" cy="40"/>
            </a:xfrm>
            <a:custGeom>
              <a:avLst/>
              <a:gdLst>
                <a:gd name="T0" fmla="*/ 0 w 317"/>
                <a:gd name="T1" fmla="*/ 0 h 40"/>
                <a:gd name="T2" fmla="*/ 158 w 317"/>
                <a:gd name="T3" fmla="*/ 40 h 40"/>
                <a:gd name="T4" fmla="*/ 317 w 317"/>
                <a:gd name="T5" fmla="*/ 0 h 40"/>
                <a:gd name="T6" fmla="*/ 0 60000 65536"/>
                <a:gd name="T7" fmla="*/ 0 60000 65536"/>
                <a:gd name="T8" fmla="*/ 0 60000 65536"/>
                <a:gd name="T9" fmla="*/ 0 w 317"/>
                <a:gd name="T10" fmla="*/ 0 h 40"/>
                <a:gd name="T11" fmla="*/ 317 w 317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40">
                  <a:moveTo>
                    <a:pt x="0" y="0"/>
                  </a:moveTo>
                  <a:cubicBezTo>
                    <a:pt x="0" y="22"/>
                    <a:pt x="71" y="40"/>
                    <a:pt x="158" y="40"/>
                  </a:cubicBezTo>
                  <a:cubicBezTo>
                    <a:pt x="246" y="40"/>
                    <a:pt x="317" y="22"/>
                    <a:pt x="317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28"/>
          <p:cNvGrpSpPr>
            <a:grpSpLocks/>
          </p:cNvGrpSpPr>
          <p:nvPr/>
        </p:nvGrpSpPr>
        <p:grpSpPr bwMode="auto">
          <a:xfrm>
            <a:off x="7954963" y="4752975"/>
            <a:ext cx="503237" cy="504825"/>
            <a:chOff x="3859" y="3185"/>
            <a:chExt cx="317" cy="318"/>
          </a:xfrm>
        </p:grpSpPr>
        <p:sp>
          <p:nvSpPr>
            <p:cNvPr id="25727" name="Freeform 29"/>
            <p:cNvSpPr>
              <a:spLocks/>
            </p:cNvSpPr>
            <p:nvPr/>
          </p:nvSpPr>
          <p:spPr bwMode="auto">
            <a:xfrm>
              <a:off x="3859" y="3185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Oval 30"/>
            <p:cNvSpPr>
              <a:spLocks noChangeArrowheads="1"/>
            </p:cNvSpPr>
            <p:nvPr/>
          </p:nvSpPr>
          <p:spPr bwMode="auto">
            <a:xfrm>
              <a:off x="3859" y="3185"/>
              <a:ext cx="317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29" name="Freeform 31"/>
            <p:cNvSpPr>
              <a:spLocks/>
            </p:cNvSpPr>
            <p:nvPr/>
          </p:nvSpPr>
          <p:spPr bwMode="auto">
            <a:xfrm>
              <a:off x="3859" y="3185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Freeform 32"/>
            <p:cNvSpPr>
              <a:spLocks/>
            </p:cNvSpPr>
            <p:nvPr/>
          </p:nvSpPr>
          <p:spPr bwMode="auto">
            <a:xfrm>
              <a:off x="3859" y="3225"/>
              <a:ext cx="317" cy="39"/>
            </a:xfrm>
            <a:custGeom>
              <a:avLst/>
              <a:gdLst>
                <a:gd name="T0" fmla="*/ 0 w 317"/>
                <a:gd name="T1" fmla="*/ 0 h 39"/>
                <a:gd name="T2" fmla="*/ 158 w 317"/>
                <a:gd name="T3" fmla="*/ 39 h 39"/>
                <a:gd name="T4" fmla="*/ 317 w 317"/>
                <a:gd name="T5" fmla="*/ 0 h 39"/>
                <a:gd name="T6" fmla="*/ 0 60000 65536"/>
                <a:gd name="T7" fmla="*/ 0 60000 65536"/>
                <a:gd name="T8" fmla="*/ 0 60000 65536"/>
                <a:gd name="T9" fmla="*/ 0 w 317"/>
                <a:gd name="T10" fmla="*/ 0 h 39"/>
                <a:gd name="T11" fmla="*/ 317 w 317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39">
                  <a:moveTo>
                    <a:pt x="0" y="0"/>
                  </a:moveTo>
                  <a:cubicBezTo>
                    <a:pt x="0" y="22"/>
                    <a:pt x="71" y="39"/>
                    <a:pt x="158" y="39"/>
                  </a:cubicBezTo>
                  <a:cubicBezTo>
                    <a:pt x="246" y="39"/>
                    <a:pt x="317" y="22"/>
                    <a:pt x="317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33"/>
          <p:cNvGrpSpPr>
            <a:grpSpLocks/>
          </p:cNvGrpSpPr>
          <p:nvPr/>
        </p:nvGrpSpPr>
        <p:grpSpPr bwMode="auto">
          <a:xfrm>
            <a:off x="7954963" y="3063875"/>
            <a:ext cx="503237" cy="504825"/>
            <a:chOff x="3859" y="2121"/>
            <a:chExt cx="317" cy="318"/>
          </a:xfrm>
        </p:grpSpPr>
        <p:sp>
          <p:nvSpPr>
            <p:cNvPr id="25723" name="Freeform 34"/>
            <p:cNvSpPr>
              <a:spLocks/>
            </p:cNvSpPr>
            <p:nvPr/>
          </p:nvSpPr>
          <p:spPr bwMode="auto">
            <a:xfrm>
              <a:off x="3859" y="2121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Oval 35"/>
            <p:cNvSpPr>
              <a:spLocks noChangeArrowheads="1"/>
            </p:cNvSpPr>
            <p:nvPr/>
          </p:nvSpPr>
          <p:spPr bwMode="auto">
            <a:xfrm>
              <a:off x="3859" y="2121"/>
              <a:ext cx="317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25" name="Freeform 36"/>
            <p:cNvSpPr>
              <a:spLocks/>
            </p:cNvSpPr>
            <p:nvPr/>
          </p:nvSpPr>
          <p:spPr bwMode="auto">
            <a:xfrm>
              <a:off x="3859" y="2121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37"/>
            <p:cNvSpPr>
              <a:spLocks/>
            </p:cNvSpPr>
            <p:nvPr/>
          </p:nvSpPr>
          <p:spPr bwMode="auto">
            <a:xfrm>
              <a:off x="3859" y="2160"/>
              <a:ext cx="317" cy="40"/>
            </a:xfrm>
            <a:custGeom>
              <a:avLst/>
              <a:gdLst>
                <a:gd name="T0" fmla="*/ 0 w 317"/>
                <a:gd name="T1" fmla="*/ 0 h 40"/>
                <a:gd name="T2" fmla="*/ 158 w 317"/>
                <a:gd name="T3" fmla="*/ 40 h 40"/>
                <a:gd name="T4" fmla="*/ 317 w 317"/>
                <a:gd name="T5" fmla="*/ 0 h 40"/>
                <a:gd name="T6" fmla="*/ 0 60000 65536"/>
                <a:gd name="T7" fmla="*/ 0 60000 65536"/>
                <a:gd name="T8" fmla="*/ 0 60000 65536"/>
                <a:gd name="T9" fmla="*/ 0 w 317"/>
                <a:gd name="T10" fmla="*/ 0 h 40"/>
                <a:gd name="T11" fmla="*/ 317 w 317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40">
                  <a:moveTo>
                    <a:pt x="0" y="0"/>
                  </a:moveTo>
                  <a:cubicBezTo>
                    <a:pt x="0" y="23"/>
                    <a:pt x="71" y="40"/>
                    <a:pt x="158" y="40"/>
                  </a:cubicBezTo>
                  <a:cubicBezTo>
                    <a:pt x="246" y="40"/>
                    <a:pt x="317" y="23"/>
                    <a:pt x="317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38"/>
          <p:cNvGrpSpPr>
            <a:grpSpLocks/>
          </p:cNvGrpSpPr>
          <p:nvPr/>
        </p:nvGrpSpPr>
        <p:grpSpPr bwMode="auto">
          <a:xfrm>
            <a:off x="1538288" y="1831975"/>
            <a:ext cx="282575" cy="220663"/>
            <a:chOff x="1459" y="1347"/>
            <a:chExt cx="178" cy="139"/>
          </a:xfrm>
        </p:grpSpPr>
        <p:sp>
          <p:nvSpPr>
            <p:cNvPr id="25721" name="Freeform 39"/>
            <p:cNvSpPr>
              <a:spLocks/>
            </p:cNvSpPr>
            <p:nvPr/>
          </p:nvSpPr>
          <p:spPr bwMode="auto">
            <a:xfrm>
              <a:off x="1459" y="1347"/>
              <a:ext cx="178" cy="139"/>
            </a:xfrm>
            <a:custGeom>
              <a:avLst/>
              <a:gdLst>
                <a:gd name="T0" fmla="*/ 152 w 178"/>
                <a:gd name="T1" fmla="*/ 59 h 139"/>
                <a:gd name="T2" fmla="*/ 144 w 178"/>
                <a:gd name="T3" fmla="*/ 79 h 139"/>
                <a:gd name="T4" fmla="*/ 17 w 178"/>
                <a:gd name="T5" fmla="*/ 0 h 139"/>
                <a:gd name="T6" fmla="*/ 0 w 178"/>
                <a:gd name="T7" fmla="*/ 40 h 139"/>
                <a:gd name="T8" fmla="*/ 127 w 178"/>
                <a:gd name="T9" fmla="*/ 119 h 139"/>
                <a:gd name="T10" fmla="*/ 119 w 178"/>
                <a:gd name="T11" fmla="*/ 139 h 139"/>
                <a:gd name="T12" fmla="*/ 178 w 178"/>
                <a:gd name="T13" fmla="*/ 125 h 139"/>
                <a:gd name="T14" fmla="*/ 152 w 178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139"/>
                <a:gd name="T26" fmla="*/ 178 w 178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139">
                  <a:moveTo>
                    <a:pt x="152" y="59"/>
                  </a:moveTo>
                  <a:lnTo>
                    <a:pt x="144" y="79"/>
                  </a:lnTo>
                  <a:lnTo>
                    <a:pt x="17" y="0"/>
                  </a:lnTo>
                  <a:lnTo>
                    <a:pt x="0" y="40"/>
                  </a:lnTo>
                  <a:lnTo>
                    <a:pt x="127" y="119"/>
                  </a:lnTo>
                  <a:lnTo>
                    <a:pt x="119" y="139"/>
                  </a:lnTo>
                  <a:lnTo>
                    <a:pt x="178" y="125"/>
                  </a:lnTo>
                  <a:lnTo>
                    <a:pt x="152" y="59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40"/>
            <p:cNvSpPr>
              <a:spLocks/>
            </p:cNvSpPr>
            <p:nvPr/>
          </p:nvSpPr>
          <p:spPr bwMode="auto">
            <a:xfrm>
              <a:off x="1459" y="1347"/>
              <a:ext cx="178" cy="139"/>
            </a:xfrm>
            <a:custGeom>
              <a:avLst/>
              <a:gdLst>
                <a:gd name="T0" fmla="*/ 152 w 178"/>
                <a:gd name="T1" fmla="*/ 59 h 139"/>
                <a:gd name="T2" fmla="*/ 144 w 178"/>
                <a:gd name="T3" fmla="*/ 79 h 139"/>
                <a:gd name="T4" fmla="*/ 17 w 178"/>
                <a:gd name="T5" fmla="*/ 0 h 139"/>
                <a:gd name="T6" fmla="*/ 0 w 178"/>
                <a:gd name="T7" fmla="*/ 40 h 139"/>
                <a:gd name="T8" fmla="*/ 127 w 178"/>
                <a:gd name="T9" fmla="*/ 119 h 139"/>
                <a:gd name="T10" fmla="*/ 119 w 178"/>
                <a:gd name="T11" fmla="*/ 139 h 139"/>
                <a:gd name="T12" fmla="*/ 178 w 178"/>
                <a:gd name="T13" fmla="*/ 125 h 139"/>
                <a:gd name="T14" fmla="*/ 152 w 178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139"/>
                <a:gd name="T26" fmla="*/ 178 w 178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139">
                  <a:moveTo>
                    <a:pt x="152" y="59"/>
                  </a:moveTo>
                  <a:lnTo>
                    <a:pt x="144" y="79"/>
                  </a:lnTo>
                  <a:lnTo>
                    <a:pt x="17" y="0"/>
                  </a:lnTo>
                  <a:lnTo>
                    <a:pt x="0" y="40"/>
                  </a:lnTo>
                  <a:lnTo>
                    <a:pt x="127" y="119"/>
                  </a:lnTo>
                  <a:lnTo>
                    <a:pt x="119" y="139"/>
                  </a:lnTo>
                  <a:lnTo>
                    <a:pt x="178" y="125"/>
                  </a:lnTo>
                  <a:lnTo>
                    <a:pt x="152" y="59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41"/>
          <p:cNvGrpSpPr>
            <a:grpSpLocks/>
          </p:cNvGrpSpPr>
          <p:nvPr/>
        </p:nvGrpSpPr>
        <p:grpSpPr bwMode="auto">
          <a:xfrm>
            <a:off x="1528763" y="3313113"/>
            <a:ext cx="300037" cy="144462"/>
            <a:chOff x="1453" y="2280"/>
            <a:chExt cx="189" cy="91"/>
          </a:xfrm>
        </p:grpSpPr>
        <p:sp>
          <p:nvSpPr>
            <p:cNvPr id="25719" name="Freeform 42"/>
            <p:cNvSpPr>
              <a:spLocks/>
            </p:cNvSpPr>
            <p:nvPr/>
          </p:nvSpPr>
          <p:spPr bwMode="auto">
            <a:xfrm>
              <a:off x="1453" y="2280"/>
              <a:ext cx="189" cy="91"/>
            </a:xfrm>
            <a:custGeom>
              <a:avLst/>
              <a:gdLst>
                <a:gd name="T0" fmla="*/ 142 w 189"/>
                <a:gd name="T1" fmla="*/ 0 h 91"/>
                <a:gd name="T2" fmla="*/ 142 w 189"/>
                <a:gd name="T3" fmla="*/ 23 h 91"/>
                <a:gd name="T4" fmla="*/ 0 w 189"/>
                <a:gd name="T5" fmla="*/ 23 h 91"/>
                <a:gd name="T6" fmla="*/ 0 w 189"/>
                <a:gd name="T7" fmla="*/ 68 h 91"/>
                <a:gd name="T8" fmla="*/ 142 w 189"/>
                <a:gd name="T9" fmla="*/ 68 h 91"/>
                <a:gd name="T10" fmla="*/ 142 w 189"/>
                <a:gd name="T11" fmla="*/ 91 h 91"/>
                <a:gd name="T12" fmla="*/ 189 w 189"/>
                <a:gd name="T13" fmla="*/ 45 h 91"/>
                <a:gd name="T14" fmla="*/ 142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142" y="0"/>
                  </a:moveTo>
                  <a:lnTo>
                    <a:pt x="142" y="23"/>
                  </a:lnTo>
                  <a:lnTo>
                    <a:pt x="0" y="23"/>
                  </a:lnTo>
                  <a:lnTo>
                    <a:pt x="0" y="68"/>
                  </a:lnTo>
                  <a:lnTo>
                    <a:pt x="142" y="68"/>
                  </a:lnTo>
                  <a:lnTo>
                    <a:pt x="142" y="91"/>
                  </a:lnTo>
                  <a:lnTo>
                    <a:pt x="189" y="4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43"/>
            <p:cNvSpPr>
              <a:spLocks/>
            </p:cNvSpPr>
            <p:nvPr/>
          </p:nvSpPr>
          <p:spPr bwMode="auto">
            <a:xfrm>
              <a:off x="1453" y="2280"/>
              <a:ext cx="189" cy="91"/>
            </a:xfrm>
            <a:custGeom>
              <a:avLst/>
              <a:gdLst>
                <a:gd name="T0" fmla="*/ 142 w 189"/>
                <a:gd name="T1" fmla="*/ 0 h 91"/>
                <a:gd name="T2" fmla="*/ 142 w 189"/>
                <a:gd name="T3" fmla="*/ 23 h 91"/>
                <a:gd name="T4" fmla="*/ 0 w 189"/>
                <a:gd name="T5" fmla="*/ 23 h 91"/>
                <a:gd name="T6" fmla="*/ 0 w 189"/>
                <a:gd name="T7" fmla="*/ 68 h 91"/>
                <a:gd name="T8" fmla="*/ 142 w 189"/>
                <a:gd name="T9" fmla="*/ 68 h 91"/>
                <a:gd name="T10" fmla="*/ 142 w 189"/>
                <a:gd name="T11" fmla="*/ 91 h 91"/>
                <a:gd name="T12" fmla="*/ 189 w 189"/>
                <a:gd name="T13" fmla="*/ 45 h 91"/>
                <a:gd name="T14" fmla="*/ 142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142" y="0"/>
                  </a:moveTo>
                  <a:lnTo>
                    <a:pt x="142" y="23"/>
                  </a:lnTo>
                  <a:lnTo>
                    <a:pt x="0" y="23"/>
                  </a:lnTo>
                  <a:lnTo>
                    <a:pt x="0" y="68"/>
                  </a:lnTo>
                  <a:lnTo>
                    <a:pt x="142" y="68"/>
                  </a:lnTo>
                  <a:lnTo>
                    <a:pt x="142" y="91"/>
                  </a:lnTo>
                  <a:lnTo>
                    <a:pt x="189" y="45"/>
                  </a:lnTo>
                  <a:lnTo>
                    <a:pt x="142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44"/>
          <p:cNvGrpSpPr>
            <a:grpSpLocks/>
          </p:cNvGrpSpPr>
          <p:nvPr/>
        </p:nvGrpSpPr>
        <p:grpSpPr bwMode="auto">
          <a:xfrm>
            <a:off x="1539875" y="4495800"/>
            <a:ext cx="269875" cy="238125"/>
            <a:chOff x="1460" y="3025"/>
            <a:chExt cx="170" cy="150"/>
          </a:xfrm>
        </p:grpSpPr>
        <p:sp>
          <p:nvSpPr>
            <p:cNvPr id="25717" name="Freeform 45"/>
            <p:cNvSpPr>
              <a:spLocks/>
            </p:cNvSpPr>
            <p:nvPr/>
          </p:nvSpPr>
          <p:spPr bwMode="auto">
            <a:xfrm>
              <a:off x="1460" y="3025"/>
              <a:ext cx="170" cy="150"/>
            </a:xfrm>
            <a:custGeom>
              <a:avLst/>
              <a:gdLst>
                <a:gd name="T0" fmla="*/ 110 w 170"/>
                <a:gd name="T1" fmla="*/ 0 h 150"/>
                <a:gd name="T2" fmla="*/ 120 w 170"/>
                <a:gd name="T3" fmla="*/ 19 h 150"/>
                <a:gd name="T4" fmla="*/ 0 w 170"/>
                <a:gd name="T5" fmla="*/ 112 h 150"/>
                <a:gd name="T6" fmla="*/ 20 w 170"/>
                <a:gd name="T7" fmla="*/ 150 h 150"/>
                <a:gd name="T8" fmla="*/ 140 w 170"/>
                <a:gd name="T9" fmla="*/ 58 h 150"/>
                <a:gd name="T10" fmla="*/ 150 w 170"/>
                <a:gd name="T11" fmla="*/ 77 h 150"/>
                <a:gd name="T12" fmla="*/ 170 w 170"/>
                <a:gd name="T13" fmla="*/ 8 h 150"/>
                <a:gd name="T14" fmla="*/ 110 w 170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150"/>
                <a:gd name="T26" fmla="*/ 170 w 170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150">
                  <a:moveTo>
                    <a:pt x="110" y="0"/>
                  </a:moveTo>
                  <a:lnTo>
                    <a:pt x="120" y="19"/>
                  </a:lnTo>
                  <a:lnTo>
                    <a:pt x="0" y="112"/>
                  </a:lnTo>
                  <a:lnTo>
                    <a:pt x="20" y="150"/>
                  </a:lnTo>
                  <a:lnTo>
                    <a:pt x="140" y="58"/>
                  </a:lnTo>
                  <a:lnTo>
                    <a:pt x="150" y="77"/>
                  </a:lnTo>
                  <a:lnTo>
                    <a:pt x="170" y="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46"/>
            <p:cNvSpPr>
              <a:spLocks/>
            </p:cNvSpPr>
            <p:nvPr/>
          </p:nvSpPr>
          <p:spPr bwMode="auto">
            <a:xfrm>
              <a:off x="1460" y="3025"/>
              <a:ext cx="170" cy="150"/>
            </a:xfrm>
            <a:custGeom>
              <a:avLst/>
              <a:gdLst>
                <a:gd name="T0" fmla="*/ 110 w 170"/>
                <a:gd name="T1" fmla="*/ 0 h 150"/>
                <a:gd name="T2" fmla="*/ 120 w 170"/>
                <a:gd name="T3" fmla="*/ 19 h 150"/>
                <a:gd name="T4" fmla="*/ 0 w 170"/>
                <a:gd name="T5" fmla="*/ 112 h 150"/>
                <a:gd name="T6" fmla="*/ 20 w 170"/>
                <a:gd name="T7" fmla="*/ 150 h 150"/>
                <a:gd name="T8" fmla="*/ 140 w 170"/>
                <a:gd name="T9" fmla="*/ 58 h 150"/>
                <a:gd name="T10" fmla="*/ 150 w 170"/>
                <a:gd name="T11" fmla="*/ 77 h 150"/>
                <a:gd name="T12" fmla="*/ 170 w 170"/>
                <a:gd name="T13" fmla="*/ 8 h 150"/>
                <a:gd name="T14" fmla="*/ 110 w 170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150"/>
                <a:gd name="T26" fmla="*/ 170 w 170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150">
                  <a:moveTo>
                    <a:pt x="110" y="0"/>
                  </a:moveTo>
                  <a:lnTo>
                    <a:pt x="120" y="19"/>
                  </a:lnTo>
                  <a:lnTo>
                    <a:pt x="0" y="112"/>
                  </a:lnTo>
                  <a:lnTo>
                    <a:pt x="20" y="150"/>
                  </a:lnTo>
                  <a:lnTo>
                    <a:pt x="140" y="58"/>
                  </a:lnTo>
                  <a:lnTo>
                    <a:pt x="150" y="77"/>
                  </a:lnTo>
                  <a:lnTo>
                    <a:pt x="170" y="8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4" name="Group 47"/>
          <p:cNvGrpSpPr>
            <a:grpSpLocks/>
          </p:cNvGrpSpPr>
          <p:nvPr/>
        </p:nvGrpSpPr>
        <p:grpSpPr bwMode="auto">
          <a:xfrm>
            <a:off x="7570788" y="1835150"/>
            <a:ext cx="280987" cy="220663"/>
            <a:chOff x="3617" y="1347"/>
            <a:chExt cx="177" cy="139"/>
          </a:xfrm>
        </p:grpSpPr>
        <p:sp>
          <p:nvSpPr>
            <p:cNvPr id="25715" name="Freeform 48"/>
            <p:cNvSpPr>
              <a:spLocks/>
            </p:cNvSpPr>
            <p:nvPr/>
          </p:nvSpPr>
          <p:spPr bwMode="auto">
            <a:xfrm>
              <a:off x="3617" y="1347"/>
              <a:ext cx="177" cy="139"/>
            </a:xfrm>
            <a:custGeom>
              <a:avLst/>
              <a:gdLst>
                <a:gd name="T0" fmla="*/ 25 w 177"/>
                <a:gd name="T1" fmla="*/ 59 h 139"/>
                <a:gd name="T2" fmla="*/ 34 w 177"/>
                <a:gd name="T3" fmla="*/ 79 h 139"/>
                <a:gd name="T4" fmla="*/ 161 w 177"/>
                <a:gd name="T5" fmla="*/ 0 h 139"/>
                <a:gd name="T6" fmla="*/ 177 w 177"/>
                <a:gd name="T7" fmla="*/ 40 h 139"/>
                <a:gd name="T8" fmla="*/ 50 w 177"/>
                <a:gd name="T9" fmla="*/ 119 h 139"/>
                <a:gd name="T10" fmla="*/ 59 w 177"/>
                <a:gd name="T11" fmla="*/ 139 h 139"/>
                <a:gd name="T12" fmla="*/ 0 w 177"/>
                <a:gd name="T13" fmla="*/ 125 h 139"/>
                <a:gd name="T14" fmla="*/ 25 w 177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39"/>
                <a:gd name="T26" fmla="*/ 177 w 177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39">
                  <a:moveTo>
                    <a:pt x="25" y="59"/>
                  </a:moveTo>
                  <a:lnTo>
                    <a:pt x="34" y="79"/>
                  </a:lnTo>
                  <a:lnTo>
                    <a:pt x="161" y="0"/>
                  </a:lnTo>
                  <a:lnTo>
                    <a:pt x="177" y="40"/>
                  </a:lnTo>
                  <a:lnTo>
                    <a:pt x="50" y="119"/>
                  </a:lnTo>
                  <a:lnTo>
                    <a:pt x="59" y="139"/>
                  </a:lnTo>
                  <a:lnTo>
                    <a:pt x="0" y="125"/>
                  </a:lnTo>
                  <a:lnTo>
                    <a:pt x="25" y="59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49"/>
            <p:cNvSpPr>
              <a:spLocks/>
            </p:cNvSpPr>
            <p:nvPr/>
          </p:nvSpPr>
          <p:spPr bwMode="auto">
            <a:xfrm>
              <a:off x="3617" y="1347"/>
              <a:ext cx="177" cy="139"/>
            </a:xfrm>
            <a:custGeom>
              <a:avLst/>
              <a:gdLst>
                <a:gd name="T0" fmla="*/ 25 w 177"/>
                <a:gd name="T1" fmla="*/ 59 h 139"/>
                <a:gd name="T2" fmla="*/ 34 w 177"/>
                <a:gd name="T3" fmla="*/ 79 h 139"/>
                <a:gd name="T4" fmla="*/ 161 w 177"/>
                <a:gd name="T5" fmla="*/ 0 h 139"/>
                <a:gd name="T6" fmla="*/ 177 w 177"/>
                <a:gd name="T7" fmla="*/ 40 h 139"/>
                <a:gd name="T8" fmla="*/ 50 w 177"/>
                <a:gd name="T9" fmla="*/ 119 h 139"/>
                <a:gd name="T10" fmla="*/ 59 w 177"/>
                <a:gd name="T11" fmla="*/ 139 h 139"/>
                <a:gd name="T12" fmla="*/ 0 w 177"/>
                <a:gd name="T13" fmla="*/ 125 h 139"/>
                <a:gd name="T14" fmla="*/ 25 w 177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39"/>
                <a:gd name="T26" fmla="*/ 177 w 177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39">
                  <a:moveTo>
                    <a:pt x="25" y="59"/>
                  </a:moveTo>
                  <a:lnTo>
                    <a:pt x="34" y="79"/>
                  </a:lnTo>
                  <a:lnTo>
                    <a:pt x="161" y="0"/>
                  </a:lnTo>
                  <a:lnTo>
                    <a:pt x="177" y="40"/>
                  </a:lnTo>
                  <a:lnTo>
                    <a:pt x="50" y="119"/>
                  </a:lnTo>
                  <a:lnTo>
                    <a:pt x="59" y="139"/>
                  </a:lnTo>
                  <a:lnTo>
                    <a:pt x="0" y="125"/>
                  </a:lnTo>
                  <a:lnTo>
                    <a:pt x="25" y="59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5" name="Group 50"/>
          <p:cNvGrpSpPr>
            <a:grpSpLocks/>
          </p:cNvGrpSpPr>
          <p:nvPr/>
        </p:nvGrpSpPr>
        <p:grpSpPr bwMode="auto">
          <a:xfrm>
            <a:off x="7546975" y="3316288"/>
            <a:ext cx="300038" cy="144462"/>
            <a:chOff x="3602" y="2280"/>
            <a:chExt cx="189" cy="91"/>
          </a:xfrm>
        </p:grpSpPr>
        <p:sp>
          <p:nvSpPr>
            <p:cNvPr id="25713" name="Freeform 51"/>
            <p:cNvSpPr>
              <a:spLocks/>
            </p:cNvSpPr>
            <p:nvPr/>
          </p:nvSpPr>
          <p:spPr bwMode="auto">
            <a:xfrm>
              <a:off x="3602" y="2280"/>
              <a:ext cx="189" cy="91"/>
            </a:xfrm>
            <a:custGeom>
              <a:avLst/>
              <a:gdLst>
                <a:gd name="T0" fmla="*/ 47 w 189"/>
                <a:gd name="T1" fmla="*/ 0 h 91"/>
                <a:gd name="T2" fmla="*/ 47 w 189"/>
                <a:gd name="T3" fmla="*/ 23 h 91"/>
                <a:gd name="T4" fmla="*/ 189 w 189"/>
                <a:gd name="T5" fmla="*/ 23 h 91"/>
                <a:gd name="T6" fmla="*/ 189 w 189"/>
                <a:gd name="T7" fmla="*/ 68 h 91"/>
                <a:gd name="T8" fmla="*/ 47 w 189"/>
                <a:gd name="T9" fmla="*/ 68 h 91"/>
                <a:gd name="T10" fmla="*/ 47 w 189"/>
                <a:gd name="T11" fmla="*/ 91 h 91"/>
                <a:gd name="T12" fmla="*/ 0 w 189"/>
                <a:gd name="T13" fmla="*/ 45 h 91"/>
                <a:gd name="T14" fmla="*/ 47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47" y="0"/>
                  </a:moveTo>
                  <a:lnTo>
                    <a:pt x="47" y="23"/>
                  </a:lnTo>
                  <a:lnTo>
                    <a:pt x="189" y="23"/>
                  </a:lnTo>
                  <a:lnTo>
                    <a:pt x="189" y="68"/>
                  </a:lnTo>
                  <a:lnTo>
                    <a:pt x="47" y="68"/>
                  </a:lnTo>
                  <a:lnTo>
                    <a:pt x="47" y="91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52"/>
            <p:cNvSpPr>
              <a:spLocks/>
            </p:cNvSpPr>
            <p:nvPr/>
          </p:nvSpPr>
          <p:spPr bwMode="auto">
            <a:xfrm>
              <a:off x="3602" y="2280"/>
              <a:ext cx="189" cy="91"/>
            </a:xfrm>
            <a:custGeom>
              <a:avLst/>
              <a:gdLst>
                <a:gd name="T0" fmla="*/ 47 w 189"/>
                <a:gd name="T1" fmla="*/ 0 h 91"/>
                <a:gd name="T2" fmla="*/ 47 w 189"/>
                <a:gd name="T3" fmla="*/ 23 h 91"/>
                <a:gd name="T4" fmla="*/ 189 w 189"/>
                <a:gd name="T5" fmla="*/ 23 h 91"/>
                <a:gd name="T6" fmla="*/ 189 w 189"/>
                <a:gd name="T7" fmla="*/ 68 h 91"/>
                <a:gd name="T8" fmla="*/ 47 w 189"/>
                <a:gd name="T9" fmla="*/ 68 h 91"/>
                <a:gd name="T10" fmla="*/ 47 w 189"/>
                <a:gd name="T11" fmla="*/ 91 h 91"/>
                <a:gd name="T12" fmla="*/ 0 w 189"/>
                <a:gd name="T13" fmla="*/ 45 h 91"/>
                <a:gd name="T14" fmla="*/ 47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47" y="0"/>
                  </a:moveTo>
                  <a:lnTo>
                    <a:pt x="47" y="23"/>
                  </a:lnTo>
                  <a:lnTo>
                    <a:pt x="189" y="23"/>
                  </a:lnTo>
                  <a:lnTo>
                    <a:pt x="189" y="68"/>
                  </a:lnTo>
                  <a:lnTo>
                    <a:pt x="47" y="68"/>
                  </a:lnTo>
                  <a:lnTo>
                    <a:pt x="47" y="91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6" name="Group 53"/>
          <p:cNvGrpSpPr>
            <a:grpSpLocks/>
          </p:cNvGrpSpPr>
          <p:nvPr/>
        </p:nvGrpSpPr>
        <p:grpSpPr bwMode="auto">
          <a:xfrm>
            <a:off x="7575550" y="4498975"/>
            <a:ext cx="268288" cy="238125"/>
            <a:chOff x="3620" y="3025"/>
            <a:chExt cx="169" cy="150"/>
          </a:xfrm>
        </p:grpSpPr>
        <p:sp>
          <p:nvSpPr>
            <p:cNvPr id="25711" name="Freeform 54"/>
            <p:cNvSpPr>
              <a:spLocks/>
            </p:cNvSpPr>
            <p:nvPr/>
          </p:nvSpPr>
          <p:spPr bwMode="auto">
            <a:xfrm>
              <a:off x="3620" y="3025"/>
              <a:ext cx="169" cy="150"/>
            </a:xfrm>
            <a:custGeom>
              <a:avLst/>
              <a:gdLst>
                <a:gd name="T0" fmla="*/ 59 w 169"/>
                <a:gd name="T1" fmla="*/ 0 h 150"/>
                <a:gd name="T2" fmla="*/ 49 w 169"/>
                <a:gd name="T3" fmla="*/ 19 h 150"/>
                <a:gd name="T4" fmla="*/ 169 w 169"/>
                <a:gd name="T5" fmla="*/ 112 h 150"/>
                <a:gd name="T6" fmla="*/ 149 w 169"/>
                <a:gd name="T7" fmla="*/ 150 h 150"/>
                <a:gd name="T8" fmla="*/ 29 w 169"/>
                <a:gd name="T9" fmla="*/ 58 h 150"/>
                <a:gd name="T10" fmla="*/ 19 w 169"/>
                <a:gd name="T11" fmla="*/ 77 h 150"/>
                <a:gd name="T12" fmla="*/ 0 w 169"/>
                <a:gd name="T13" fmla="*/ 8 h 150"/>
                <a:gd name="T14" fmla="*/ 59 w 169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50"/>
                <a:gd name="T26" fmla="*/ 169 w 169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50">
                  <a:moveTo>
                    <a:pt x="59" y="0"/>
                  </a:moveTo>
                  <a:lnTo>
                    <a:pt x="49" y="19"/>
                  </a:lnTo>
                  <a:lnTo>
                    <a:pt x="169" y="112"/>
                  </a:lnTo>
                  <a:lnTo>
                    <a:pt x="149" y="150"/>
                  </a:lnTo>
                  <a:lnTo>
                    <a:pt x="29" y="58"/>
                  </a:lnTo>
                  <a:lnTo>
                    <a:pt x="19" y="77"/>
                  </a:lnTo>
                  <a:lnTo>
                    <a:pt x="0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55"/>
            <p:cNvSpPr>
              <a:spLocks/>
            </p:cNvSpPr>
            <p:nvPr/>
          </p:nvSpPr>
          <p:spPr bwMode="auto">
            <a:xfrm>
              <a:off x="3620" y="3025"/>
              <a:ext cx="169" cy="150"/>
            </a:xfrm>
            <a:custGeom>
              <a:avLst/>
              <a:gdLst>
                <a:gd name="T0" fmla="*/ 59 w 169"/>
                <a:gd name="T1" fmla="*/ 0 h 150"/>
                <a:gd name="T2" fmla="*/ 49 w 169"/>
                <a:gd name="T3" fmla="*/ 19 h 150"/>
                <a:gd name="T4" fmla="*/ 169 w 169"/>
                <a:gd name="T5" fmla="*/ 112 h 150"/>
                <a:gd name="T6" fmla="*/ 149 w 169"/>
                <a:gd name="T7" fmla="*/ 150 h 150"/>
                <a:gd name="T8" fmla="*/ 29 w 169"/>
                <a:gd name="T9" fmla="*/ 58 h 150"/>
                <a:gd name="T10" fmla="*/ 19 w 169"/>
                <a:gd name="T11" fmla="*/ 77 h 150"/>
                <a:gd name="T12" fmla="*/ 0 w 169"/>
                <a:gd name="T13" fmla="*/ 8 h 150"/>
                <a:gd name="T14" fmla="*/ 59 w 169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50"/>
                <a:gd name="T26" fmla="*/ 169 w 169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50">
                  <a:moveTo>
                    <a:pt x="59" y="0"/>
                  </a:moveTo>
                  <a:lnTo>
                    <a:pt x="49" y="19"/>
                  </a:lnTo>
                  <a:lnTo>
                    <a:pt x="169" y="112"/>
                  </a:lnTo>
                  <a:lnTo>
                    <a:pt x="149" y="150"/>
                  </a:lnTo>
                  <a:lnTo>
                    <a:pt x="29" y="58"/>
                  </a:lnTo>
                  <a:lnTo>
                    <a:pt x="19" y="77"/>
                  </a:lnTo>
                  <a:lnTo>
                    <a:pt x="0" y="8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7" name="Group 56"/>
          <p:cNvGrpSpPr>
            <a:grpSpLocks/>
          </p:cNvGrpSpPr>
          <p:nvPr/>
        </p:nvGrpSpPr>
        <p:grpSpPr bwMode="auto">
          <a:xfrm>
            <a:off x="933450" y="1371600"/>
            <a:ext cx="501650" cy="504825"/>
            <a:chOff x="1078" y="1057"/>
            <a:chExt cx="316" cy="318"/>
          </a:xfrm>
        </p:grpSpPr>
        <p:sp>
          <p:nvSpPr>
            <p:cNvPr id="25707" name="Freeform 57"/>
            <p:cNvSpPr>
              <a:spLocks/>
            </p:cNvSpPr>
            <p:nvPr/>
          </p:nvSpPr>
          <p:spPr bwMode="auto">
            <a:xfrm>
              <a:off x="1078" y="1057"/>
              <a:ext cx="316" cy="318"/>
            </a:xfrm>
            <a:custGeom>
              <a:avLst/>
              <a:gdLst>
                <a:gd name="T0" fmla="*/ 158 w 3883"/>
                <a:gd name="T1" fmla="*/ 0 h 3200"/>
                <a:gd name="T2" fmla="*/ 0 w 3883"/>
                <a:gd name="T3" fmla="*/ 40 h 3200"/>
                <a:gd name="T4" fmla="*/ 0 w 3883"/>
                <a:gd name="T5" fmla="*/ 278 h 3200"/>
                <a:gd name="T6" fmla="*/ 158 w 3883"/>
                <a:gd name="T7" fmla="*/ 318 h 3200"/>
                <a:gd name="T8" fmla="*/ 316 w 3883"/>
                <a:gd name="T9" fmla="*/ 278 h 3200"/>
                <a:gd name="T10" fmla="*/ 316 w 3883"/>
                <a:gd name="T11" fmla="*/ 40 h 3200"/>
                <a:gd name="T12" fmla="*/ 158 w 3883"/>
                <a:gd name="T13" fmla="*/ 0 h 3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3"/>
                <a:gd name="T22" fmla="*/ 0 h 3200"/>
                <a:gd name="T23" fmla="*/ 3883 w 3883"/>
                <a:gd name="T24" fmla="*/ 3200 h 3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3" h="3200">
                  <a:moveTo>
                    <a:pt x="1941" y="0"/>
                  </a:moveTo>
                  <a:cubicBezTo>
                    <a:pt x="869" y="0"/>
                    <a:pt x="0" y="179"/>
                    <a:pt x="0" y="400"/>
                  </a:cubicBezTo>
                  <a:lnTo>
                    <a:pt x="0" y="2800"/>
                  </a:lnTo>
                  <a:cubicBezTo>
                    <a:pt x="0" y="3021"/>
                    <a:pt x="869" y="3200"/>
                    <a:pt x="1941" y="3200"/>
                  </a:cubicBezTo>
                  <a:cubicBezTo>
                    <a:pt x="3014" y="3200"/>
                    <a:pt x="3883" y="3021"/>
                    <a:pt x="3883" y="2800"/>
                  </a:cubicBezTo>
                  <a:lnTo>
                    <a:pt x="3883" y="400"/>
                  </a:lnTo>
                  <a:cubicBezTo>
                    <a:pt x="3883" y="179"/>
                    <a:pt x="3014" y="0"/>
                    <a:pt x="194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Oval 58"/>
            <p:cNvSpPr>
              <a:spLocks noChangeArrowheads="1"/>
            </p:cNvSpPr>
            <p:nvPr/>
          </p:nvSpPr>
          <p:spPr bwMode="auto">
            <a:xfrm>
              <a:off x="1078" y="1057"/>
              <a:ext cx="316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09" name="Freeform 59"/>
            <p:cNvSpPr>
              <a:spLocks/>
            </p:cNvSpPr>
            <p:nvPr/>
          </p:nvSpPr>
          <p:spPr bwMode="auto">
            <a:xfrm>
              <a:off x="1078" y="1057"/>
              <a:ext cx="316" cy="318"/>
            </a:xfrm>
            <a:custGeom>
              <a:avLst/>
              <a:gdLst>
                <a:gd name="T0" fmla="*/ 158 w 3883"/>
                <a:gd name="T1" fmla="*/ 0 h 3200"/>
                <a:gd name="T2" fmla="*/ 0 w 3883"/>
                <a:gd name="T3" fmla="*/ 40 h 3200"/>
                <a:gd name="T4" fmla="*/ 0 w 3883"/>
                <a:gd name="T5" fmla="*/ 278 h 3200"/>
                <a:gd name="T6" fmla="*/ 158 w 3883"/>
                <a:gd name="T7" fmla="*/ 318 h 3200"/>
                <a:gd name="T8" fmla="*/ 316 w 3883"/>
                <a:gd name="T9" fmla="*/ 278 h 3200"/>
                <a:gd name="T10" fmla="*/ 316 w 3883"/>
                <a:gd name="T11" fmla="*/ 40 h 3200"/>
                <a:gd name="T12" fmla="*/ 158 w 3883"/>
                <a:gd name="T13" fmla="*/ 0 h 3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83"/>
                <a:gd name="T22" fmla="*/ 0 h 3200"/>
                <a:gd name="T23" fmla="*/ 3883 w 3883"/>
                <a:gd name="T24" fmla="*/ 3200 h 3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83" h="3200">
                  <a:moveTo>
                    <a:pt x="1941" y="0"/>
                  </a:moveTo>
                  <a:cubicBezTo>
                    <a:pt x="869" y="0"/>
                    <a:pt x="0" y="179"/>
                    <a:pt x="0" y="400"/>
                  </a:cubicBezTo>
                  <a:lnTo>
                    <a:pt x="0" y="2800"/>
                  </a:lnTo>
                  <a:cubicBezTo>
                    <a:pt x="0" y="3021"/>
                    <a:pt x="869" y="3200"/>
                    <a:pt x="1941" y="3200"/>
                  </a:cubicBezTo>
                  <a:cubicBezTo>
                    <a:pt x="3014" y="3200"/>
                    <a:pt x="3883" y="3021"/>
                    <a:pt x="3883" y="2800"/>
                  </a:cubicBezTo>
                  <a:lnTo>
                    <a:pt x="3883" y="400"/>
                  </a:lnTo>
                  <a:cubicBezTo>
                    <a:pt x="3883" y="179"/>
                    <a:pt x="3014" y="0"/>
                    <a:pt x="194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60"/>
            <p:cNvSpPr>
              <a:spLocks/>
            </p:cNvSpPr>
            <p:nvPr/>
          </p:nvSpPr>
          <p:spPr bwMode="auto">
            <a:xfrm>
              <a:off x="1078" y="1096"/>
              <a:ext cx="316" cy="40"/>
            </a:xfrm>
            <a:custGeom>
              <a:avLst/>
              <a:gdLst>
                <a:gd name="T0" fmla="*/ 0 w 316"/>
                <a:gd name="T1" fmla="*/ 0 h 40"/>
                <a:gd name="T2" fmla="*/ 158 w 316"/>
                <a:gd name="T3" fmla="*/ 40 h 40"/>
                <a:gd name="T4" fmla="*/ 316 w 316"/>
                <a:gd name="T5" fmla="*/ 0 h 40"/>
                <a:gd name="T6" fmla="*/ 0 60000 65536"/>
                <a:gd name="T7" fmla="*/ 0 60000 65536"/>
                <a:gd name="T8" fmla="*/ 0 60000 65536"/>
                <a:gd name="T9" fmla="*/ 0 w 316"/>
                <a:gd name="T10" fmla="*/ 0 h 40"/>
                <a:gd name="T11" fmla="*/ 316 w 31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40">
                  <a:moveTo>
                    <a:pt x="0" y="0"/>
                  </a:moveTo>
                  <a:cubicBezTo>
                    <a:pt x="0" y="22"/>
                    <a:pt x="71" y="40"/>
                    <a:pt x="158" y="40"/>
                  </a:cubicBezTo>
                  <a:cubicBezTo>
                    <a:pt x="245" y="40"/>
                    <a:pt x="316" y="22"/>
                    <a:pt x="316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8" name="Group 61"/>
          <p:cNvGrpSpPr>
            <a:grpSpLocks/>
          </p:cNvGrpSpPr>
          <p:nvPr/>
        </p:nvGrpSpPr>
        <p:grpSpPr bwMode="auto">
          <a:xfrm>
            <a:off x="933450" y="4749800"/>
            <a:ext cx="501650" cy="504825"/>
            <a:chOff x="1078" y="3185"/>
            <a:chExt cx="316" cy="318"/>
          </a:xfrm>
        </p:grpSpPr>
        <p:sp>
          <p:nvSpPr>
            <p:cNvPr id="25703" name="Freeform 62"/>
            <p:cNvSpPr>
              <a:spLocks/>
            </p:cNvSpPr>
            <p:nvPr/>
          </p:nvSpPr>
          <p:spPr bwMode="auto">
            <a:xfrm>
              <a:off x="1078" y="3185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Oval 63"/>
            <p:cNvSpPr>
              <a:spLocks noChangeArrowheads="1"/>
            </p:cNvSpPr>
            <p:nvPr/>
          </p:nvSpPr>
          <p:spPr bwMode="auto">
            <a:xfrm>
              <a:off x="1078" y="3185"/>
              <a:ext cx="316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05" name="Freeform 64"/>
            <p:cNvSpPr>
              <a:spLocks/>
            </p:cNvSpPr>
            <p:nvPr/>
          </p:nvSpPr>
          <p:spPr bwMode="auto">
            <a:xfrm>
              <a:off x="1078" y="3185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65"/>
            <p:cNvSpPr>
              <a:spLocks/>
            </p:cNvSpPr>
            <p:nvPr/>
          </p:nvSpPr>
          <p:spPr bwMode="auto">
            <a:xfrm>
              <a:off x="1078" y="3225"/>
              <a:ext cx="316" cy="39"/>
            </a:xfrm>
            <a:custGeom>
              <a:avLst/>
              <a:gdLst>
                <a:gd name="T0" fmla="*/ 0 w 316"/>
                <a:gd name="T1" fmla="*/ 0 h 39"/>
                <a:gd name="T2" fmla="*/ 158 w 316"/>
                <a:gd name="T3" fmla="*/ 39 h 39"/>
                <a:gd name="T4" fmla="*/ 316 w 316"/>
                <a:gd name="T5" fmla="*/ 0 h 39"/>
                <a:gd name="T6" fmla="*/ 0 60000 65536"/>
                <a:gd name="T7" fmla="*/ 0 60000 65536"/>
                <a:gd name="T8" fmla="*/ 0 60000 65536"/>
                <a:gd name="T9" fmla="*/ 0 w 316"/>
                <a:gd name="T10" fmla="*/ 0 h 39"/>
                <a:gd name="T11" fmla="*/ 316 w 316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39">
                  <a:moveTo>
                    <a:pt x="0" y="0"/>
                  </a:moveTo>
                  <a:cubicBezTo>
                    <a:pt x="0" y="22"/>
                    <a:pt x="71" y="39"/>
                    <a:pt x="158" y="39"/>
                  </a:cubicBezTo>
                  <a:cubicBezTo>
                    <a:pt x="245" y="39"/>
                    <a:pt x="316" y="22"/>
                    <a:pt x="316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9" name="Group 66"/>
          <p:cNvGrpSpPr>
            <a:grpSpLocks/>
          </p:cNvGrpSpPr>
          <p:nvPr/>
        </p:nvGrpSpPr>
        <p:grpSpPr bwMode="auto">
          <a:xfrm>
            <a:off x="933450" y="3060700"/>
            <a:ext cx="501650" cy="504825"/>
            <a:chOff x="1078" y="2121"/>
            <a:chExt cx="316" cy="318"/>
          </a:xfrm>
        </p:grpSpPr>
        <p:sp>
          <p:nvSpPr>
            <p:cNvPr id="25699" name="Freeform 67"/>
            <p:cNvSpPr>
              <a:spLocks/>
            </p:cNvSpPr>
            <p:nvPr/>
          </p:nvSpPr>
          <p:spPr bwMode="auto">
            <a:xfrm>
              <a:off x="1078" y="2121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Oval 68"/>
            <p:cNvSpPr>
              <a:spLocks noChangeArrowheads="1"/>
            </p:cNvSpPr>
            <p:nvPr/>
          </p:nvSpPr>
          <p:spPr bwMode="auto">
            <a:xfrm>
              <a:off x="1078" y="2121"/>
              <a:ext cx="316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701" name="Freeform 69"/>
            <p:cNvSpPr>
              <a:spLocks/>
            </p:cNvSpPr>
            <p:nvPr/>
          </p:nvSpPr>
          <p:spPr bwMode="auto">
            <a:xfrm>
              <a:off x="1078" y="2121"/>
              <a:ext cx="316" cy="318"/>
            </a:xfrm>
            <a:custGeom>
              <a:avLst/>
              <a:gdLst>
                <a:gd name="T0" fmla="*/ 158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8 w 1942"/>
                <a:gd name="T7" fmla="*/ 318 h 1600"/>
                <a:gd name="T8" fmla="*/ 316 w 1942"/>
                <a:gd name="T9" fmla="*/ 278 h 1600"/>
                <a:gd name="T10" fmla="*/ 316 w 1942"/>
                <a:gd name="T11" fmla="*/ 40 h 1600"/>
                <a:gd name="T12" fmla="*/ 158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70"/>
            <p:cNvSpPr>
              <a:spLocks/>
            </p:cNvSpPr>
            <p:nvPr/>
          </p:nvSpPr>
          <p:spPr bwMode="auto">
            <a:xfrm>
              <a:off x="1078" y="2160"/>
              <a:ext cx="316" cy="40"/>
            </a:xfrm>
            <a:custGeom>
              <a:avLst/>
              <a:gdLst>
                <a:gd name="T0" fmla="*/ 0 w 316"/>
                <a:gd name="T1" fmla="*/ 0 h 40"/>
                <a:gd name="T2" fmla="*/ 158 w 316"/>
                <a:gd name="T3" fmla="*/ 40 h 40"/>
                <a:gd name="T4" fmla="*/ 316 w 316"/>
                <a:gd name="T5" fmla="*/ 0 h 40"/>
                <a:gd name="T6" fmla="*/ 0 60000 65536"/>
                <a:gd name="T7" fmla="*/ 0 60000 65536"/>
                <a:gd name="T8" fmla="*/ 0 60000 65536"/>
                <a:gd name="T9" fmla="*/ 0 w 316"/>
                <a:gd name="T10" fmla="*/ 0 h 40"/>
                <a:gd name="T11" fmla="*/ 316 w 31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40">
                  <a:moveTo>
                    <a:pt x="0" y="0"/>
                  </a:moveTo>
                  <a:cubicBezTo>
                    <a:pt x="0" y="23"/>
                    <a:pt x="71" y="40"/>
                    <a:pt x="158" y="40"/>
                  </a:cubicBezTo>
                  <a:cubicBezTo>
                    <a:pt x="245" y="40"/>
                    <a:pt x="316" y="23"/>
                    <a:pt x="316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0" name="Group 71"/>
          <p:cNvGrpSpPr>
            <a:grpSpLocks/>
          </p:cNvGrpSpPr>
          <p:nvPr/>
        </p:nvGrpSpPr>
        <p:grpSpPr bwMode="auto">
          <a:xfrm>
            <a:off x="7954963" y="1374775"/>
            <a:ext cx="503237" cy="504825"/>
            <a:chOff x="3859" y="1057"/>
            <a:chExt cx="317" cy="318"/>
          </a:xfrm>
        </p:grpSpPr>
        <p:sp>
          <p:nvSpPr>
            <p:cNvPr id="25695" name="Freeform 72"/>
            <p:cNvSpPr>
              <a:spLocks/>
            </p:cNvSpPr>
            <p:nvPr/>
          </p:nvSpPr>
          <p:spPr bwMode="auto">
            <a:xfrm>
              <a:off x="3859" y="1057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Oval 73"/>
            <p:cNvSpPr>
              <a:spLocks noChangeArrowheads="1"/>
            </p:cNvSpPr>
            <p:nvPr/>
          </p:nvSpPr>
          <p:spPr bwMode="auto">
            <a:xfrm>
              <a:off x="3859" y="1057"/>
              <a:ext cx="317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97" name="Freeform 74"/>
            <p:cNvSpPr>
              <a:spLocks/>
            </p:cNvSpPr>
            <p:nvPr/>
          </p:nvSpPr>
          <p:spPr bwMode="auto">
            <a:xfrm>
              <a:off x="3859" y="1057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75"/>
            <p:cNvSpPr>
              <a:spLocks/>
            </p:cNvSpPr>
            <p:nvPr/>
          </p:nvSpPr>
          <p:spPr bwMode="auto">
            <a:xfrm>
              <a:off x="3859" y="1096"/>
              <a:ext cx="317" cy="40"/>
            </a:xfrm>
            <a:custGeom>
              <a:avLst/>
              <a:gdLst>
                <a:gd name="T0" fmla="*/ 0 w 317"/>
                <a:gd name="T1" fmla="*/ 0 h 40"/>
                <a:gd name="T2" fmla="*/ 158 w 317"/>
                <a:gd name="T3" fmla="*/ 40 h 40"/>
                <a:gd name="T4" fmla="*/ 317 w 317"/>
                <a:gd name="T5" fmla="*/ 0 h 40"/>
                <a:gd name="T6" fmla="*/ 0 60000 65536"/>
                <a:gd name="T7" fmla="*/ 0 60000 65536"/>
                <a:gd name="T8" fmla="*/ 0 60000 65536"/>
                <a:gd name="T9" fmla="*/ 0 w 317"/>
                <a:gd name="T10" fmla="*/ 0 h 40"/>
                <a:gd name="T11" fmla="*/ 317 w 317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40">
                  <a:moveTo>
                    <a:pt x="0" y="0"/>
                  </a:moveTo>
                  <a:cubicBezTo>
                    <a:pt x="0" y="22"/>
                    <a:pt x="71" y="40"/>
                    <a:pt x="158" y="40"/>
                  </a:cubicBezTo>
                  <a:cubicBezTo>
                    <a:pt x="246" y="40"/>
                    <a:pt x="317" y="22"/>
                    <a:pt x="317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1" name="Group 76"/>
          <p:cNvGrpSpPr>
            <a:grpSpLocks/>
          </p:cNvGrpSpPr>
          <p:nvPr/>
        </p:nvGrpSpPr>
        <p:grpSpPr bwMode="auto">
          <a:xfrm>
            <a:off x="7954963" y="4752975"/>
            <a:ext cx="503237" cy="504825"/>
            <a:chOff x="3859" y="3185"/>
            <a:chExt cx="317" cy="318"/>
          </a:xfrm>
        </p:grpSpPr>
        <p:sp>
          <p:nvSpPr>
            <p:cNvPr id="25691" name="Freeform 77"/>
            <p:cNvSpPr>
              <a:spLocks/>
            </p:cNvSpPr>
            <p:nvPr/>
          </p:nvSpPr>
          <p:spPr bwMode="auto">
            <a:xfrm>
              <a:off x="3859" y="3185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Oval 78"/>
            <p:cNvSpPr>
              <a:spLocks noChangeArrowheads="1"/>
            </p:cNvSpPr>
            <p:nvPr/>
          </p:nvSpPr>
          <p:spPr bwMode="auto">
            <a:xfrm>
              <a:off x="3859" y="3185"/>
              <a:ext cx="317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93" name="Freeform 79"/>
            <p:cNvSpPr>
              <a:spLocks/>
            </p:cNvSpPr>
            <p:nvPr/>
          </p:nvSpPr>
          <p:spPr bwMode="auto">
            <a:xfrm>
              <a:off x="3859" y="3185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80"/>
            <p:cNvSpPr>
              <a:spLocks/>
            </p:cNvSpPr>
            <p:nvPr/>
          </p:nvSpPr>
          <p:spPr bwMode="auto">
            <a:xfrm>
              <a:off x="3859" y="3225"/>
              <a:ext cx="317" cy="39"/>
            </a:xfrm>
            <a:custGeom>
              <a:avLst/>
              <a:gdLst>
                <a:gd name="T0" fmla="*/ 0 w 317"/>
                <a:gd name="T1" fmla="*/ 0 h 39"/>
                <a:gd name="T2" fmla="*/ 158 w 317"/>
                <a:gd name="T3" fmla="*/ 39 h 39"/>
                <a:gd name="T4" fmla="*/ 317 w 317"/>
                <a:gd name="T5" fmla="*/ 0 h 39"/>
                <a:gd name="T6" fmla="*/ 0 60000 65536"/>
                <a:gd name="T7" fmla="*/ 0 60000 65536"/>
                <a:gd name="T8" fmla="*/ 0 60000 65536"/>
                <a:gd name="T9" fmla="*/ 0 w 317"/>
                <a:gd name="T10" fmla="*/ 0 h 39"/>
                <a:gd name="T11" fmla="*/ 317 w 317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39">
                  <a:moveTo>
                    <a:pt x="0" y="0"/>
                  </a:moveTo>
                  <a:cubicBezTo>
                    <a:pt x="0" y="22"/>
                    <a:pt x="71" y="39"/>
                    <a:pt x="158" y="39"/>
                  </a:cubicBezTo>
                  <a:cubicBezTo>
                    <a:pt x="246" y="39"/>
                    <a:pt x="317" y="22"/>
                    <a:pt x="317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2" name="Group 81"/>
          <p:cNvGrpSpPr>
            <a:grpSpLocks/>
          </p:cNvGrpSpPr>
          <p:nvPr/>
        </p:nvGrpSpPr>
        <p:grpSpPr bwMode="auto">
          <a:xfrm>
            <a:off x="7954963" y="3063875"/>
            <a:ext cx="503237" cy="504825"/>
            <a:chOff x="3859" y="2121"/>
            <a:chExt cx="317" cy="318"/>
          </a:xfrm>
        </p:grpSpPr>
        <p:sp>
          <p:nvSpPr>
            <p:cNvPr id="25687" name="Freeform 82"/>
            <p:cNvSpPr>
              <a:spLocks/>
            </p:cNvSpPr>
            <p:nvPr/>
          </p:nvSpPr>
          <p:spPr bwMode="auto">
            <a:xfrm>
              <a:off x="3859" y="2121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Oval 83"/>
            <p:cNvSpPr>
              <a:spLocks noChangeArrowheads="1"/>
            </p:cNvSpPr>
            <p:nvPr/>
          </p:nvSpPr>
          <p:spPr bwMode="auto">
            <a:xfrm>
              <a:off x="3859" y="2121"/>
              <a:ext cx="317" cy="79"/>
            </a:xfrm>
            <a:prstGeom prst="ellipse">
              <a:avLst/>
            </a:prstGeom>
            <a:solidFill>
              <a:srgbClr val="FFD63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89" name="Freeform 84"/>
            <p:cNvSpPr>
              <a:spLocks/>
            </p:cNvSpPr>
            <p:nvPr/>
          </p:nvSpPr>
          <p:spPr bwMode="auto">
            <a:xfrm>
              <a:off x="3859" y="2121"/>
              <a:ext cx="317" cy="318"/>
            </a:xfrm>
            <a:custGeom>
              <a:avLst/>
              <a:gdLst>
                <a:gd name="T0" fmla="*/ 159 w 1942"/>
                <a:gd name="T1" fmla="*/ 0 h 1600"/>
                <a:gd name="T2" fmla="*/ 0 w 1942"/>
                <a:gd name="T3" fmla="*/ 40 h 1600"/>
                <a:gd name="T4" fmla="*/ 0 w 1942"/>
                <a:gd name="T5" fmla="*/ 278 h 1600"/>
                <a:gd name="T6" fmla="*/ 159 w 1942"/>
                <a:gd name="T7" fmla="*/ 318 h 1600"/>
                <a:gd name="T8" fmla="*/ 317 w 1942"/>
                <a:gd name="T9" fmla="*/ 278 h 1600"/>
                <a:gd name="T10" fmla="*/ 317 w 1942"/>
                <a:gd name="T11" fmla="*/ 40 h 1600"/>
                <a:gd name="T12" fmla="*/ 159 w 1942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2"/>
                <a:gd name="T22" fmla="*/ 0 h 1600"/>
                <a:gd name="T23" fmla="*/ 1942 w 1942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2" h="1600">
                  <a:moveTo>
                    <a:pt x="971" y="0"/>
                  </a:moveTo>
                  <a:cubicBezTo>
                    <a:pt x="435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435" y="1600"/>
                    <a:pt x="971" y="1600"/>
                  </a:cubicBezTo>
                  <a:cubicBezTo>
                    <a:pt x="1507" y="1600"/>
                    <a:pt x="1942" y="1511"/>
                    <a:pt x="1942" y="1400"/>
                  </a:cubicBezTo>
                  <a:lnTo>
                    <a:pt x="1942" y="200"/>
                  </a:lnTo>
                  <a:cubicBezTo>
                    <a:pt x="1942" y="90"/>
                    <a:pt x="1507" y="0"/>
                    <a:pt x="971" y="0"/>
                  </a:cubicBez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85"/>
            <p:cNvSpPr>
              <a:spLocks/>
            </p:cNvSpPr>
            <p:nvPr/>
          </p:nvSpPr>
          <p:spPr bwMode="auto">
            <a:xfrm>
              <a:off x="3859" y="2160"/>
              <a:ext cx="317" cy="40"/>
            </a:xfrm>
            <a:custGeom>
              <a:avLst/>
              <a:gdLst>
                <a:gd name="T0" fmla="*/ 0 w 317"/>
                <a:gd name="T1" fmla="*/ 0 h 40"/>
                <a:gd name="T2" fmla="*/ 158 w 317"/>
                <a:gd name="T3" fmla="*/ 40 h 40"/>
                <a:gd name="T4" fmla="*/ 317 w 317"/>
                <a:gd name="T5" fmla="*/ 0 h 40"/>
                <a:gd name="T6" fmla="*/ 0 60000 65536"/>
                <a:gd name="T7" fmla="*/ 0 60000 65536"/>
                <a:gd name="T8" fmla="*/ 0 60000 65536"/>
                <a:gd name="T9" fmla="*/ 0 w 317"/>
                <a:gd name="T10" fmla="*/ 0 h 40"/>
                <a:gd name="T11" fmla="*/ 317 w 317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40">
                  <a:moveTo>
                    <a:pt x="0" y="0"/>
                  </a:moveTo>
                  <a:cubicBezTo>
                    <a:pt x="0" y="23"/>
                    <a:pt x="71" y="40"/>
                    <a:pt x="158" y="40"/>
                  </a:cubicBezTo>
                  <a:cubicBezTo>
                    <a:pt x="246" y="40"/>
                    <a:pt x="317" y="23"/>
                    <a:pt x="317" y="0"/>
                  </a:cubicBezTo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3" name="Group 86"/>
          <p:cNvGrpSpPr>
            <a:grpSpLocks/>
          </p:cNvGrpSpPr>
          <p:nvPr/>
        </p:nvGrpSpPr>
        <p:grpSpPr bwMode="auto">
          <a:xfrm>
            <a:off x="1538288" y="1831975"/>
            <a:ext cx="282575" cy="220663"/>
            <a:chOff x="1459" y="1347"/>
            <a:chExt cx="178" cy="139"/>
          </a:xfrm>
        </p:grpSpPr>
        <p:sp>
          <p:nvSpPr>
            <p:cNvPr id="25685" name="Freeform 87"/>
            <p:cNvSpPr>
              <a:spLocks/>
            </p:cNvSpPr>
            <p:nvPr/>
          </p:nvSpPr>
          <p:spPr bwMode="auto">
            <a:xfrm>
              <a:off x="1459" y="1347"/>
              <a:ext cx="178" cy="139"/>
            </a:xfrm>
            <a:custGeom>
              <a:avLst/>
              <a:gdLst>
                <a:gd name="T0" fmla="*/ 152 w 178"/>
                <a:gd name="T1" fmla="*/ 59 h 139"/>
                <a:gd name="T2" fmla="*/ 144 w 178"/>
                <a:gd name="T3" fmla="*/ 79 h 139"/>
                <a:gd name="T4" fmla="*/ 17 w 178"/>
                <a:gd name="T5" fmla="*/ 0 h 139"/>
                <a:gd name="T6" fmla="*/ 0 w 178"/>
                <a:gd name="T7" fmla="*/ 40 h 139"/>
                <a:gd name="T8" fmla="*/ 127 w 178"/>
                <a:gd name="T9" fmla="*/ 119 h 139"/>
                <a:gd name="T10" fmla="*/ 119 w 178"/>
                <a:gd name="T11" fmla="*/ 139 h 139"/>
                <a:gd name="T12" fmla="*/ 178 w 178"/>
                <a:gd name="T13" fmla="*/ 125 h 139"/>
                <a:gd name="T14" fmla="*/ 152 w 178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139"/>
                <a:gd name="T26" fmla="*/ 178 w 178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139">
                  <a:moveTo>
                    <a:pt x="152" y="59"/>
                  </a:moveTo>
                  <a:lnTo>
                    <a:pt x="144" y="79"/>
                  </a:lnTo>
                  <a:lnTo>
                    <a:pt x="17" y="0"/>
                  </a:lnTo>
                  <a:lnTo>
                    <a:pt x="0" y="40"/>
                  </a:lnTo>
                  <a:lnTo>
                    <a:pt x="127" y="119"/>
                  </a:lnTo>
                  <a:lnTo>
                    <a:pt x="119" y="139"/>
                  </a:lnTo>
                  <a:lnTo>
                    <a:pt x="178" y="125"/>
                  </a:lnTo>
                  <a:lnTo>
                    <a:pt x="152" y="59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88"/>
            <p:cNvSpPr>
              <a:spLocks/>
            </p:cNvSpPr>
            <p:nvPr/>
          </p:nvSpPr>
          <p:spPr bwMode="auto">
            <a:xfrm>
              <a:off x="1459" y="1347"/>
              <a:ext cx="178" cy="139"/>
            </a:xfrm>
            <a:custGeom>
              <a:avLst/>
              <a:gdLst>
                <a:gd name="T0" fmla="*/ 152 w 178"/>
                <a:gd name="T1" fmla="*/ 59 h 139"/>
                <a:gd name="T2" fmla="*/ 144 w 178"/>
                <a:gd name="T3" fmla="*/ 79 h 139"/>
                <a:gd name="T4" fmla="*/ 17 w 178"/>
                <a:gd name="T5" fmla="*/ 0 h 139"/>
                <a:gd name="T6" fmla="*/ 0 w 178"/>
                <a:gd name="T7" fmla="*/ 40 h 139"/>
                <a:gd name="T8" fmla="*/ 127 w 178"/>
                <a:gd name="T9" fmla="*/ 119 h 139"/>
                <a:gd name="T10" fmla="*/ 119 w 178"/>
                <a:gd name="T11" fmla="*/ 139 h 139"/>
                <a:gd name="T12" fmla="*/ 178 w 178"/>
                <a:gd name="T13" fmla="*/ 125 h 139"/>
                <a:gd name="T14" fmla="*/ 152 w 178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139"/>
                <a:gd name="T26" fmla="*/ 178 w 178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139">
                  <a:moveTo>
                    <a:pt x="152" y="59"/>
                  </a:moveTo>
                  <a:lnTo>
                    <a:pt x="144" y="79"/>
                  </a:lnTo>
                  <a:lnTo>
                    <a:pt x="17" y="0"/>
                  </a:lnTo>
                  <a:lnTo>
                    <a:pt x="0" y="40"/>
                  </a:lnTo>
                  <a:lnTo>
                    <a:pt x="127" y="119"/>
                  </a:lnTo>
                  <a:lnTo>
                    <a:pt x="119" y="139"/>
                  </a:lnTo>
                  <a:lnTo>
                    <a:pt x="178" y="125"/>
                  </a:lnTo>
                  <a:lnTo>
                    <a:pt x="152" y="59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4" name="Group 89"/>
          <p:cNvGrpSpPr>
            <a:grpSpLocks/>
          </p:cNvGrpSpPr>
          <p:nvPr/>
        </p:nvGrpSpPr>
        <p:grpSpPr bwMode="auto">
          <a:xfrm>
            <a:off x="1528763" y="3313113"/>
            <a:ext cx="300037" cy="144462"/>
            <a:chOff x="1453" y="2280"/>
            <a:chExt cx="189" cy="91"/>
          </a:xfrm>
        </p:grpSpPr>
        <p:sp>
          <p:nvSpPr>
            <p:cNvPr id="25683" name="Freeform 90"/>
            <p:cNvSpPr>
              <a:spLocks/>
            </p:cNvSpPr>
            <p:nvPr/>
          </p:nvSpPr>
          <p:spPr bwMode="auto">
            <a:xfrm>
              <a:off x="1453" y="2280"/>
              <a:ext cx="189" cy="91"/>
            </a:xfrm>
            <a:custGeom>
              <a:avLst/>
              <a:gdLst>
                <a:gd name="T0" fmla="*/ 142 w 189"/>
                <a:gd name="T1" fmla="*/ 0 h 91"/>
                <a:gd name="T2" fmla="*/ 142 w 189"/>
                <a:gd name="T3" fmla="*/ 23 h 91"/>
                <a:gd name="T4" fmla="*/ 0 w 189"/>
                <a:gd name="T5" fmla="*/ 23 h 91"/>
                <a:gd name="T6" fmla="*/ 0 w 189"/>
                <a:gd name="T7" fmla="*/ 68 h 91"/>
                <a:gd name="T8" fmla="*/ 142 w 189"/>
                <a:gd name="T9" fmla="*/ 68 h 91"/>
                <a:gd name="T10" fmla="*/ 142 w 189"/>
                <a:gd name="T11" fmla="*/ 91 h 91"/>
                <a:gd name="T12" fmla="*/ 189 w 189"/>
                <a:gd name="T13" fmla="*/ 45 h 91"/>
                <a:gd name="T14" fmla="*/ 142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142" y="0"/>
                  </a:moveTo>
                  <a:lnTo>
                    <a:pt x="142" y="23"/>
                  </a:lnTo>
                  <a:lnTo>
                    <a:pt x="0" y="23"/>
                  </a:lnTo>
                  <a:lnTo>
                    <a:pt x="0" y="68"/>
                  </a:lnTo>
                  <a:lnTo>
                    <a:pt x="142" y="68"/>
                  </a:lnTo>
                  <a:lnTo>
                    <a:pt x="142" y="91"/>
                  </a:lnTo>
                  <a:lnTo>
                    <a:pt x="189" y="4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91"/>
            <p:cNvSpPr>
              <a:spLocks/>
            </p:cNvSpPr>
            <p:nvPr/>
          </p:nvSpPr>
          <p:spPr bwMode="auto">
            <a:xfrm>
              <a:off x="1453" y="2280"/>
              <a:ext cx="189" cy="91"/>
            </a:xfrm>
            <a:custGeom>
              <a:avLst/>
              <a:gdLst>
                <a:gd name="T0" fmla="*/ 142 w 189"/>
                <a:gd name="T1" fmla="*/ 0 h 91"/>
                <a:gd name="T2" fmla="*/ 142 w 189"/>
                <a:gd name="T3" fmla="*/ 23 h 91"/>
                <a:gd name="T4" fmla="*/ 0 w 189"/>
                <a:gd name="T5" fmla="*/ 23 h 91"/>
                <a:gd name="T6" fmla="*/ 0 w 189"/>
                <a:gd name="T7" fmla="*/ 68 h 91"/>
                <a:gd name="T8" fmla="*/ 142 w 189"/>
                <a:gd name="T9" fmla="*/ 68 h 91"/>
                <a:gd name="T10" fmla="*/ 142 w 189"/>
                <a:gd name="T11" fmla="*/ 91 h 91"/>
                <a:gd name="T12" fmla="*/ 189 w 189"/>
                <a:gd name="T13" fmla="*/ 45 h 91"/>
                <a:gd name="T14" fmla="*/ 142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142" y="0"/>
                  </a:moveTo>
                  <a:lnTo>
                    <a:pt x="142" y="23"/>
                  </a:lnTo>
                  <a:lnTo>
                    <a:pt x="0" y="23"/>
                  </a:lnTo>
                  <a:lnTo>
                    <a:pt x="0" y="68"/>
                  </a:lnTo>
                  <a:lnTo>
                    <a:pt x="142" y="68"/>
                  </a:lnTo>
                  <a:lnTo>
                    <a:pt x="142" y="91"/>
                  </a:lnTo>
                  <a:lnTo>
                    <a:pt x="189" y="45"/>
                  </a:lnTo>
                  <a:lnTo>
                    <a:pt x="142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5" name="Group 92"/>
          <p:cNvGrpSpPr>
            <a:grpSpLocks/>
          </p:cNvGrpSpPr>
          <p:nvPr/>
        </p:nvGrpSpPr>
        <p:grpSpPr bwMode="auto">
          <a:xfrm>
            <a:off x="1539875" y="4495800"/>
            <a:ext cx="269875" cy="238125"/>
            <a:chOff x="1460" y="3025"/>
            <a:chExt cx="170" cy="150"/>
          </a:xfrm>
        </p:grpSpPr>
        <p:sp>
          <p:nvSpPr>
            <p:cNvPr id="25681" name="Freeform 93"/>
            <p:cNvSpPr>
              <a:spLocks/>
            </p:cNvSpPr>
            <p:nvPr/>
          </p:nvSpPr>
          <p:spPr bwMode="auto">
            <a:xfrm>
              <a:off x="1460" y="3025"/>
              <a:ext cx="170" cy="150"/>
            </a:xfrm>
            <a:custGeom>
              <a:avLst/>
              <a:gdLst>
                <a:gd name="T0" fmla="*/ 110 w 170"/>
                <a:gd name="T1" fmla="*/ 0 h 150"/>
                <a:gd name="T2" fmla="*/ 120 w 170"/>
                <a:gd name="T3" fmla="*/ 19 h 150"/>
                <a:gd name="T4" fmla="*/ 0 w 170"/>
                <a:gd name="T5" fmla="*/ 112 h 150"/>
                <a:gd name="T6" fmla="*/ 20 w 170"/>
                <a:gd name="T7" fmla="*/ 150 h 150"/>
                <a:gd name="T8" fmla="*/ 140 w 170"/>
                <a:gd name="T9" fmla="*/ 58 h 150"/>
                <a:gd name="T10" fmla="*/ 150 w 170"/>
                <a:gd name="T11" fmla="*/ 77 h 150"/>
                <a:gd name="T12" fmla="*/ 170 w 170"/>
                <a:gd name="T13" fmla="*/ 8 h 150"/>
                <a:gd name="T14" fmla="*/ 110 w 170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150"/>
                <a:gd name="T26" fmla="*/ 170 w 170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150">
                  <a:moveTo>
                    <a:pt x="110" y="0"/>
                  </a:moveTo>
                  <a:lnTo>
                    <a:pt x="120" y="19"/>
                  </a:lnTo>
                  <a:lnTo>
                    <a:pt x="0" y="112"/>
                  </a:lnTo>
                  <a:lnTo>
                    <a:pt x="20" y="150"/>
                  </a:lnTo>
                  <a:lnTo>
                    <a:pt x="140" y="58"/>
                  </a:lnTo>
                  <a:lnTo>
                    <a:pt x="150" y="77"/>
                  </a:lnTo>
                  <a:lnTo>
                    <a:pt x="170" y="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94"/>
            <p:cNvSpPr>
              <a:spLocks/>
            </p:cNvSpPr>
            <p:nvPr/>
          </p:nvSpPr>
          <p:spPr bwMode="auto">
            <a:xfrm>
              <a:off x="1460" y="3025"/>
              <a:ext cx="170" cy="150"/>
            </a:xfrm>
            <a:custGeom>
              <a:avLst/>
              <a:gdLst>
                <a:gd name="T0" fmla="*/ 110 w 170"/>
                <a:gd name="T1" fmla="*/ 0 h 150"/>
                <a:gd name="T2" fmla="*/ 120 w 170"/>
                <a:gd name="T3" fmla="*/ 19 h 150"/>
                <a:gd name="T4" fmla="*/ 0 w 170"/>
                <a:gd name="T5" fmla="*/ 112 h 150"/>
                <a:gd name="T6" fmla="*/ 20 w 170"/>
                <a:gd name="T7" fmla="*/ 150 h 150"/>
                <a:gd name="T8" fmla="*/ 140 w 170"/>
                <a:gd name="T9" fmla="*/ 58 h 150"/>
                <a:gd name="T10" fmla="*/ 150 w 170"/>
                <a:gd name="T11" fmla="*/ 77 h 150"/>
                <a:gd name="T12" fmla="*/ 170 w 170"/>
                <a:gd name="T13" fmla="*/ 8 h 150"/>
                <a:gd name="T14" fmla="*/ 110 w 170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150"/>
                <a:gd name="T26" fmla="*/ 170 w 170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150">
                  <a:moveTo>
                    <a:pt x="110" y="0"/>
                  </a:moveTo>
                  <a:lnTo>
                    <a:pt x="120" y="19"/>
                  </a:lnTo>
                  <a:lnTo>
                    <a:pt x="0" y="112"/>
                  </a:lnTo>
                  <a:lnTo>
                    <a:pt x="20" y="150"/>
                  </a:lnTo>
                  <a:lnTo>
                    <a:pt x="140" y="58"/>
                  </a:lnTo>
                  <a:lnTo>
                    <a:pt x="150" y="77"/>
                  </a:lnTo>
                  <a:lnTo>
                    <a:pt x="170" y="8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6" name="Group 95"/>
          <p:cNvGrpSpPr>
            <a:grpSpLocks/>
          </p:cNvGrpSpPr>
          <p:nvPr/>
        </p:nvGrpSpPr>
        <p:grpSpPr bwMode="auto">
          <a:xfrm>
            <a:off x="7570788" y="1835150"/>
            <a:ext cx="280987" cy="220663"/>
            <a:chOff x="3617" y="1347"/>
            <a:chExt cx="177" cy="139"/>
          </a:xfrm>
        </p:grpSpPr>
        <p:sp>
          <p:nvSpPr>
            <p:cNvPr id="25679" name="Freeform 96"/>
            <p:cNvSpPr>
              <a:spLocks/>
            </p:cNvSpPr>
            <p:nvPr/>
          </p:nvSpPr>
          <p:spPr bwMode="auto">
            <a:xfrm>
              <a:off x="3617" y="1347"/>
              <a:ext cx="177" cy="139"/>
            </a:xfrm>
            <a:custGeom>
              <a:avLst/>
              <a:gdLst>
                <a:gd name="T0" fmla="*/ 25 w 177"/>
                <a:gd name="T1" fmla="*/ 59 h 139"/>
                <a:gd name="T2" fmla="*/ 34 w 177"/>
                <a:gd name="T3" fmla="*/ 79 h 139"/>
                <a:gd name="T4" fmla="*/ 161 w 177"/>
                <a:gd name="T5" fmla="*/ 0 h 139"/>
                <a:gd name="T6" fmla="*/ 177 w 177"/>
                <a:gd name="T7" fmla="*/ 40 h 139"/>
                <a:gd name="T8" fmla="*/ 50 w 177"/>
                <a:gd name="T9" fmla="*/ 119 h 139"/>
                <a:gd name="T10" fmla="*/ 59 w 177"/>
                <a:gd name="T11" fmla="*/ 139 h 139"/>
                <a:gd name="T12" fmla="*/ 0 w 177"/>
                <a:gd name="T13" fmla="*/ 125 h 139"/>
                <a:gd name="T14" fmla="*/ 25 w 177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39"/>
                <a:gd name="T26" fmla="*/ 177 w 177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39">
                  <a:moveTo>
                    <a:pt x="25" y="59"/>
                  </a:moveTo>
                  <a:lnTo>
                    <a:pt x="34" y="79"/>
                  </a:lnTo>
                  <a:lnTo>
                    <a:pt x="161" y="0"/>
                  </a:lnTo>
                  <a:lnTo>
                    <a:pt x="177" y="40"/>
                  </a:lnTo>
                  <a:lnTo>
                    <a:pt x="50" y="119"/>
                  </a:lnTo>
                  <a:lnTo>
                    <a:pt x="59" y="139"/>
                  </a:lnTo>
                  <a:lnTo>
                    <a:pt x="0" y="125"/>
                  </a:lnTo>
                  <a:lnTo>
                    <a:pt x="25" y="59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97"/>
            <p:cNvSpPr>
              <a:spLocks/>
            </p:cNvSpPr>
            <p:nvPr/>
          </p:nvSpPr>
          <p:spPr bwMode="auto">
            <a:xfrm>
              <a:off x="3617" y="1347"/>
              <a:ext cx="177" cy="139"/>
            </a:xfrm>
            <a:custGeom>
              <a:avLst/>
              <a:gdLst>
                <a:gd name="T0" fmla="*/ 25 w 177"/>
                <a:gd name="T1" fmla="*/ 59 h 139"/>
                <a:gd name="T2" fmla="*/ 34 w 177"/>
                <a:gd name="T3" fmla="*/ 79 h 139"/>
                <a:gd name="T4" fmla="*/ 161 w 177"/>
                <a:gd name="T5" fmla="*/ 0 h 139"/>
                <a:gd name="T6" fmla="*/ 177 w 177"/>
                <a:gd name="T7" fmla="*/ 40 h 139"/>
                <a:gd name="T8" fmla="*/ 50 w 177"/>
                <a:gd name="T9" fmla="*/ 119 h 139"/>
                <a:gd name="T10" fmla="*/ 59 w 177"/>
                <a:gd name="T11" fmla="*/ 139 h 139"/>
                <a:gd name="T12" fmla="*/ 0 w 177"/>
                <a:gd name="T13" fmla="*/ 125 h 139"/>
                <a:gd name="T14" fmla="*/ 25 w 177"/>
                <a:gd name="T15" fmla="*/ 5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39"/>
                <a:gd name="T26" fmla="*/ 177 w 177"/>
                <a:gd name="T27" fmla="*/ 139 h 1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39">
                  <a:moveTo>
                    <a:pt x="25" y="59"/>
                  </a:moveTo>
                  <a:lnTo>
                    <a:pt x="34" y="79"/>
                  </a:lnTo>
                  <a:lnTo>
                    <a:pt x="161" y="0"/>
                  </a:lnTo>
                  <a:lnTo>
                    <a:pt x="177" y="40"/>
                  </a:lnTo>
                  <a:lnTo>
                    <a:pt x="50" y="119"/>
                  </a:lnTo>
                  <a:lnTo>
                    <a:pt x="59" y="139"/>
                  </a:lnTo>
                  <a:lnTo>
                    <a:pt x="0" y="125"/>
                  </a:lnTo>
                  <a:lnTo>
                    <a:pt x="25" y="59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7" name="Group 98"/>
          <p:cNvGrpSpPr>
            <a:grpSpLocks/>
          </p:cNvGrpSpPr>
          <p:nvPr/>
        </p:nvGrpSpPr>
        <p:grpSpPr bwMode="auto">
          <a:xfrm>
            <a:off x="7546975" y="3316288"/>
            <a:ext cx="300038" cy="144462"/>
            <a:chOff x="3602" y="2280"/>
            <a:chExt cx="189" cy="91"/>
          </a:xfrm>
        </p:grpSpPr>
        <p:sp>
          <p:nvSpPr>
            <p:cNvPr id="25677" name="Freeform 99"/>
            <p:cNvSpPr>
              <a:spLocks/>
            </p:cNvSpPr>
            <p:nvPr/>
          </p:nvSpPr>
          <p:spPr bwMode="auto">
            <a:xfrm>
              <a:off x="3602" y="2280"/>
              <a:ext cx="189" cy="91"/>
            </a:xfrm>
            <a:custGeom>
              <a:avLst/>
              <a:gdLst>
                <a:gd name="T0" fmla="*/ 47 w 189"/>
                <a:gd name="T1" fmla="*/ 0 h 91"/>
                <a:gd name="T2" fmla="*/ 47 w 189"/>
                <a:gd name="T3" fmla="*/ 23 h 91"/>
                <a:gd name="T4" fmla="*/ 189 w 189"/>
                <a:gd name="T5" fmla="*/ 23 h 91"/>
                <a:gd name="T6" fmla="*/ 189 w 189"/>
                <a:gd name="T7" fmla="*/ 68 h 91"/>
                <a:gd name="T8" fmla="*/ 47 w 189"/>
                <a:gd name="T9" fmla="*/ 68 h 91"/>
                <a:gd name="T10" fmla="*/ 47 w 189"/>
                <a:gd name="T11" fmla="*/ 91 h 91"/>
                <a:gd name="T12" fmla="*/ 0 w 189"/>
                <a:gd name="T13" fmla="*/ 45 h 91"/>
                <a:gd name="T14" fmla="*/ 47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47" y="0"/>
                  </a:moveTo>
                  <a:lnTo>
                    <a:pt x="47" y="23"/>
                  </a:lnTo>
                  <a:lnTo>
                    <a:pt x="189" y="23"/>
                  </a:lnTo>
                  <a:lnTo>
                    <a:pt x="189" y="68"/>
                  </a:lnTo>
                  <a:lnTo>
                    <a:pt x="47" y="68"/>
                  </a:lnTo>
                  <a:lnTo>
                    <a:pt x="47" y="91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100"/>
            <p:cNvSpPr>
              <a:spLocks/>
            </p:cNvSpPr>
            <p:nvPr/>
          </p:nvSpPr>
          <p:spPr bwMode="auto">
            <a:xfrm>
              <a:off x="3602" y="2280"/>
              <a:ext cx="189" cy="91"/>
            </a:xfrm>
            <a:custGeom>
              <a:avLst/>
              <a:gdLst>
                <a:gd name="T0" fmla="*/ 47 w 189"/>
                <a:gd name="T1" fmla="*/ 0 h 91"/>
                <a:gd name="T2" fmla="*/ 47 w 189"/>
                <a:gd name="T3" fmla="*/ 23 h 91"/>
                <a:gd name="T4" fmla="*/ 189 w 189"/>
                <a:gd name="T5" fmla="*/ 23 h 91"/>
                <a:gd name="T6" fmla="*/ 189 w 189"/>
                <a:gd name="T7" fmla="*/ 68 h 91"/>
                <a:gd name="T8" fmla="*/ 47 w 189"/>
                <a:gd name="T9" fmla="*/ 68 h 91"/>
                <a:gd name="T10" fmla="*/ 47 w 189"/>
                <a:gd name="T11" fmla="*/ 91 h 91"/>
                <a:gd name="T12" fmla="*/ 0 w 189"/>
                <a:gd name="T13" fmla="*/ 45 h 91"/>
                <a:gd name="T14" fmla="*/ 47 w 189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91"/>
                <a:gd name="T26" fmla="*/ 189 w 189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91">
                  <a:moveTo>
                    <a:pt x="47" y="0"/>
                  </a:moveTo>
                  <a:lnTo>
                    <a:pt x="47" y="23"/>
                  </a:lnTo>
                  <a:lnTo>
                    <a:pt x="189" y="23"/>
                  </a:lnTo>
                  <a:lnTo>
                    <a:pt x="189" y="68"/>
                  </a:lnTo>
                  <a:lnTo>
                    <a:pt x="47" y="68"/>
                  </a:lnTo>
                  <a:lnTo>
                    <a:pt x="47" y="91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8" name="Group 101"/>
          <p:cNvGrpSpPr>
            <a:grpSpLocks/>
          </p:cNvGrpSpPr>
          <p:nvPr/>
        </p:nvGrpSpPr>
        <p:grpSpPr bwMode="auto">
          <a:xfrm>
            <a:off x="7575550" y="4498975"/>
            <a:ext cx="268288" cy="238125"/>
            <a:chOff x="3620" y="3025"/>
            <a:chExt cx="169" cy="150"/>
          </a:xfrm>
        </p:grpSpPr>
        <p:sp>
          <p:nvSpPr>
            <p:cNvPr id="25675" name="Freeform 102"/>
            <p:cNvSpPr>
              <a:spLocks/>
            </p:cNvSpPr>
            <p:nvPr/>
          </p:nvSpPr>
          <p:spPr bwMode="auto">
            <a:xfrm>
              <a:off x="3620" y="3025"/>
              <a:ext cx="169" cy="150"/>
            </a:xfrm>
            <a:custGeom>
              <a:avLst/>
              <a:gdLst>
                <a:gd name="T0" fmla="*/ 59 w 169"/>
                <a:gd name="T1" fmla="*/ 0 h 150"/>
                <a:gd name="T2" fmla="*/ 49 w 169"/>
                <a:gd name="T3" fmla="*/ 19 h 150"/>
                <a:gd name="T4" fmla="*/ 169 w 169"/>
                <a:gd name="T5" fmla="*/ 112 h 150"/>
                <a:gd name="T6" fmla="*/ 149 w 169"/>
                <a:gd name="T7" fmla="*/ 150 h 150"/>
                <a:gd name="T8" fmla="*/ 29 w 169"/>
                <a:gd name="T9" fmla="*/ 58 h 150"/>
                <a:gd name="T10" fmla="*/ 19 w 169"/>
                <a:gd name="T11" fmla="*/ 77 h 150"/>
                <a:gd name="T12" fmla="*/ 0 w 169"/>
                <a:gd name="T13" fmla="*/ 8 h 150"/>
                <a:gd name="T14" fmla="*/ 59 w 169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50"/>
                <a:gd name="T26" fmla="*/ 169 w 169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50">
                  <a:moveTo>
                    <a:pt x="59" y="0"/>
                  </a:moveTo>
                  <a:lnTo>
                    <a:pt x="49" y="19"/>
                  </a:lnTo>
                  <a:lnTo>
                    <a:pt x="169" y="112"/>
                  </a:lnTo>
                  <a:lnTo>
                    <a:pt x="149" y="150"/>
                  </a:lnTo>
                  <a:lnTo>
                    <a:pt x="29" y="58"/>
                  </a:lnTo>
                  <a:lnTo>
                    <a:pt x="19" y="77"/>
                  </a:lnTo>
                  <a:lnTo>
                    <a:pt x="0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103"/>
            <p:cNvSpPr>
              <a:spLocks/>
            </p:cNvSpPr>
            <p:nvPr/>
          </p:nvSpPr>
          <p:spPr bwMode="auto">
            <a:xfrm>
              <a:off x="3620" y="3025"/>
              <a:ext cx="169" cy="150"/>
            </a:xfrm>
            <a:custGeom>
              <a:avLst/>
              <a:gdLst>
                <a:gd name="T0" fmla="*/ 59 w 169"/>
                <a:gd name="T1" fmla="*/ 0 h 150"/>
                <a:gd name="T2" fmla="*/ 49 w 169"/>
                <a:gd name="T3" fmla="*/ 19 h 150"/>
                <a:gd name="T4" fmla="*/ 169 w 169"/>
                <a:gd name="T5" fmla="*/ 112 h 150"/>
                <a:gd name="T6" fmla="*/ 149 w 169"/>
                <a:gd name="T7" fmla="*/ 150 h 150"/>
                <a:gd name="T8" fmla="*/ 29 w 169"/>
                <a:gd name="T9" fmla="*/ 58 h 150"/>
                <a:gd name="T10" fmla="*/ 19 w 169"/>
                <a:gd name="T11" fmla="*/ 77 h 150"/>
                <a:gd name="T12" fmla="*/ 0 w 169"/>
                <a:gd name="T13" fmla="*/ 8 h 150"/>
                <a:gd name="T14" fmla="*/ 59 w 169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50"/>
                <a:gd name="T26" fmla="*/ 169 w 169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50">
                  <a:moveTo>
                    <a:pt x="59" y="0"/>
                  </a:moveTo>
                  <a:lnTo>
                    <a:pt x="49" y="19"/>
                  </a:lnTo>
                  <a:lnTo>
                    <a:pt x="169" y="112"/>
                  </a:lnTo>
                  <a:lnTo>
                    <a:pt x="149" y="150"/>
                  </a:lnTo>
                  <a:lnTo>
                    <a:pt x="29" y="58"/>
                  </a:lnTo>
                  <a:lnTo>
                    <a:pt x="19" y="77"/>
                  </a:lnTo>
                  <a:lnTo>
                    <a:pt x="0" y="8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12700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9" name="Rectangle 104"/>
          <p:cNvSpPr>
            <a:spLocks noChangeArrowheads="1"/>
          </p:cNvSpPr>
          <p:nvPr/>
        </p:nvSpPr>
        <p:spPr bwMode="auto">
          <a:xfrm>
            <a:off x="2817813" y="548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5630" name="Group 105"/>
          <p:cNvGrpSpPr>
            <a:grpSpLocks/>
          </p:cNvGrpSpPr>
          <p:nvPr/>
        </p:nvGrpSpPr>
        <p:grpSpPr bwMode="auto">
          <a:xfrm>
            <a:off x="1905000" y="1327150"/>
            <a:ext cx="5410200" cy="4572000"/>
            <a:chOff x="1694" y="1267"/>
            <a:chExt cx="1871" cy="1989"/>
          </a:xfrm>
        </p:grpSpPr>
        <p:sp>
          <p:nvSpPr>
            <p:cNvPr id="25673" name="Rectangle 106"/>
            <p:cNvSpPr>
              <a:spLocks noChangeArrowheads="1"/>
            </p:cNvSpPr>
            <p:nvPr/>
          </p:nvSpPr>
          <p:spPr bwMode="auto">
            <a:xfrm>
              <a:off x="1694" y="1267"/>
              <a:ext cx="1871" cy="19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74" name="Rectangle 107"/>
            <p:cNvSpPr>
              <a:spLocks noChangeArrowheads="1"/>
            </p:cNvSpPr>
            <p:nvPr/>
          </p:nvSpPr>
          <p:spPr bwMode="auto">
            <a:xfrm>
              <a:off x="1694" y="1268"/>
              <a:ext cx="1871" cy="1988"/>
            </a:xfrm>
            <a:prstGeom prst="rect">
              <a:avLst/>
            </a:prstGeom>
            <a:noFill/>
            <a:ln w="49213" cap="rnd">
              <a:solidFill>
                <a:srgbClr val="0000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631" name="Rectangle 108"/>
          <p:cNvSpPr>
            <a:spLocks noChangeArrowheads="1"/>
          </p:cNvSpPr>
          <p:nvPr/>
        </p:nvSpPr>
        <p:spPr bwMode="auto">
          <a:xfrm>
            <a:off x="2044700" y="1519238"/>
            <a:ext cx="1844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OMOP Research Core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5632" name="Rectangle 124"/>
          <p:cNvSpPr>
            <a:spLocks noChangeArrowheads="1"/>
          </p:cNvSpPr>
          <p:nvPr/>
        </p:nvSpPr>
        <p:spPr bwMode="auto">
          <a:xfrm>
            <a:off x="5410200" y="5518150"/>
            <a:ext cx="1684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Calibri" pitchFamily="34" charset="0"/>
              </a:rPr>
              <a:t>Distributed Network</a:t>
            </a:r>
          </a:p>
        </p:txBody>
      </p:sp>
      <p:sp>
        <p:nvSpPr>
          <p:cNvPr id="25633" name="Rectangle 160"/>
          <p:cNvSpPr>
            <a:spLocks noChangeArrowheads="1"/>
          </p:cNvSpPr>
          <p:nvPr/>
        </p:nvSpPr>
        <p:spPr bwMode="auto">
          <a:xfrm>
            <a:off x="3581400" y="2317750"/>
            <a:ext cx="2133600" cy="3200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5634" name="Group 161"/>
          <p:cNvGrpSpPr>
            <a:grpSpLocks/>
          </p:cNvGrpSpPr>
          <p:nvPr/>
        </p:nvGrpSpPr>
        <p:grpSpPr bwMode="auto">
          <a:xfrm>
            <a:off x="5334000" y="3765550"/>
            <a:ext cx="279400" cy="328613"/>
            <a:chOff x="2450" y="2627"/>
            <a:chExt cx="148" cy="180"/>
          </a:xfrm>
        </p:grpSpPr>
        <p:sp>
          <p:nvSpPr>
            <p:cNvPr id="25669" name="Freeform 162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Oval 163"/>
            <p:cNvSpPr>
              <a:spLocks noChangeArrowheads="1"/>
            </p:cNvSpPr>
            <p:nvPr/>
          </p:nvSpPr>
          <p:spPr bwMode="auto">
            <a:xfrm>
              <a:off x="2450" y="2627"/>
              <a:ext cx="148" cy="45"/>
            </a:xfrm>
            <a:prstGeom prst="ellipse">
              <a:avLst/>
            </a:prstGeom>
            <a:solidFill>
              <a:srgbClr val="5B84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71" name="Freeform 164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165"/>
            <p:cNvSpPr>
              <a:spLocks/>
            </p:cNvSpPr>
            <p:nvPr/>
          </p:nvSpPr>
          <p:spPr bwMode="auto">
            <a:xfrm>
              <a:off x="2450" y="2649"/>
              <a:ext cx="148" cy="23"/>
            </a:xfrm>
            <a:custGeom>
              <a:avLst/>
              <a:gdLst>
                <a:gd name="T0" fmla="*/ 0 w 148"/>
                <a:gd name="T1" fmla="*/ 0 h 23"/>
                <a:gd name="T2" fmla="*/ 74 w 148"/>
                <a:gd name="T3" fmla="*/ 23 h 23"/>
                <a:gd name="T4" fmla="*/ 148 w 148"/>
                <a:gd name="T5" fmla="*/ 0 h 23"/>
                <a:gd name="T6" fmla="*/ 0 60000 65536"/>
                <a:gd name="T7" fmla="*/ 0 60000 65536"/>
                <a:gd name="T8" fmla="*/ 0 60000 65536"/>
                <a:gd name="T9" fmla="*/ 0 w 148"/>
                <a:gd name="T10" fmla="*/ 0 h 23"/>
                <a:gd name="T11" fmla="*/ 148 w 14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23">
                  <a:moveTo>
                    <a:pt x="0" y="0"/>
                  </a:moveTo>
                  <a:cubicBezTo>
                    <a:pt x="0" y="13"/>
                    <a:pt x="33" y="23"/>
                    <a:pt x="74" y="23"/>
                  </a:cubicBezTo>
                  <a:cubicBezTo>
                    <a:pt x="115" y="23"/>
                    <a:pt x="148" y="13"/>
                    <a:pt x="148" y="0"/>
                  </a:cubicBezTo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5" name="AutoShape 166"/>
          <p:cNvSpPr>
            <a:spLocks noChangeArrowheads="1"/>
          </p:cNvSpPr>
          <p:nvPr/>
        </p:nvSpPr>
        <p:spPr bwMode="auto">
          <a:xfrm>
            <a:off x="4495800" y="2851150"/>
            <a:ext cx="363538" cy="5254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36" name="Rectangle 167"/>
          <p:cNvSpPr>
            <a:spLocks noChangeArrowheads="1"/>
          </p:cNvSpPr>
          <p:nvPr/>
        </p:nvSpPr>
        <p:spPr bwMode="auto">
          <a:xfrm>
            <a:off x="4038600" y="3473450"/>
            <a:ext cx="1339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Centralized data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25637" name="Rectangle 169"/>
          <p:cNvSpPr>
            <a:spLocks noChangeArrowheads="1"/>
          </p:cNvSpPr>
          <p:nvPr/>
        </p:nvSpPr>
        <p:spPr bwMode="auto">
          <a:xfrm>
            <a:off x="3657600" y="2317750"/>
            <a:ext cx="17446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Research Lab &amp;</a:t>
            </a:r>
          </a:p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Coordinating Center</a:t>
            </a:r>
            <a:endParaRPr lang="en-US" sz="1400" b="1">
              <a:latin typeface="Calibri" pitchFamily="34" charset="0"/>
            </a:endParaRPr>
          </a:p>
        </p:txBody>
      </p:sp>
      <p:grpSp>
        <p:nvGrpSpPr>
          <p:cNvPr id="25638" name="Group 180"/>
          <p:cNvGrpSpPr>
            <a:grpSpLocks/>
          </p:cNvGrpSpPr>
          <p:nvPr/>
        </p:nvGrpSpPr>
        <p:grpSpPr bwMode="auto">
          <a:xfrm>
            <a:off x="4067175" y="3752850"/>
            <a:ext cx="280988" cy="328613"/>
            <a:chOff x="2443" y="2401"/>
            <a:chExt cx="149" cy="180"/>
          </a:xfrm>
        </p:grpSpPr>
        <p:sp>
          <p:nvSpPr>
            <p:cNvPr id="25665" name="Freeform 181"/>
            <p:cNvSpPr>
              <a:spLocks/>
            </p:cNvSpPr>
            <p:nvPr/>
          </p:nvSpPr>
          <p:spPr bwMode="auto">
            <a:xfrm>
              <a:off x="2443" y="2401"/>
              <a:ext cx="149" cy="180"/>
            </a:xfrm>
            <a:custGeom>
              <a:avLst/>
              <a:gdLst>
                <a:gd name="T0" fmla="*/ 75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5 w 1600"/>
                <a:gd name="T7" fmla="*/ 180 h 1600"/>
                <a:gd name="T8" fmla="*/ 149 w 1600"/>
                <a:gd name="T9" fmla="*/ 158 h 1600"/>
                <a:gd name="T10" fmla="*/ 149 w 1600"/>
                <a:gd name="T11" fmla="*/ 23 h 1600"/>
                <a:gd name="T12" fmla="*/ 75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8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8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Oval 182"/>
            <p:cNvSpPr>
              <a:spLocks noChangeArrowheads="1"/>
            </p:cNvSpPr>
            <p:nvPr/>
          </p:nvSpPr>
          <p:spPr bwMode="auto">
            <a:xfrm>
              <a:off x="2443" y="2401"/>
              <a:ext cx="149" cy="45"/>
            </a:xfrm>
            <a:prstGeom prst="ellipse">
              <a:avLst/>
            </a:prstGeom>
            <a:solidFill>
              <a:srgbClr val="5B84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67" name="Freeform 183"/>
            <p:cNvSpPr>
              <a:spLocks/>
            </p:cNvSpPr>
            <p:nvPr/>
          </p:nvSpPr>
          <p:spPr bwMode="auto">
            <a:xfrm>
              <a:off x="2443" y="2401"/>
              <a:ext cx="149" cy="180"/>
            </a:xfrm>
            <a:custGeom>
              <a:avLst/>
              <a:gdLst>
                <a:gd name="T0" fmla="*/ 75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5 w 1600"/>
                <a:gd name="T7" fmla="*/ 180 h 1600"/>
                <a:gd name="T8" fmla="*/ 149 w 1600"/>
                <a:gd name="T9" fmla="*/ 158 h 1600"/>
                <a:gd name="T10" fmla="*/ 149 w 1600"/>
                <a:gd name="T11" fmla="*/ 23 h 1600"/>
                <a:gd name="T12" fmla="*/ 75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8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8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184"/>
            <p:cNvSpPr>
              <a:spLocks/>
            </p:cNvSpPr>
            <p:nvPr/>
          </p:nvSpPr>
          <p:spPr bwMode="auto">
            <a:xfrm>
              <a:off x="2443" y="2423"/>
              <a:ext cx="149" cy="23"/>
            </a:xfrm>
            <a:custGeom>
              <a:avLst/>
              <a:gdLst>
                <a:gd name="T0" fmla="*/ 0 w 149"/>
                <a:gd name="T1" fmla="*/ 0 h 23"/>
                <a:gd name="T2" fmla="*/ 75 w 149"/>
                <a:gd name="T3" fmla="*/ 23 h 23"/>
                <a:gd name="T4" fmla="*/ 149 w 149"/>
                <a:gd name="T5" fmla="*/ 0 h 23"/>
                <a:gd name="T6" fmla="*/ 0 60000 65536"/>
                <a:gd name="T7" fmla="*/ 0 60000 65536"/>
                <a:gd name="T8" fmla="*/ 0 60000 65536"/>
                <a:gd name="T9" fmla="*/ 0 w 149"/>
                <a:gd name="T10" fmla="*/ 0 h 23"/>
                <a:gd name="T11" fmla="*/ 149 w 149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" h="23">
                  <a:moveTo>
                    <a:pt x="0" y="0"/>
                  </a:moveTo>
                  <a:cubicBezTo>
                    <a:pt x="0" y="13"/>
                    <a:pt x="34" y="23"/>
                    <a:pt x="75" y="23"/>
                  </a:cubicBezTo>
                  <a:cubicBezTo>
                    <a:pt x="116" y="23"/>
                    <a:pt x="149" y="13"/>
                    <a:pt x="149" y="0"/>
                  </a:cubicBezTo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9" name="Group 185"/>
          <p:cNvGrpSpPr>
            <a:grpSpLocks/>
          </p:cNvGrpSpPr>
          <p:nvPr/>
        </p:nvGrpSpPr>
        <p:grpSpPr bwMode="auto">
          <a:xfrm>
            <a:off x="3675063" y="3752850"/>
            <a:ext cx="279400" cy="328613"/>
            <a:chOff x="2450" y="2627"/>
            <a:chExt cx="148" cy="180"/>
          </a:xfrm>
        </p:grpSpPr>
        <p:sp>
          <p:nvSpPr>
            <p:cNvPr id="25661" name="Freeform 186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Oval 187"/>
            <p:cNvSpPr>
              <a:spLocks noChangeArrowheads="1"/>
            </p:cNvSpPr>
            <p:nvPr/>
          </p:nvSpPr>
          <p:spPr bwMode="auto">
            <a:xfrm>
              <a:off x="2450" y="2627"/>
              <a:ext cx="148" cy="45"/>
            </a:xfrm>
            <a:prstGeom prst="ellipse">
              <a:avLst/>
            </a:prstGeom>
            <a:solidFill>
              <a:srgbClr val="5B84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63" name="Freeform 188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189"/>
            <p:cNvSpPr>
              <a:spLocks/>
            </p:cNvSpPr>
            <p:nvPr/>
          </p:nvSpPr>
          <p:spPr bwMode="auto">
            <a:xfrm>
              <a:off x="2450" y="2649"/>
              <a:ext cx="148" cy="23"/>
            </a:xfrm>
            <a:custGeom>
              <a:avLst/>
              <a:gdLst>
                <a:gd name="T0" fmla="*/ 0 w 148"/>
                <a:gd name="T1" fmla="*/ 0 h 23"/>
                <a:gd name="T2" fmla="*/ 74 w 148"/>
                <a:gd name="T3" fmla="*/ 23 h 23"/>
                <a:gd name="T4" fmla="*/ 148 w 148"/>
                <a:gd name="T5" fmla="*/ 0 h 23"/>
                <a:gd name="T6" fmla="*/ 0 60000 65536"/>
                <a:gd name="T7" fmla="*/ 0 60000 65536"/>
                <a:gd name="T8" fmla="*/ 0 60000 65536"/>
                <a:gd name="T9" fmla="*/ 0 w 148"/>
                <a:gd name="T10" fmla="*/ 0 h 23"/>
                <a:gd name="T11" fmla="*/ 148 w 14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23">
                  <a:moveTo>
                    <a:pt x="0" y="0"/>
                  </a:moveTo>
                  <a:cubicBezTo>
                    <a:pt x="0" y="13"/>
                    <a:pt x="33" y="23"/>
                    <a:pt x="74" y="23"/>
                  </a:cubicBezTo>
                  <a:cubicBezTo>
                    <a:pt x="115" y="23"/>
                    <a:pt x="148" y="13"/>
                    <a:pt x="148" y="0"/>
                  </a:cubicBezTo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0" name="Group 190"/>
          <p:cNvGrpSpPr>
            <a:grpSpLocks/>
          </p:cNvGrpSpPr>
          <p:nvPr/>
        </p:nvGrpSpPr>
        <p:grpSpPr bwMode="auto">
          <a:xfrm>
            <a:off x="4506913" y="3752850"/>
            <a:ext cx="279400" cy="328613"/>
            <a:chOff x="2450" y="2627"/>
            <a:chExt cx="148" cy="180"/>
          </a:xfrm>
        </p:grpSpPr>
        <p:sp>
          <p:nvSpPr>
            <p:cNvPr id="25657" name="Freeform 191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Oval 192"/>
            <p:cNvSpPr>
              <a:spLocks noChangeArrowheads="1"/>
            </p:cNvSpPr>
            <p:nvPr/>
          </p:nvSpPr>
          <p:spPr bwMode="auto">
            <a:xfrm>
              <a:off x="2450" y="2627"/>
              <a:ext cx="148" cy="45"/>
            </a:xfrm>
            <a:prstGeom prst="ellipse">
              <a:avLst/>
            </a:prstGeom>
            <a:solidFill>
              <a:srgbClr val="5B84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59" name="Freeform 193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194"/>
            <p:cNvSpPr>
              <a:spLocks/>
            </p:cNvSpPr>
            <p:nvPr/>
          </p:nvSpPr>
          <p:spPr bwMode="auto">
            <a:xfrm>
              <a:off x="2450" y="2649"/>
              <a:ext cx="148" cy="23"/>
            </a:xfrm>
            <a:custGeom>
              <a:avLst/>
              <a:gdLst>
                <a:gd name="T0" fmla="*/ 0 w 148"/>
                <a:gd name="T1" fmla="*/ 0 h 23"/>
                <a:gd name="T2" fmla="*/ 74 w 148"/>
                <a:gd name="T3" fmla="*/ 23 h 23"/>
                <a:gd name="T4" fmla="*/ 148 w 148"/>
                <a:gd name="T5" fmla="*/ 0 h 23"/>
                <a:gd name="T6" fmla="*/ 0 60000 65536"/>
                <a:gd name="T7" fmla="*/ 0 60000 65536"/>
                <a:gd name="T8" fmla="*/ 0 60000 65536"/>
                <a:gd name="T9" fmla="*/ 0 w 148"/>
                <a:gd name="T10" fmla="*/ 0 h 23"/>
                <a:gd name="T11" fmla="*/ 148 w 14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23">
                  <a:moveTo>
                    <a:pt x="0" y="0"/>
                  </a:moveTo>
                  <a:cubicBezTo>
                    <a:pt x="0" y="13"/>
                    <a:pt x="33" y="23"/>
                    <a:pt x="74" y="23"/>
                  </a:cubicBezTo>
                  <a:cubicBezTo>
                    <a:pt x="115" y="23"/>
                    <a:pt x="148" y="13"/>
                    <a:pt x="148" y="0"/>
                  </a:cubicBezTo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1" name="Group 195"/>
          <p:cNvGrpSpPr>
            <a:grpSpLocks/>
          </p:cNvGrpSpPr>
          <p:nvPr/>
        </p:nvGrpSpPr>
        <p:grpSpPr bwMode="auto">
          <a:xfrm>
            <a:off x="4911725" y="3752850"/>
            <a:ext cx="279400" cy="328613"/>
            <a:chOff x="2450" y="2627"/>
            <a:chExt cx="148" cy="180"/>
          </a:xfrm>
        </p:grpSpPr>
        <p:sp>
          <p:nvSpPr>
            <p:cNvPr id="25653" name="Freeform 196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Oval 197"/>
            <p:cNvSpPr>
              <a:spLocks noChangeArrowheads="1"/>
            </p:cNvSpPr>
            <p:nvPr/>
          </p:nvSpPr>
          <p:spPr bwMode="auto">
            <a:xfrm>
              <a:off x="2450" y="2627"/>
              <a:ext cx="148" cy="45"/>
            </a:xfrm>
            <a:prstGeom prst="ellipse">
              <a:avLst/>
            </a:prstGeom>
            <a:solidFill>
              <a:srgbClr val="5B84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55" name="Freeform 198"/>
            <p:cNvSpPr>
              <a:spLocks/>
            </p:cNvSpPr>
            <p:nvPr/>
          </p:nvSpPr>
          <p:spPr bwMode="auto">
            <a:xfrm>
              <a:off x="2450" y="2627"/>
              <a:ext cx="148" cy="180"/>
            </a:xfrm>
            <a:custGeom>
              <a:avLst/>
              <a:gdLst>
                <a:gd name="T0" fmla="*/ 74 w 1600"/>
                <a:gd name="T1" fmla="*/ 0 h 1600"/>
                <a:gd name="T2" fmla="*/ 0 w 1600"/>
                <a:gd name="T3" fmla="*/ 23 h 1600"/>
                <a:gd name="T4" fmla="*/ 0 w 1600"/>
                <a:gd name="T5" fmla="*/ 158 h 1600"/>
                <a:gd name="T6" fmla="*/ 74 w 1600"/>
                <a:gd name="T7" fmla="*/ 180 h 1600"/>
                <a:gd name="T8" fmla="*/ 148 w 1600"/>
                <a:gd name="T9" fmla="*/ 158 h 1600"/>
                <a:gd name="T10" fmla="*/ 148 w 1600"/>
                <a:gd name="T11" fmla="*/ 23 h 1600"/>
                <a:gd name="T12" fmla="*/ 74 w 1600"/>
                <a:gd name="T13" fmla="*/ 0 h 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0"/>
                <a:gd name="T22" fmla="*/ 0 h 1600"/>
                <a:gd name="T23" fmla="*/ 1600 w 1600"/>
                <a:gd name="T24" fmla="*/ 1600 h 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0" h="1600">
                  <a:moveTo>
                    <a:pt x="800" y="0"/>
                  </a:moveTo>
                  <a:cubicBezTo>
                    <a:pt x="359" y="0"/>
                    <a:pt x="0" y="90"/>
                    <a:pt x="0" y="200"/>
                  </a:cubicBezTo>
                  <a:lnTo>
                    <a:pt x="0" y="1400"/>
                  </a:lnTo>
                  <a:cubicBezTo>
                    <a:pt x="0" y="1511"/>
                    <a:pt x="359" y="1600"/>
                    <a:pt x="800" y="1600"/>
                  </a:cubicBezTo>
                  <a:cubicBezTo>
                    <a:pt x="1242" y="1600"/>
                    <a:pt x="1600" y="1511"/>
                    <a:pt x="1600" y="1400"/>
                  </a:cubicBezTo>
                  <a:lnTo>
                    <a:pt x="1600" y="200"/>
                  </a:lnTo>
                  <a:cubicBezTo>
                    <a:pt x="1600" y="90"/>
                    <a:pt x="1242" y="0"/>
                    <a:pt x="800" y="0"/>
                  </a:cubicBezTo>
                  <a:close/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199"/>
            <p:cNvSpPr>
              <a:spLocks/>
            </p:cNvSpPr>
            <p:nvPr/>
          </p:nvSpPr>
          <p:spPr bwMode="auto">
            <a:xfrm>
              <a:off x="2450" y="2649"/>
              <a:ext cx="148" cy="23"/>
            </a:xfrm>
            <a:custGeom>
              <a:avLst/>
              <a:gdLst>
                <a:gd name="T0" fmla="*/ 0 w 148"/>
                <a:gd name="T1" fmla="*/ 0 h 23"/>
                <a:gd name="T2" fmla="*/ 74 w 148"/>
                <a:gd name="T3" fmla="*/ 23 h 23"/>
                <a:gd name="T4" fmla="*/ 148 w 148"/>
                <a:gd name="T5" fmla="*/ 0 h 23"/>
                <a:gd name="T6" fmla="*/ 0 60000 65536"/>
                <a:gd name="T7" fmla="*/ 0 60000 65536"/>
                <a:gd name="T8" fmla="*/ 0 60000 65536"/>
                <a:gd name="T9" fmla="*/ 0 w 148"/>
                <a:gd name="T10" fmla="*/ 0 h 23"/>
                <a:gd name="T11" fmla="*/ 148 w 14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23">
                  <a:moveTo>
                    <a:pt x="0" y="0"/>
                  </a:moveTo>
                  <a:cubicBezTo>
                    <a:pt x="0" y="13"/>
                    <a:pt x="33" y="23"/>
                    <a:pt x="74" y="23"/>
                  </a:cubicBezTo>
                  <a:cubicBezTo>
                    <a:pt x="115" y="23"/>
                    <a:pt x="148" y="13"/>
                    <a:pt x="148" y="0"/>
                  </a:cubicBezTo>
                </a:path>
              </a:pathLst>
            </a:custGeom>
            <a:noFill/>
            <a:ln w="7938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42" name="Line 201"/>
          <p:cNvSpPr>
            <a:spLocks noChangeShapeType="1"/>
          </p:cNvSpPr>
          <p:nvPr/>
        </p:nvSpPr>
        <p:spPr bwMode="auto">
          <a:xfrm>
            <a:off x="3810000" y="36718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43" name="Picture 194" descr="ph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2735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4" name="Picture 195" descr="human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47850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5" name="Picture 196" descr="sdi for omop we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92735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6" name="Picture 197" descr="RI Logo_RGB_w2in_600dpi_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994150"/>
            <a:ext cx="1371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4733925"/>
            <a:ext cx="1600200" cy="403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5648" name="Picture 206" descr="ge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4137025"/>
            <a:ext cx="152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9" name="Picture 207" descr="thomsonreuter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4643438"/>
            <a:ext cx="190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0" name="TextBox 149"/>
          <p:cNvSpPr txBox="1">
            <a:spLocks noChangeArrowheads="1"/>
          </p:cNvSpPr>
          <p:nvPr/>
        </p:nvSpPr>
        <p:spPr bwMode="auto">
          <a:xfrm>
            <a:off x="4267200" y="5184775"/>
            <a:ext cx="8382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OSIM2</a:t>
            </a:r>
          </a:p>
        </p:txBody>
      </p:sp>
      <p:sp>
        <p:nvSpPr>
          <p:cNvPr id="25651" name="Slide Number Placeholder 147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629400"/>
            <a:ext cx="4572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2FF15-6B1B-48AC-ACF3-58C4FF60F9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25652" name="TextBox 148"/>
          <p:cNvSpPr txBox="1">
            <a:spLocks noChangeArrowheads="1"/>
          </p:cNvSpPr>
          <p:nvPr/>
        </p:nvSpPr>
        <p:spPr bwMode="auto">
          <a:xfrm>
            <a:off x="533400" y="6211888"/>
            <a:ext cx="807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178 million </a:t>
            </a:r>
            <a:r>
              <a:rPr lang="en-US">
                <a:latin typeface="Calibri" pitchFamily="34" charset="0"/>
              </a:rPr>
              <a:t>persons with patient-level data</a:t>
            </a:r>
          </a:p>
          <a:p>
            <a:r>
              <a:rPr lang="en-US">
                <a:latin typeface="Calibri" pitchFamily="34" charset="0"/>
              </a:rPr>
              <a:t>5.4 billion drug exposures, 5.8 billion procedures, 2.3 billion clinical 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ＭＳ Ｐゴシック" charset="-128"/>
              </a:rPr>
              <a:t>OMOP R</a:t>
            </a:r>
            <a:r>
              <a:rPr lang="en-US" sz="2800" dirty="0" smtClean="0">
                <a:cs typeface="ＭＳ Ｐゴシック" charset="-128"/>
              </a:rPr>
              <a:t>esearch Experiment</a:t>
            </a:r>
            <a:endParaRPr lang="en-US" sz="2800" dirty="0">
              <a:cs typeface="ＭＳ Ｐゴシック" charset="-128"/>
            </a:endParaRPr>
          </a:p>
        </p:txBody>
      </p:sp>
      <p:sp>
        <p:nvSpPr>
          <p:cNvPr id="561188" name="Rectangle 4"/>
          <p:cNvSpPr>
            <a:spLocks noChangeArrowheads="1"/>
          </p:cNvSpPr>
          <p:nvPr/>
        </p:nvSpPr>
        <p:spPr bwMode="auto">
          <a:xfrm>
            <a:off x="6019800" y="8382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OMOP Methods Library</a:t>
            </a:r>
            <a:endParaRPr lang="en-US" sz="1400" dirty="0"/>
          </a:p>
        </p:txBody>
      </p:sp>
      <p:sp>
        <p:nvSpPr>
          <p:cNvPr id="561189" name="Rectangle 5"/>
          <p:cNvSpPr>
            <a:spLocks noChangeArrowheads="1"/>
          </p:cNvSpPr>
          <p:nvPr/>
        </p:nvSpPr>
        <p:spPr bwMode="auto">
          <a:xfrm>
            <a:off x="6553200" y="1143000"/>
            <a:ext cx="685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sz="1050" dirty="0" smtClean="0"/>
              <a:t>Inception</a:t>
            </a:r>
            <a:br>
              <a:rPr lang="en-US" sz="1050" dirty="0" smtClean="0"/>
            </a:br>
            <a:r>
              <a:rPr lang="en-US" sz="1050" dirty="0" smtClean="0"/>
              <a:t>cohort</a:t>
            </a:r>
            <a:endParaRPr lang="en-US" sz="1050" dirty="0"/>
          </a:p>
        </p:txBody>
      </p:sp>
      <p:sp>
        <p:nvSpPr>
          <p:cNvPr id="561190" name="Rectangle 6"/>
          <p:cNvSpPr>
            <a:spLocks noChangeArrowheads="1"/>
          </p:cNvSpPr>
          <p:nvPr/>
        </p:nvSpPr>
        <p:spPr bwMode="auto">
          <a:xfrm>
            <a:off x="6705600" y="1524000"/>
            <a:ext cx="6858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sz="1050" dirty="0" smtClean="0"/>
              <a:t>Case control</a:t>
            </a:r>
            <a:endParaRPr lang="en-US" sz="1050" dirty="0"/>
          </a:p>
        </p:txBody>
      </p:sp>
      <p:sp>
        <p:nvSpPr>
          <p:cNvPr id="561191" name="Rectangle 7"/>
          <p:cNvSpPr>
            <a:spLocks noChangeArrowheads="1"/>
          </p:cNvSpPr>
          <p:nvPr/>
        </p:nvSpPr>
        <p:spPr bwMode="auto">
          <a:xfrm>
            <a:off x="6858000" y="1752600"/>
            <a:ext cx="685800" cy="60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US" sz="1050" dirty="0" smtClean="0"/>
              <a:t>Logistic</a:t>
            </a:r>
            <a:br>
              <a:rPr lang="en-US" sz="1050" dirty="0" smtClean="0"/>
            </a:br>
            <a:r>
              <a:rPr lang="en-US" sz="1050" dirty="0" smtClean="0"/>
              <a:t>regression</a:t>
            </a:r>
            <a:endParaRPr lang="en-US" sz="1050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29000" y="2057400"/>
            <a:ext cx="2209800" cy="1295400"/>
            <a:chOff x="1008" y="1872"/>
            <a:chExt cx="1392" cy="816"/>
          </a:xfrm>
        </p:grpSpPr>
        <p:sp>
          <p:nvSpPr>
            <p:cNvPr id="561177" name="Rectangle 23"/>
            <p:cNvSpPr>
              <a:spLocks noChangeArrowheads="1"/>
            </p:cNvSpPr>
            <p:nvPr/>
          </p:nvSpPr>
          <p:spPr bwMode="auto">
            <a:xfrm>
              <a:off x="1008" y="1872"/>
              <a:ext cx="1392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/>
                <a:t>Common Data Model</a:t>
              </a:r>
            </a:p>
          </p:txBody>
        </p:sp>
        <p:pic>
          <p:nvPicPr>
            <p:cNvPr id="561178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2016"/>
              <a:ext cx="1296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0955" name="AutoShape 27"/>
          <p:cNvSpPr>
            <a:spLocks noChangeArrowheads="1"/>
          </p:cNvSpPr>
          <p:nvPr/>
        </p:nvSpPr>
        <p:spPr bwMode="auto">
          <a:xfrm rot="5400000">
            <a:off x="3238500" y="1562100"/>
            <a:ext cx="457200" cy="3810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14454 h 21600"/>
              <a:gd name="T4" fmla="*/ 68516 w 21600"/>
              <a:gd name="T5" fmla="*/ 381000 h 21600"/>
              <a:gd name="T6" fmla="*/ 457200 w 21600"/>
              <a:gd name="T7" fmla="*/ 10722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0956" name="AutoShape 28"/>
          <p:cNvSpPr>
            <a:spLocks noChangeArrowheads="1"/>
          </p:cNvSpPr>
          <p:nvPr/>
        </p:nvSpPr>
        <p:spPr bwMode="auto">
          <a:xfrm rot="16200000" flipH="1">
            <a:off x="5524500" y="1485900"/>
            <a:ext cx="457200" cy="381000"/>
          </a:xfrm>
          <a:custGeom>
            <a:avLst/>
            <a:gdLst>
              <a:gd name="T0" fmla="*/ 320167 w 21600"/>
              <a:gd name="T1" fmla="*/ 0 h 21600"/>
              <a:gd name="T2" fmla="*/ 320167 w 21600"/>
              <a:gd name="T3" fmla="*/ 214454 h 21600"/>
              <a:gd name="T4" fmla="*/ 68516 w 21600"/>
              <a:gd name="T5" fmla="*/ 381000 h 21600"/>
              <a:gd name="T6" fmla="*/ 457200 w 21600"/>
              <a:gd name="T7" fmla="*/ 10722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0957" name="AutoShape 29"/>
          <p:cNvSpPr>
            <a:spLocks noChangeArrowheads="1"/>
          </p:cNvSpPr>
          <p:nvPr/>
        </p:nvSpPr>
        <p:spPr bwMode="auto">
          <a:xfrm>
            <a:off x="4419600" y="3429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61167" name="Picture 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838200"/>
            <a:ext cx="2514600" cy="1641475"/>
          </a:xfrm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83859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38200" y="2514600"/>
            <a:ext cx="2282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10 data sources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Claims and EHRs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170M+ lives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Simulated data (OSIM)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25146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14 methods implemented as standardized procedures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Full transparency with open-source code and documentation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Epidemiology, statistical and machine learning designs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5200" y="76200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Open-source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Standards-based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400" dirty="0" smtClean="0"/>
              <a:t>Systematic data characterization and quality assurance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8839200" y="6629400"/>
            <a:ext cx="304800" cy="228600"/>
          </a:xfrm>
        </p:spPr>
        <p:txBody>
          <a:bodyPr/>
          <a:lstStyle/>
          <a:p>
            <a:pPr>
              <a:defRPr/>
            </a:pPr>
            <a:fld id="{68E62191-16BF-4263-91C0-C98A1B00C5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88" grpId="0" animBg="1"/>
      <p:bldP spid="561189" grpId="0" animBg="1"/>
      <p:bldP spid="561190" grpId="0" animBg="1"/>
      <p:bldP spid="561191" grpId="0" animBg="1"/>
      <p:bldP spid="380955" grpId="0" animBg="1"/>
      <p:bldP spid="380956" grpId="0" animBg="1"/>
      <p:bldP spid="380957" grpId="0" animBg="1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9438" y="114300"/>
            <a:ext cx="5694362" cy="7175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Common Framework</a:t>
            </a:r>
          </a:p>
        </p:txBody>
      </p:sp>
      <p:pic>
        <p:nvPicPr>
          <p:cNvPr id="2150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438400"/>
            <a:ext cx="4162032" cy="2895600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fld id="{D755F9C0-86B3-254D-93F2-882C1BEA0D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295400"/>
            <a:ext cx="248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Common Data Model</a:t>
            </a:r>
            <a:endParaRPr lang="en-US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0"/>
            <a:ext cx="4373656" cy="2057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19600" y="1295400"/>
            <a:ext cx="325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Standardized Terminologies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685800"/>
            <a:ext cx="625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Accommodating Disparate Observational Data Sources</a:t>
            </a:r>
            <a:endParaRPr lang="en-US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3505200"/>
            <a:ext cx="1026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Conditions</a:t>
            </a:r>
            <a:endParaRPr lang="en-US" sz="1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4269869"/>
            <a:ext cx="4367120" cy="20547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410200" y="5105400"/>
            <a:ext cx="67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Drugs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p9B5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143000"/>
            <a:ext cx="8636000" cy="4660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couple years in the life of a patient in an observational healthcare database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>
              <a:defRPr/>
            </a:pPr>
            <a:fld id="{263C9EE6-9B63-4ED2-B07F-A28D59B2E8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5638800" y="1981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1066800"/>
            <a:ext cx="2057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21336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295400"/>
            <a:ext cx="61722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9" name="4-Point Star 8"/>
          <p:cNvSpPr/>
          <p:nvPr/>
        </p:nvSpPr>
        <p:spPr>
          <a:xfrm>
            <a:off x="15240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7391400" y="62484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315200" y="58674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96200" y="5867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Target condition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96200" y="620077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Other conditions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5638800"/>
            <a:ext cx="457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96200" y="55626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Target drug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9000" y="65500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96200" y="64738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Other drugs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1219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9200" y="12192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1219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28956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4-Point Star 21"/>
          <p:cNvSpPr/>
          <p:nvPr/>
        </p:nvSpPr>
        <p:spPr>
          <a:xfrm>
            <a:off x="54102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114800" y="1143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200" y="914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14600" y="1828800"/>
            <a:ext cx="1981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4-Point Star 36"/>
          <p:cNvSpPr/>
          <p:nvPr/>
        </p:nvSpPr>
        <p:spPr>
          <a:xfrm>
            <a:off x="18288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66800" y="2057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2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</a:p>
        </p:txBody>
      </p:sp>
      <p:sp>
        <p:nvSpPr>
          <p:cNvPr id="40" name="4-Point Star 39"/>
          <p:cNvSpPr/>
          <p:nvPr/>
        </p:nvSpPr>
        <p:spPr>
          <a:xfrm>
            <a:off x="13716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954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4-Point Star 43"/>
          <p:cNvSpPr/>
          <p:nvPr/>
        </p:nvSpPr>
        <p:spPr>
          <a:xfrm>
            <a:off x="28956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4-Point Star 44"/>
          <p:cNvSpPr/>
          <p:nvPr/>
        </p:nvSpPr>
        <p:spPr>
          <a:xfrm>
            <a:off x="49530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343400" y="1905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200" y="1676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24000" y="1828800"/>
            <a:ext cx="6858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400800" y="1905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4-Point Star 50"/>
          <p:cNvSpPr/>
          <p:nvPr/>
        </p:nvSpPr>
        <p:spPr>
          <a:xfrm>
            <a:off x="2362200" y="2895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52400" y="2667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</a:t>
            </a:r>
          </a:p>
        </p:txBody>
      </p:sp>
      <p:sp>
        <p:nvSpPr>
          <p:cNvPr id="54" name="4-Point Star 53"/>
          <p:cNvSpPr/>
          <p:nvPr/>
        </p:nvSpPr>
        <p:spPr>
          <a:xfrm>
            <a:off x="1676400" y="2895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209800" y="2743200"/>
            <a:ext cx="2057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4-Point Star 58"/>
          <p:cNvSpPr/>
          <p:nvPr/>
        </p:nvSpPr>
        <p:spPr>
          <a:xfrm>
            <a:off x="5562600" y="2895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2438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6800" y="2590800"/>
            <a:ext cx="63246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905000" y="1905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00200" y="3352800"/>
            <a:ext cx="2057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4-Point Star 65"/>
          <p:cNvSpPr/>
          <p:nvPr/>
        </p:nvSpPr>
        <p:spPr>
          <a:xfrm>
            <a:off x="25908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52400" y="3429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</a:t>
            </a:r>
          </a:p>
        </p:txBody>
      </p:sp>
      <p:sp>
        <p:nvSpPr>
          <p:cNvPr id="69" name="4-Point Star 68"/>
          <p:cNvSpPr/>
          <p:nvPr/>
        </p:nvSpPr>
        <p:spPr>
          <a:xfrm>
            <a:off x="13716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24400" y="3505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4-Point Star 72"/>
          <p:cNvSpPr/>
          <p:nvPr/>
        </p:nvSpPr>
        <p:spPr>
          <a:xfrm>
            <a:off x="32766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4-Point Star 73"/>
          <p:cNvSpPr/>
          <p:nvPr/>
        </p:nvSpPr>
        <p:spPr>
          <a:xfrm>
            <a:off x="43434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57200" y="3200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4-Point Star 77"/>
          <p:cNvSpPr/>
          <p:nvPr/>
        </p:nvSpPr>
        <p:spPr>
          <a:xfrm>
            <a:off x="2057400" y="4419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52400" y="4191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</a:t>
            </a:r>
          </a:p>
        </p:txBody>
      </p:sp>
      <p:sp>
        <p:nvSpPr>
          <p:cNvPr id="81" name="4-Point Star 80"/>
          <p:cNvSpPr/>
          <p:nvPr/>
        </p:nvSpPr>
        <p:spPr>
          <a:xfrm>
            <a:off x="3124200" y="4419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048000" y="42672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6800" y="4267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4-Point Star 85"/>
          <p:cNvSpPr/>
          <p:nvPr/>
        </p:nvSpPr>
        <p:spPr>
          <a:xfrm>
            <a:off x="6096000" y="4419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57200" y="3962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4-Point Star 88"/>
          <p:cNvSpPr/>
          <p:nvPr/>
        </p:nvSpPr>
        <p:spPr>
          <a:xfrm>
            <a:off x="2514600" y="518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52400" y="495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667000" y="50292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4-Point Star 94"/>
          <p:cNvSpPr/>
          <p:nvPr/>
        </p:nvSpPr>
        <p:spPr>
          <a:xfrm>
            <a:off x="2895600" y="518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4-Point Star 95"/>
          <p:cNvSpPr/>
          <p:nvPr/>
        </p:nvSpPr>
        <p:spPr>
          <a:xfrm>
            <a:off x="4876800" y="518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57200" y="4724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itle 99"/>
          <p:cNvSpPr>
            <a:spLocks noGrp="1"/>
          </p:cNvSpPr>
          <p:nvPr>
            <p:ph type="title"/>
          </p:nvPr>
        </p:nvSpPr>
        <p:spPr>
          <a:xfrm>
            <a:off x="1371600" y="122237"/>
            <a:ext cx="7239000" cy="487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Patient profiles in observational data </a:t>
            </a:r>
            <a:br>
              <a:rPr lang="en-US" sz="2400" dirty="0" smtClean="0"/>
            </a:br>
            <a:r>
              <a:rPr lang="en-US" sz="2400" dirty="0" smtClean="0"/>
              <a:t>when studying the effects of medical products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066800" y="2819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066800" y="3581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066800" y="4343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066800" y="5105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791200" y="2743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3886200" y="2667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705600" y="2286000"/>
            <a:ext cx="220980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Recurrent events</a:t>
            </a:r>
          </a:p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Multiple periods of exposure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705600" y="2971800"/>
            <a:ext cx="2209800" cy="1477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Exposure spanning observation period</a:t>
            </a:r>
          </a:p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Concomitant medications during events</a:t>
            </a:r>
          </a:p>
        </p:txBody>
      </p:sp>
      <p:sp>
        <p:nvSpPr>
          <p:cNvPr id="87" name="5-Point Star 86"/>
          <p:cNvSpPr/>
          <p:nvPr/>
        </p:nvSpPr>
        <p:spPr>
          <a:xfrm>
            <a:off x="4343400" y="4191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6934200" y="4191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705600" y="4038600"/>
            <a:ext cx="22098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Patients without events may contribute to background rate calculations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05600" y="4495800"/>
            <a:ext cx="2209800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Patients without target drug exposure are prevalent and utilized differently across all methods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05600" y="5256213"/>
            <a:ext cx="2209800" cy="1477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7013" indent="-2270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patients in the database have neither the target drug nor the target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3" grpId="0" animBg="1"/>
      <p:bldP spid="5" grpId="0" animBg="1"/>
      <p:bldP spid="8" grpId="0"/>
      <p:bldP spid="9" grpId="0" animBg="1"/>
      <p:bldP spid="10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  <p:bldP spid="37" grpId="0" animBg="1"/>
      <p:bldP spid="39" grpId="0"/>
      <p:bldP spid="40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1" grpId="0" animBg="1"/>
      <p:bldP spid="53" grpId="0"/>
      <p:bldP spid="54" grpId="0" animBg="1"/>
      <p:bldP spid="55" grpId="0" animBg="1"/>
      <p:bldP spid="59" grpId="0" animBg="1"/>
      <p:bldP spid="61" grpId="0" animBg="1"/>
      <p:bldP spid="62" grpId="0" animBg="1"/>
      <p:bldP spid="65" grpId="0" animBg="1"/>
      <p:bldP spid="66" grpId="0" animBg="1"/>
      <p:bldP spid="68" grpId="0"/>
      <p:bldP spid="69" grpId="0" animBg="1"/>
      <p:bldP spid="71" grpId="0" animBg="1"/>
      <p:bldP spid="73" grpId="0" animBg="1"/>
      <p:bldP spid="74" grpId="0" animBg="1"/>
      <p:bldP spid="76" grpId="0" animBg="1"/>
      <p:bldP spid="78" grpId="0" animBg="1"/>
      <p:bldP spid="80" grpId="0"/>
      <p:bldP spid="81" grpId="0" animBg="1"/>
      <p:bldP spid="82" grpId="0" animBg="1"/>
      <p:bldP spid="83" grpId="0" animBg="1"/>
      <p:bldP spid="86" grpId="0" animBg="1"/>
      <p:bldP spid="88" grpId="0" animBg="1"/>
      <p:bldP spid="89" grpId="0" animBg="1"/>
      <p:bldP spid="91" grpId="0"/>
      <p:bldP spid="93" grpId="0" animBg="1"/>
      <p:bldP spid="95" grpId="0" animBg="1"/>
      <p:bldP spid="96" grpId="0" animBg="1"/>
      <p:bldP spid="98" grpId="0" animBg="1"/>
      <p:bldP spid="109" grpId="0" animBg="1"/>
      <p:bldP spid="92" grpId="0" animBg="1"/>
      <p:bldP spid="92" grpId="1" animBg="1"/>
      <p:bldP spid="94" grpId="0" animBg="1"/>
      <p:bldP spid="94" grpId="1" animBg="1"/>
      <p:bldP spid="97" grpId="0" animBg="1"/>
      <p:bldP spid="97" grpId="1" animBg="1"/>
      <p:bldP spid="101" grpId="0" animBg="1"/>
      <p:bldP spid="101" grpId="1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5638800" y="1981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1066800"/>
            <a:ext cx="2057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21336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295400"/>
            <a:ext cx="61722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5" name="TextBox 7"/>
          <p:cNvSpPr txBox="1">
            <a:spLocks noChangeArrowheads="1"/>
          </p:cNvSpPr>
          <p:nvPr/>
        </p:nvSpPr>
        <p:spPr bwMode="auto">
          <a:xfrm>
            <a:off x="1524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</a:p>
        </p:txBody>
      </p:sp>
      <p:sp>
        <p:nvSpPr>
          <p:cNvPr id="9" name="4-Point Star 8"/>
          <p:cNvSpPr/>
          <p:nvPr/>
        </p:nvSpPr>
        <p:spPr>
          <a:xfrm>
            <a:off x="15240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7391400" y="62484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315200" y="58674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7696200" y="58674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Target condition</a:t>
            </a:r>
          </a:p>
        </p:txBody>
      </p:sp>
      <p:sp>
        <p:nvSpPr>
          <p:cNvPr id="97290" name="TextBox 12"/>
          <p:cNvSpPr txBox="1">
            <a:spLocks noChangeArrowheads="1"/>
          </p:cNvSpPr>
          <p:nvPr/>
        </p:nvSpPr>
        <p:spPr bwMode="auto">
          <a:xfrm>
            <a:off x="7696200" y="620077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Other conditions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5638800"/>
            <a:ext cx="457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92" name="TextBox 14"/>
          <p:cNvSpPr txBox="1">
            <a:spLocks noChangeArrowheads="1"/>
          </p:cNvSpPr>
          <p:nvPr/>
        </p:nvSpPr>
        <p:spPr bwMode="auto">
          <a:xfrm>
            <a:off x="7696200" y="55626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Target drug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9000" y="6550025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94" name="TextBox 16"/>
          <p:cNvSpPr txBox="1">
            <a:spLocks noChangeArrowheads="1"/>
          </p:cNvSpPr>
          <p:nvPr/>
        </p:nvSpPr>
        <p:spPr bwMode="auto">
          <a:xfrm>
            <a:off x="7696200" y="64738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Other drugs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1219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19200" y="12192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1219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28956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4-Point Star 21"/>
          <p:cNvSpPr/>
          <p:nvPr/>
        </p:nvSpPr>
        <p:spPr>
          <a:xfrm>
            <a:off x="5410200" y="137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114800" y="1143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200" y="914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14600" y="1828800"/>
            <a:ext cx="1981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4-Point Star 36"/>
          <p:cNvSpPr/>
          <p:nvPr/>
        </p:nvSpPr>
        <p:spPr>
          <a:xfrm>
            <a:off x="18288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66800" y="2057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05" name="TextBox 38"/>
          <p:cNvSpPr txBox="1">
            <a:spLocks noChangeArrowheads="1"/>
          </p:cNvSpPr>
          <p:nvPr/>
        </p:nvSpPr>
        <p:spPr bwMode="auto">
          <a:xfrm>
            <a:off x="152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</a:p>
        </p:txBody>
      </p:sp>
      <p:sp>
        <p:nvSpPr>
          <p:cNvPr id="40" name="4-Point Star 39"/>
          <p:cNvSpPr/>
          <p:nvPr/>
        </p:nvSpPr>
        <p:spPr>
          <a:xfrm>
            <a:off x="13716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954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4-Point Star 43"/>
          <p:cNvSpPr/>
          <p:nvPr/>
        </p:nvSpPr>
        <p:spPr>
          <a:xfrm>
            <a:off x="28956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4-Point Star 44"/>
          <p:cNvSpPr/>
          <p:nvPr/>
        </p:nvSpPr>
        <p:spPr>
          <a:xfrm>
            <a:off x="4953000" y="2133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343400" y="1905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200" y="1676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24000" y="1828800"/>
            <a:ext cx="6858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400800" y="1905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4-Point Star 50"/>
          <p:cNvSpPr/>
          <p:nvPr/>
        </p:nvSpPr>
        <p:spPr>
          <a:xfrm>
            <a:off x="2362200" y="2895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52400" y="2667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</a:t>
            </a:r>
          </a:p>
        </p:txBody>
      </p:sp>
      <p:sp>
        <p:nvSpPr>
          <p:cNvPr id="54" name="4-Point Star 53"/>
          <p:cNvSpPr/>
          <p:nvPr/>
        </p:nvSpPr>
        <p:spPr>
          <a:xfrm>
            <a:off x="1676400" y="2895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209800" y="2743200"/>
            <a:ext cx="2057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4-Point Star 58"/>
          <p:cNvSpPr/>
          <p:nvPr/>
        </p:nvSpPr>
        <p:spPr>
          <a:xfrm>
            <a:off x="5562600" y="2895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2438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6800" y="2590800"/>
            <a:ext cx="63246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905000" y="1905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3886200" y="2667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00200" y="3352800"/>
            <a:ext cx="2057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4-Point Star 65"/>
          <p:cNvSpPr/>
          <p:nvPr/>
        </p:nvSpPr>
        <p:spPr>
          <a:xfrm>
            <a:off x="25908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25" name="TextBox 67"/>
          <p:cNvSpPr txBox="1">
            <a:spLocks noChangeArrowheads="1"/>
          </p:cNvSpPr>
          <p:nvPr/>
        </p:nvSpPr>
        <p:spPr bwMode="auto">
          <a:xfrm>
            <a:off x="152400" y="3429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</a:t>
            </a:r>
          </a:p>
        </p:txBody>
      </p:sp>
      <p:sp>
        <p:nvSpPr>
          <p:cNvPr id="69" name="4-Point Star 68"/>
          <p:cNvSpPr/>
          <p:nvPr/>
        </p:nvSpPr>
        <p:spPr>
          <a:xfrm>
            <a:off x="13716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24400" y="3505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4-Point Star 72"/>
          <p:cNvSpPr/>
          <p:nvPr/>
        </p:nvSpPr>
        <p:spPr>
          <a:xfrm>
            <a:off x="32766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4-Point Star 73"/>
          <p:cNvSpPr/>
          <p:nvPr/>
        </p:nvSpPr>
        <p:spPr>
          <a:xfrm>
            <a:off x="4343400" y="3657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57200" y="3200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4-Point Star 77"/>
          <p:cNvSpPr/>
          <p:nvPr/>
        </p:nvSpPr>
        <p:spPr>
          <a:xfrm>
            <a:off x="2057400" y="4419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52400" y="4191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</a:t>
            </a:r>
          </a:p>
        </p:txBody>
      </p:sp>
      <p:sp>
        <p:nvSpPr>
          <p:cNvPr id="81" name="4-Point Star 80"/>
          <p:cNvSpPr/>
          <p:nvPr/>
        </p:nvSpPr>
        <p:spPr>
          <a:xfrm>
            <a:off x="3124200" y="4419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048000" y="42672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66800" y="4267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4-Point Star 85"/>
          <p:cNvSpPr/>
          <p:nvPr/>
        </p:nvSpPr>
        <p:spPr>
          <a:xfrm>
            <a:off x="6096000" y="4419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5-Point Star 86"/>
          <p:cNvSpPr/>
          <p:nvPr/>
        </p:nvSpPr>
        <p:spPr>
          <a:xfrm>
            <a:off x="4343400" y="4191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57200" y="3962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4-Point Star 88"/>
          <p:cNvSpPr/>
          <p:nvPr/>
        </p:nvSpPr>
        <p:spPr>
          <a:xfrm>
            <a:off x="2514600" y="518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40" name="TextBox 90"/>
          <p:cNvSpPr txBox="1">
            <a:spLocks noChangeArrowheads="1"/>
          </p:cNvSpPr>
          <p:nvPr/>
        </p:nvSpPr>
        <p:spPr bwMode="auto">
          <a:xfrm>
            <a:off x="152400" y="495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667000" y="50292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4-Point Star 94"/>
          <p:cNvSpPr/>
          <p:nvPr/>
        </p:nvSpPr>
        <p:spPr>
          <a:xfrm>
            <a:off x="2895600" y="518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4-Point Star 95"/>
          <p:cNvSpPr/>
          <p:nvPr/>
        </p:nvSpPr>
        <p:spPr>
          <a:xfrm>
            <a:off x="4876800" y="5181600"/>
            <a:ext cx="152400" cy="152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57200" y="4724400"/>
            <a:ext cx="7162800" cy="762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6934200" y="41910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itle 99"/>
          <p:cNvSpPr>
            <a:spLocks noGrp="1"/>
          </p:cNvSpPr>
          <p:nvPr>
            <p:ph type="title"/>
          </p:nvPr>
        </p:nvSpPr>
        <p:spPr>
          <a:xfrm>
            <a:off x="1447800" y="198437"/>
            <a:ext cx="7162800" cy="487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Data used for new user cohort design to estimate average treatment effect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066800" y="2819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066800" y="3581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066800" y="4343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066800" y="5105400"/>
            <a:ext cx="6248400" cy="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791200" y="27432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457200" y="3962400"/>
            <a:ext cx="7162800" cy="762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Patient excluded because insufficient washout from index exposure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2400" y="5334000"/>
            <a:ext cx="7010400" cy="1477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Define cohorts based on index exposure (first use after washout period)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Observations prior to index may be used as covariates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Observations on or after index, except for incident outcome, are not considered in analysis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57200" y="2438400"/>
            <a:ext cx="7162800" cy="762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Patient excluded because insufficient washout from index exposure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257800" y="990600"/>
            <a:ext cx="3733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New user </a:t>
            </a:r>
            <a:r>
              <a:rPr lang="en-US" b="1" dirty="0" smtClean="0"/>
              <a:t>design</a:t>
            </a:r>
            <a:endParaRPr lang="en-US" b="1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Focus on comparing rates of events among patients exposed to target drug, relative to rates of events among patients in some referent comparator group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Relative risk can be adjusted for baseline covariates through various strategies, including propensity score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8" grpId="0" animBg="1"/>
      <p:bldP spid="20" grpId="0" animBg="1"/>
      <p:bldP spid="21" grpId="0" animBg="1"/>
      <p:bldP spid="22" grpId="0" animBg="1"/>
      <p:bldP spid="36" grpId="0" animBg="1"/>
      <p:bldP spid="37" grpId="0" animBg="1"/>
      <p:bldP spid="44" grpId="0" animBg="1"/>
      <p:bldP spid="45" grpId="0" animBg="1"/>
      <p:bldP spid="51" grpId="0" animBg="1"/>
      <p:bldP spid="53" grpId="0"/>
      <p:bldP spid="54" grpId="0" animBg="1"/>
      <p:bldP spid="55" grpId="0" animBg="1"/>
      <p:bldP spid="59" grpId="0" animBg="1"/>
      <p:bldP spid="61" grpId="0" animBg="1"/>
      <p:bldP spid="62" grpId="0" animBg="1"/>
      <p:bldP spid="66" grpId="0" animBg="1"/>
      <p:bldP spid="71" grpId="0" animBg="1"/>
      <p:bldP spid="73" grpId="0" animBg="1"/>
      <p:bldP spid="74" grpId="0" animBg="1"/>
      <p:bldP spid="78" grpId="0" animBg="1"/>
      <p:bldP spid="80" grpId="0"/>
      <p:bldP spid="81" grpId="0" animBg="1"/>
      <p:bldP spid="82" grpId="0" animBg="1"/>
      <p:bldP spid="83" grpId="0" animBg="1"/>
      <p:bldP spid="86" grpId="0" animBg="1"/>
      <p:bldP spid="88" grpId="0" animBg="1"/>
      <p:bldP spid="95" grpId="0" animBg="1"/>
      <p:bldP spid="96" grpId="0" animBg="1"/>
      <p:bldP spid="109" grpId="0" animBg="1"/>
      <p:bldP spid="123" grpId="0" animBg="1"/>
      <p:bldP spid="123" grpId="1" animBg="1"/>
      <p:bldP spid="125" grpId="0" build="allAtOnce" animBg="1"/>
      <p:bldP spid="125" grpId="1" build="allAtOnce" animBg="1"/>
      <p:bldP spid="97" grpId="0" animBg="1"/>
      <p:bldP spid="97" grpId="1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Exploring isoniazid and acute liver injury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0450"/>
            <a:ext cx="6318250" cy="579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5943600"/>
            <a:ext cx="3038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553200"/>
            <a:ext cx="4572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2E3AB0-F7A7-4194-8AAF-5DFE3C23184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3886200" y="4848225"/>
            <a:ext cx="1524000" cy="304800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5410200" y="4876800"/>
            <a:ext cx="685800" cy="123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4572000"/>
            <a:ext cx="2743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Average treatment effect, patients &gt; 65 years of age:</a:t>
            </a:r>
          </a:p>
          <a:p>
            <a:r>
              <a:rPr lang="en-US" dirty="0" smtClean="0"/>
              <a:t>OR = 6.4 (2.2 – 18.3)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MOPPwerpt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OMOP overview for RI biostats 26oct2010</Template>
  <TotalTime>18412</TotalTime>
  <Words>1412</Words>
  <Application>Microsoft Office PowerPoint</Application>
  <PresentationFormat>On-screen Show (4:3)</PresentationFormat>
  <Paragraphs>243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OMOPPwerptv5</vt:lpstr>
      <vt:lpstr>Patient-centered observational analytics:  New directions toward studying the effects of medical products  Patrick Ryan on behalf of OMOP Research Team May 22, 2012</vt:lpstr>
      <vt:lpstr>Observational Medical Outcomes Partnership</vt:lpstr>
      <vt:lpstr>OMOP Data Community – First Two Years </vt:lpstr>
      <vt:lpstr>OMOP Research Experiment</vt:lpstr>
      <vt:lpstr>Common Framework</vt:lpstr>
      <vt:lpstr>A couple years in the life of a patient in an observational healthcare database</vt:lpstr>
      <vt:lpstr>Patient profiles in observational data  when studying the effects of medical products</vt:lpstr>
      <vt:lpstr>Data used for new user cohort design to estimate average treatment effect</vt:lpstr>
      <vt:lpstr>Exploring isoniazid and acute liver injury</vt:lpstr>
      <vt:lpstr>OMOP replication: isoniazid – acute liver injury</vt:lpstr>
      <vt:lpstr>Receiver Operating Characteristic (ROC) curve</vt:lpstr>
      <vt:lpstr>ROC curves of random-effects meta-analysis estimations for all methods </vt:lpstr>
      <vt:lpstr>Where do we go from here?</vt:lpstr>
      <vt:lpstr>A couple years in the life of a patient in an observational healthcare database</vt:lpstr>
      <vt:lpstr>Patient-centered predictive modeling on big data  has big value and big interest</vt:lpstr>
      <vt:lpstr>Patient-centered predictive models are already in clinical practice</vt:lpstr>
      <vt:lpstr>Applying CHADS2 to a patient</vt:lpstr>
      <vt:lpstr>Evaluating the predictive accuracy of CHADS2</vt:lpstr>
      <vt:lpstr>Is CHADS2 as good as we can do?</vt:lpstr>
      <vt:lpstr>High-dimensional analytics can help reframe the prediction problem </vt:lpstr>
      <vt:lpstr>Why patient-centered analytics holds promise</vt:lpstr>
      <vt:lpstr>Concluding thoughts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plot</dc:title>
  <dc:creator>OMOP</dc:creator>
  <cp:lastModifiedBy>Patrick Ryan</cp:lastModifiedBy>
  <cp:revision>831</cp:revision>
  <dcterms:created xsi:type="dcterms:W3CDTF">2010-11-28T16:42:56Z</dcterms:created>
  <dcterms:modified xsi:type="dcterms:W3CDTF">2012-05-22T07:36:09Z</dcterms:modified>
</cp:coreProperties>
</file>