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0" r:id="rId3"/>
    <p:sldMasterId id="2147483655" r:id="rId4"/>
    <p:sldMasterId id="2147483652" r:id="rId5"/>
    <p:sldMasterId id="2147483653" r:id="rId6"/>
    <p:sldMasterId id="2147483654" r:id="rId7"/>
    <p:sldMasterId id="2147484155" r:id="rId8"/>
  </p:sldMasterIdLst>
  <p:notesMasterIdLst>
    <p:notesMasterId r:id="rId32"/>
  </p:notesMasterIdLst>
  <p:sldIdLst>
    <p:sldId id="270" r:id="rId9"/>
    <p:sldId id="366" r:id="rId10"/>
    <p:sldId id="367" r:id="rId11"/>
    <p:sldId id="374" r:id="rId12"/>
    <p:sldId id="375" r:id="rId13"/>
    <p:sldId id="377" r:id="rId14"/>
    <p:sldId id="274" r:id="rId15"/>
    <p:sldId id="281" r:id="rId16"/>
    <p:sldId id="354" r:id="rId17"/>
    <p:sldId id="355" r:id="rId18"/>
    <p:sldId id="275" r:id="rId19"/>
    <p:sldId id="300" r:id="rId20"/>
    <p:sldId id="357" r:id="rId21"/>
    <p:sldId id="356" r:id="rId22"/>
    <p:sldId id="358" r:id="rId23"/>
    <p:sldId id="360" r:id="rId24"/>
    <p:sldId id="291" r:id="rId25"/>
    <p:sldId id="371" r:id="rId26"/>
    <p:sldId id="372" r:id="rId27"/>
    <p:sldId id="376" r:id="rId28"/>
    <p:sldId id="373" r:id="rId29"/>
    <p:sldId id="303" r:id="rId30"/>
    <p:sldId id="368" r:id="rId31"/>
  </p:sldIdLst>
  <p:sldSz cx="9144000" cy="6858000" type="screen4x3"/>
  <p:notesSz cx="7099300" cy="10234613"/>
  <p:defaultTextStyle>
    <a:defPPr>
      <a:defRPr lang="en-GB"/>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51"/>
    <a:srgbClr val="F3BB33"/>
    <a:srgbClr val="F35733"/>
    <a:srgbClr val="F333BB"/>
    <a:srgbClr val="9B3373"/>
    <a:srgbClr val="6F5987"/>
    <a:srgbClr val="B9C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60235" autoAdjust="0"/>
  </p:normalViewPr>
  <p:slideViewPr>
    <p:cSldViewPr snapToGrid="0">
      <p:cViewPr varScale="1">
        <p:scale>
          <a:sx n="39" d="100"/>
          <a:sy n="39" d="100"/>
        </p:scale>
        <p:origin x="-2412" y="-96"/>
      </p:cViewPr>
      <p:guideLst>
        <p:guide orient="horz" pos="255"/>
        <p:guide orient="horz" pos="2750"/>
        <p:guide orient="horz" pos="4065"/>
        <p:guide pos="5511"/>
        <p:guide pos="249"/>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4BD77-3036-A342-91B8-C92078B5AB07}"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B2D21633-3656-574D-97BD-E9BE832F113E}">
      <dgm:prSet phldrT="[Text]" custT="1"/>
      <dgm:spPr/>
      <dgm:t>
        <a:bodyPr/>
        <a:lstStyle/>
        <a:p>
          <a:r>
            <a:rPr lang="en-US" sz="1400" b="1" dirty="0" smtClean="0"/>
            <a:t>Market Entry Conditions</a:t>
          </a:r>
          <a:endParaRPr lang="en-US" sz="1400" b="1" dirty="0"/>
        </a:p>
      </dgm:t>
    </dgm:pt>
    <dgm:pt modelId="{B10C09FC-CAF0-0D40-8C32-F3349CDB0CBD}" type="parTrans" cxnId="{8064A836-4CA6-E948-A5CF-0CEDBA81381A}">
      <dgm:prSet/>
      <dgm:spPr/>
      <dgm:t>
        <a:bodyPr/>
        <a:lstStyle/>
        <a:p>
          <a:endParaRPr lang="en-US" sz="1400" b="1"/>
        </a:p>
      </dgm:t>
    </dgm:pt>
    <dgm:pt modelId="{0949BB1A-28FC-114B-930E-1115CDF06233}" type="sibTrans" cxnId="{8064A836-4CA6-E948-A5CF-0CEDBA81381A}">
      <dgm:prSet/>
      <dgm:spPr/>
      <dgm:t>
        <a:bodyPr/>
        <a:lstStyle/>
        <a:p>
          <a:endParaRPr lang="en-US" sz="1400" b="1"/>
        </a:p>
      </dgm:t>
    </dgm:pt>
    <dgm:pt modelId="{8EA60674-2B86-4349-BE77-93F4D994F234}">
      <dgm:prSet phldrT="[Text]" custT="1"/>
      <dgm:spPr/>
      <dgm:t>
        <a:bodyPr/>
        <a:lstStyle/>
        <a:p>
          <a:r>
            <a:rPr lang="en-US" sz="1400" b="1" dirty="0" smtClean="0"/>
            <a:t>RWE</a:t>
          </a:r>
          <a:endParaRPr lang="en-US" sz="1400" b="1" dirty="0"/>
        </a:p>
      </dgm:t>
    </dgm:pt>
    <dgm:pt modelId="{27EC9172-EE9D-3443-8A37-0736E196F744}" type="parTrans" cxnId="{7122EB42-1C36-0744-8945-7D48C39A5345}">
      <dgm:prSet/>
      <dgm:spPr/>
      <dgm:t>
        <a:bodyPr/>
        <a:lstStyle/>
        <a:p>
          <a:endParaRPr lang="en-US" sz="1400" b="1"/>
        </a:p>
      </dgm:t>
    </dgm:pt>
    <dgm:pt modelId="{DF40EE1A-4642-6E4C-9408-FB4AAFCF96C1}" type="sibTrans" cxnId="{7122EB42-1C36-0744-8945-7D48C39A5345}">
      <dgm:prSet/>
      <dgm:spPr/>
      <dgm:t>
        <a:bodyPr/>
        <a:lstStyle/>
        <a:p>
          <a:endParaRPr lang="en-US" sz="1400" b="1"/>
        </a:p>
      </dgm:t>
    </dgm:pt>
    <dgm:pt modelId="{95A2916D-AAB6-C247-802D-37ADE7F502EF}">
      <dgm:prSet phldrT="[Text]" custT="1"/>
      <dgm:spPr/>
      <dgm:t>
        <a:bodyPr/>
        <a:lstStyle/>
        <a:p>
          <a:r>
            <a:rPr lang="en-US" sz="1400" b="1" dirty="0" smtClean="0"/>
            <a:t>Quality Indicators/</a:t>
          </a:r>
          <a:br>
            <a:rPr lang="en-US" sz="1400" b="1" dirty="0" smtClean="0"/>
          </a:br>
          <a:r>
            <a:rPr lang="en-US" sz="1400" b="1" dirty="0" smtClean="0"/>
            <a:t>performance</a:t>
          </a:r>
          <a:endParaRPr lang="en-US" sz="1400" b="1" dirty="0"/>
        </a:p>
      </dgm:t>
    </dgm:pt>
    <dgm:pt modelId="{835E7113-C300-8643-A2EB-147C6DDEB72C}" type="parTrans" cxnId="{45FAB99A-21C2-DC4A-9C5E-BECEE0F50BFB}">
      <dgm:prSet/>
      <dgm:spPr/>
      <dgm:t>
        <a:bodyPr/>
        <a:lstStyle/>
        <a:p>
          <a:endParaRPr lang="en-US" sz="1400" b="1"/>
        </a:p>
      </dgm:t>
    </dgm:pt>
    <dgm:pt modelId="{DC78130C-B8D7-8F4B-BA95-34A43D4B9B24}" type="sibTrans" cxnId="{45FAB99A-21C2-DC4A-9C5E-BECEE0F50BFB}">
      <dgm:prSet/>
      <dgm:spPr/>
      <dgm:t>
        <a:bodyPr/>
        <a:lstStyle/>
        <a:p>
          <a:endParaRPr lang="en-US" sz="1400" b="1"/>
        </a:p>
      </dgm:t>
    </dgm:pt>
    <dgm:pt modelId="{20318124-1C43-0041-BAB4-B4B709337321}">
      <dgm:prSet phldrT="[Text]" custT="1"/>
      <dgm:spPr/>
      <dgm:t>
        <a:bodyPr/>
        <a:lstStyle/>
        <a:p>
          <a:r>
            <a:rPr lang="en-US" sz="1400" b="1" dirty="0" smtClean="0"/>
            <a:t>Remaining Unmet need</a:t>
          </a:r>
          <a:endParaRPr lang="en-US" sz="1400" b="1" dirty="0"/>
        </a:p>
      </dgm:t>
    </dgm:pt>
    <dgm:pt modelId="{83CCBFC8-9242-7E40-89F7-CB8607EB3316}" type="parTrans" cxnId="{9442DB1E-FDB4-BB47-98A6-01ACB3890329}">
      <dgm:prSet/>
      <dgm:spPr/>
      <dgm:t>
        <a:bodyPr/>
        <a:lstStyle/>
        <a:p>
          <a:endParaRPr lang="en-US" sz="1400" b="1"/>
        </a:p>
      </dgm:t>
    </dgm:pt>
    <dgm:pt modelId="{EF9AA0B1-141A-F347-B167-BCD0DB0FEC2E}" type="sibTrans" cxnId="{9442DB1E-FDB4-BB47-98A6-01ACB3890329}">
      <dgm:prSet/>
      <dgm:spPr/>
      <dgm:t>
        <a:bodyPr/>
        <a:lstStyle/>
        <a:p>
          <a:endParaRPr lang="en-US" sz="1400" b="1"/>
        </a:p>
      </dgm:t>
    </dgm:pt>
    <dgm:pt modelId="{00F59D46-676F-F147-9258-96D011B688DF}">
      <dgm:prSet phldrT="[Text]" custT="1"/>
      <dgm:spPr/>
      <dgm:t>
        <a:bodyPr/>
        <a:lstStyle/>
        <a:p>
          <a:r>
            <a:rPr lang="en-US" sz="1400" b="1" dirty="0" smtClean="0"/>
            <a:t>RCT</a:t>
          </a:r>
          <a:endParaRPr lang="en-US" sz="1400" b="1" dirty="0"/>
        </a:p>
      </dgm:t>
    </dgm:pt>
    <dgm:pt modelId="{00BBD143-2E51-CD44-B243-2F2A58EAA7EE}" type="parTrans" cxnId="{9E294619-8915-7E4D-AEC3-1C658D86EE62}">
      <dgm:prSet/>
      <dgm:spPr/>
      <dgm:t>
        <a:bodyPr/>
        <a:lstStyle/>
        <a:p>
          <a:endParaRPr lang="en-US" sz="1400" b="1"/>
        </a:p>
      </dgm:t>
    </dgm:pt>
    <dgm:pt modelId="{9BE1B922-71F5-E845-93F8-FAF737D713FB}" type="sibTrans" cxnId="{9E294619-8915-7E4D-AEC3-1C658D86EE62}">
      <dgm:prSet/>
      <dgm:spPr/>
      <dgm:t>
        <a:bodyPr/>
        <a:lstStyle/>
        <a:p>
          <a:endParaRPr lang="en-US" sz="1400" b="1"/>
        </a:p>
      </dgm:t>
    </dgm:pt>
    <dgm:pt modelId="{487296AA-A406-9F4D-ADD1-7E2219AE3D70}" type="pres">
      <dgm:prSet presAssocID="{D274BD77-3036-A342-91B8-C92078B5AB07}" presName="cycle" presStyleCnt="0">
        <dgm:presLayoutVars>
          <dgm:dir/>
          <dgm:resizeHandles val="exact"/>
        </dgm:presLayoutVars>
      </dgm:prSet>
      <dgm:spPr/>
      <dgm:t>
        <a:bodyPr/>
        <a:lstStyle/>
        <a:p>
          <a:endParaRPr lang="en-US"/>
        </a:p>
      </dgm:t>
    </dgm:pt>
    <dgm:pt modelId="{EDEB54C9-E808-3D46-A98C-F923B54101A5}" type="pres">
      <dgm:prSet presAssocID="{B2D21633-3656-574D-97BD-E9BE832F113E}" presName="dummy" presStyleCnt="0"/>
      <dgm:spPr/>
    </dgm:pt>
    <dgm:pt modelId="{6DA41317-4775-8743-9642-AC49218E8970}" type="pres">
      <dgm:prSet presAssocID="{B2D21633-3656-574D-97BD-E9BE832F113E}" presName="node" presStyleLbl="revTx" presStyleIdx="0" presStyleCnt="5">
        <dgm:presLayoutVars>
          <dgm:bulletEnabled val="1"/>
        </dgm:presLayoutVars>
      </dgm:prSet>
      <dgm:spPr/>
      <dgm:t>
        <a:bodyPr/>
        <a:lstStyle/>
        <a:p>
          <a:endParaRPr lang="en-US"/>
        </a:p>
      </dgm:t>
    </dgm:pt>
    <dgm:pt modelId="{C177443C-CAC2-B24F-94DE-B0D516E6FA4A}" type="pres">
      <dgm:prSet presAssocID="{0949BB1A-28FC-114B-930E-1115CDF06233}" presName="sibTrans" presStyleLbl="node1" presStyleIdx="0" presStyleCnt="5"/>
      <dgm:spPr/>
      <dgm:t>
        <a:bodyPr/>
        <a:lstStyle/>
        <a:p>
          <a:endParaRPr lang="en-US"/>
        </a:p>
      </dgm:t>
    </dgm:pt>
    <dgm:pt modelId="{89E6D427-4BCE-E845-995C-32A42B3E9D75}" type="pres">
      <dgm:prSet presAssocID="{8EA60674-2B86-4349-BE77-93F4D994F234}" presName="dummy" presStyleCnt="0"/>
      <dgm:spPr/>
    </dgm:pt>
    <dgm:pt modelId="{7D298265-89F8-DC42-9A47-918DB1280030}" type="pres">
      <dgm:prSet presAssocID="{8EA60674-2B86-4349-BE77-93F4D994F234}" presName="node" presStyleLbl="revTx" presStyleIdx="1" presStyleCnt="5">
        <dgm:presLayoutVars>
          <dgm:bulletEnabled val="1"/>
        </dgm:presLayoutVars>
      </dgm:prSet>
      <dgm:spPr/>
      <dgm:t>
        <a:bodyPr/>
        <a:lstStyle/>
        <a:p>
          <a:endParaRPr lang="en-US"/>
        </a:p>
      </dgm:t>
    </dgm:pt>
    <dgm:pt modelId="{197E0AE6-87BD-4448-8EDC-29D8D0EF79E6}" type="pres">
      <dgm:prSet presAssocID="{DF40EE1A-4642-6E4C-9408-FB4AAFCF96C1}" presName="sibTrans" presStyleLbl="node1" presStyleIdx="1" presStyleCnt="5" custLinFactNeighborY="0"/>
      <dgm:spPr/>
      <dgm:t>
        <a:bodyPr/>
        <a:lstStyle/>
        <a:p>
          <a:endParaRPr lang="en-US"/>
        </a:p>
      </dgm:t>
    </dgm:pt>
    <dgm:pt modelId="{208E6AD0-6931-564D-998C-B8D0861A7B80}" type="pres">
      <dgm:prSet presAssocID="{95A2916D-AAB6-C247-802D-37ADE7F502EF}" presName="dummy" presStyleCnt="0"/>
      <dgm:spPr/>
    </dgm:pt>
    <dgm:pt modelId="{DF893AE6-5E61-064F-B07D-60602F1A5DE8}" type="pres">
      <dgm:prSet presAssocID="{95A2916D-AAB6-C247-802D-37ADE7F502EF}" presName="node" presStyleLbl="revTx" presStyleIdx="2" presStyleCnt="5" custScaleX="119674">
        <dgm:presLayoutVars>
          <dgm:bulletEnabled val="1"/>
        </dgm:presLayoutVars>
      </dgm:prSet>
      <dgm:spPr/>
      <dgm:t>
        <a:bodyPr/>
        <a:lstStyle/>
        <a:p>
          <a:endParaRPr lang="en-US"/>
        </a:p>
      </dgm:t>
    </dgm:pt>
    <dgm:pt modelId="{8F8FC305-33A8-4941-AE87-7C177F7C5675}" type="pres">
      <dgm:prSet presAssocID="{DC78130C-B8D7-8F4B-BA95-34A43D4B9B24}" presName="sibTrans" presStyleLbl="node1" presStyleIdx="2" presStyleCnt="5"/>
      <dgm:spPr/>
      <dgm:t>
        <a:bodyPr/>
        <a:lstStyle/>
        <a:p>
          <a:endParaRPr lang="en-US"/>
        </a:p>
      </dgm:t>
    </dgm:pt>
    <dgm:pt modelId="{E9157593-C5D4-0746-987C-489860C8D1BF}" type="pres">
      <dgm:prSet presAssocID="{20318124-1C43-0041-BAB4-B4B709337321}" presName="dummy" presStyleCnt="0"/>
      <dgm:spPr/>
    </dgm:pt>
    <dgm:pt modelId="{F7AB9E9D-FBFE-3046-8259-AED1F918EFF7}" type="pres">
      <dgm:prSet presAssocID="{20318124-1C43-0041-BAB4-B4B709337321}" presName="node" presStyleLbl="revTx" presStyleIdx="3" presStyleCnt="5">
        <dgm:presLayoutVars>
          <dgm:bulletEnabled val="1"/>
        </dgm:presLayoutVars>
      </dgm:prSet>
      <dgm:spPr/>
      <dgm:t>
        <a:bodyPr/>
        <a:lstStyle/>
        <a:p>
          <a:endParaRPr lang="en-US"/>
        </a:p>
      </dgm:t>
    </dgm:pt>
    <dgm:pt modelId="{4F349FE9-0D1E-4044-8498-24101F9F17AF}" type="pres">
      <dgm:prSet presAssocID="{EF9AA0B1-141A-F347-B167-BCD0DB0FEC2E}" presName="sibTrans" presStyleLbl="node1" presStyleIdx="3" presStyleCnt="5"/>
      <dgm:spPr/>
      <dgm:t>
        <a:bodyPr/>
        <a:lstStyle/>
        <a:p>
          <a:endParaRPr lang="en-US"/>
        </a:p>
      </dgm:t>
    </dgm:pt>
    <dgm:pt modelId="{76A559EA-09DB-CD4F-AE1F-779563ABC6B1}" type="pres">
      <dgm:prSet presAssocID="{00F59D46-676F-F147-9258-96D011B688DF}" presName="dummy" presStyleCnt="0"/>
      <dgm:spPr/>
    </dgm:pt>
    <dgm:pt modelId="{6D224A52-8FE0-FA48-8D55-E368A157C58A}" type="pres">
      <dgm:prSet presAssocID="{00F59D46-676F-F147-9258-96D011B688DF}" presName="node" presStyleLbl="revTx" presStyleIdx="4" presStyleCnt="5">
        <dgm:presLayoutVars>
          <dgm:bulletEnabled val="1"/>
        </dgm:presLayoutVars>
      </dgm:prSet>
      <dgm:spPr/>
      <dgm:t>
        <a:bodyPr/>
        <a:lstStyle/>
        <a:p>
          <a:endParaRPr lang="en-US"/>
        </a:p>
      </dgm:t>
    </dgm:pt>
    <dgm:pt modelId="{8B39C1F3-A827-C94E-B1AE-4D19199B6E9C}" type="pres">
      <dgm:prSet presAssocID="{9BE1B922-71F5-E845-93F8-FAF737D713FB}" presName="sibTrans" presStyleLbl="node1" presStyleIdx="4" presStyleCnt="5"/>
      <dgm:spPr/>
      <dgm:t>
        <a:bodyPr/>
        <a:lstStyle/>
        <a:p>
          <a:endParaRPr lang="en-US"/>
        </a:p>
      </dgm:t>
    </dgm:pt>
  </dgm:ptLst>
  <dgm:cxnLst>
    <dgm:cxn modelId="{FF028696-A684-4D59-8BC0-2896987591CB}" type="presOf" srcId="{DF40EE1A-4642-6E4C-9408-FB4AAFCF96C1}" destId="{197E0AE6-87BD-4448-8EDC-29D8D0EF79E6}" srcOrd="0" destOrd="0" presId="urn:microsoft.com/office/officeart/2005/8/layout/cycle1"/>
    <dgm:cxn modelId="{05F00553-5D17-424B-BAFF-08CE65D9E08D}" type="presOf" srcId="{0949BB1A-28FC-114B-930E-1115CDF06233}" destId="{C177443C-CAC2-B24F-94DE-B0D516E6FA4A}" srcOrd="0" destOrd="0" presId="urn:microsoft.com/office/officeart/2005/8/layout/cycle1"/>
    <dgm:cxn modelId="{9442DB1E-FDB4-BB47-98A6-01ACB3890329}" srcId="{D274BD77-3036-A342-91B8-C92078B5AB07}" destId="{20318124-1C43-0041-BAB4-B4B709337321}" srcOrd="3" destOrd="0" parTransId="{83CCBFC8-9242-7E40-89F7-CB8607EB3316}" sibTransId="{EF9AA0B1-141A-F347-B167-BCD0DB0FEC2E}"/>
    <dgm:cxn modelId="{EBA4EC9D-9CF9-46D7-9406-9EF949E56415}" type="presOf" srcId="{EF9AA0B1-141A-F347-B167-BCD0DB0FEC2E}" destId="{4F349FE9-0D1E-4044-8498-24101F9F17AF}" srcOrd="0" destOrd="0" presId="urn:microsoft.com/office/officeart/2005/8/layout/cycle1"/>
    <dgm:cxn modelId="{C6EFF182-1250-4718-A503-99E0367F3E71}" type="presOf" srcId="{00F59D46-676F-F147-9258-96D011B688DF}" destId="{6D224A52-8FE0-FA48-8D55-E368A157C58A}" srcOrd="0" destOrd="0" presId="urn:microsoft.com/office/officeart/2005/8/layout/cycle1"/>
    <dgm:cxn modelId="{E1F5BD30-F59C-41BA-B6E6-83DE5F95E49D}" type="presOf" srcId="{B2D21633-3656-574D-97BD-E9BE832F113E}" destId="{6DA41317-4775-8743-9642-AC49218E8970}" srcOrd="0" destOrd="0" presId="urn:microsoft.com/office/officeart/2005/8/layout/cycle1"/>
    <dgm:cxn modelId="{B69522D3-B0F4-465C-A8FF-5A99F3EF4A19}" type="presOf" srcId="{9BE1B922-71F5-E845-93F8-FAF737D713FB}" destId="{8B39C1F3-A827-C94E-B1AE-4D19199B6E9C}" srcOrd="0" destOrd="0" presId="urn:microsoft.com/office/officeart/2005/8/layout/cycle1"/>
    <dgm:cxn modelId="{45FAB99A-21C2-DC4A-9C5E-BECEE0F50BFB}" srcId="{D274BD77-3036-A342-91B8-C92078B5AB07}" destId="{95A2916D-AAB6-C247-802D-37ADE7F502EF}" srcOrd="2" destOrd="0" parTransId="{835E7113-C300-8643-A2EB-147C6DDEB72C}" sibTransId="{DC78130C-B8D7-8F4B-BA95-34A43D4B9B24}"/>
    <dgm:cxn modelId="{E341D312-EBE2-49F7-91B3-3F1656DE3821}" type="presOf" srcId="{95A2916D-AAB6-C247-802D-37ADE7F502EF}" destId="{DF893AE6-5E61-064F-B07D-60602F1A5DE8}" srcOrd="0" destOrd="0" presId="urn:microsoft.com/office/officeart/2005/8/layout/cycle1"/>
    <dgm:cxn modelId="{0B4344F1-9CF3-491E-BA1C-712DD819B902}" type="presOf" srcId="{DC78130C-B8D7-8F4B-BA95-34A43D4B9B24}" destId="{8F8FC305-33A8-4941-AE87-7C177F7C5675}" srcOrd="0" destOrd="0" presId="urn:microsoft.com/office/officeart/2005/8/layout/cycle1"/>
    <dgm:cxn modelId="{7122EB42-1C36-0744-8945-7D48C39A5345}" srcId="{D274BD77-3036-A342-91B8-C92078B5AB07}" destId="{8EA60674-2B86-4349-BE77-93F4D994F234}" srcOrd="1" destOrd="0" parTransId="{27EC9172-EE9D-3443-8A37-0736E196F744}" sibTransId="{DF40EE1A-4642-6E4C-9408-FB4AAFCF96C1}"/>
    <dgm:cxn modelId="{9E294619-8915-7E4D-AEC3-1C658D86EE62}" srcId="{D274BD77-3036-A342-91B8-C92078B5AB07}" destId="{00F59D46-676F-F147-9258-96D011B688DF}" srcOrd="4" destOrd="0" parTransId="{00BBD143-2E51-CD44-B243-2F2A58EAA7EE}" sibTransId="{9BE1B922-71F5-E845-93F8-FAF737D713FB}"/>
    <dgm:cxn modelId="{96A6C818-52B3-4F8C-B66E-4D9DC49C2262}" type="presOf" srcId="{8EA60674-2B86-4349-BE77-93F4D994F234}" destId="{7D298265-89F8-DC42-9A47-918DB1280030}" srcOrd="0" destOrd="0" presId="urn:microsoft.com/office/officeart/2005/8/layout/cycle1"/>
    <dgm:cxn modelId="{8064A836-4CA6-E948-A5CF-0CEDBA81381A}" srcId="{D274BD77-3036-A342-91B8-C92078B5AB07}" destId="{B2D21633-3656-574D-97BD-E9BE832F113E}" srcOrd="0" destOrd="0" parTransId="{B10C09FC-CAF0-0D40-8C32-F3349CDB0CBD}" sibTransId="{0949BB1A-28FC-114B-930E-1115CDF06233}"/>
    <dgm:cxn modelId="{1CBB70D7-AB0D-4684-AF87-2AF63845F960}" type="presOf" srcId="{D274BD77-3036-A342-91B8-C92078B5AB07}" destId="{487296AA-A406-9F4D-ADD1-7E2219AE3D70}" srcOrd="0" destOrd="0" presId="urn:microsoft.com/office/officeart/2005/8/layout/cycle1"/>
    <dgm:cxn modelId="{BCC4867F-2274-46A3-B2F4-EE71AC749FCD}" type="presOf" srcId="{20318124-1C43-0041-BAB4-B4B709337321}" destId="{F7AB9E9D-FBFE-3046-8259-AED1F918EFF7}" srcOrd="0" destOrd="0" presId="urn:microsoft.com/office/officeart/2005/8/layout/cycle1"/>
    <dgm:cxn modelId="{94139A25-6B5D-4FF3-A507-29789F7AE8E1}" type="presParOf" srcId="{487296AA-A406-9F4D-ADD1-7E2219AE3D70}" destId="{EDEB54C9-E808-3D46-A98C-F923B54101A5}" srcOrd="0" destOrd="0" presId="urn:microsoft.com/office/officeart/2005/8/layout/cycle1"/>
    <dgm:cxn modelId="{4902412A-9DA3-402F-A680-F2C31D90B2EA}" type="presParOf" srcId="{487296AA-A406-9F4D-ADD1-7E2219AE3D70}" destId="{6DA41317-4775-8743-9642-AC49218E8970}" srcOrd="1" destOrd="0" presId="urn:microsoft.com/office/officeart/2005/8/layout/cycle1"/>
    <dgm:cxn modelId="{48AED8E6-CF0B-4893-B97C-DF09BA093FE7}" type="presParOf" srcId="{487296AA-A406-9F4D-ADD1-7E2219AE3D70}" destId="{C177443C-CAC2-B24F-94DE-B0D516E6FA4A}" srcOrd="2" destOrd="0" presId="urn:microsoft.com/office/officeart/2005/8/layout/cycle1"/>
    <dgm:cxn modelId="{DEBB7834-D7A5-4047-8970-182A1D6C9977}" type="presParOf" srcId="{487296AA-A406-9F4D-ADD1-7E2219AE3D70}" destId="{89E6D427-4BCE-E845-995C-32A42B3E9D75}" srcOrd="3" destOrd="0" presId="urn:microsoft.com/office/officeart/2005/8/layout/cycle1"/>
    <dgm:cxn modelId="{D6131A03-0B72-4323-8C6D-1FBFC2E94A5A}" type="presParOf" srcId="{487296AA-A406-9F4D-ADD1-7E2219AE3D70}" destId="{7D298265-89F8-DC42-9A47-918DB1280030}" srcOrd="4" destOrd="0" presId="urn:microsoft.com/office/officeart/2005/8/layout/cycle1"/>
    <dgm:cxn modelId="{04EACC19-FF91-439A-9C87-7C83EDABC141}" type="presParOf" srcId="{487296AA-A406-9F4D-ADD1-7E2219AE3D70}" destId="{197E0AE6-87BD-4448-8EDC-29D8D0EF79E6}" srcOrd="5" destOrd="0" presId="urn:microsoft.com/office/officeart/2005/8/layout/cycle1"/>
    <dgm:cxn modelId="{73044609-D4EC-420C-B084-CDA20D2E1FD7}" type="presParOf" srcId="{487296AA-A406-9F4D-ADD1-7E2219AE3D70}" destId="{208E6AD0-6931-564D-998C-B8D0861A7B80}" srcOrd="6" destOrd="0" presId="urn:microsoft.com/office/officeart/2005/8/layout/cycle1"/>
    <dgm:cxn modelId="{3244EDB2-0259-4564-AEFD-692BBCC99032}" type="presParOf" srcId="{487296AA-A406-9F4D-ADD1-7E2219AE3D70}" destId="{DF893AE6-5E61-064F-B07D-60602F1A5DE8}" srcOrd="7" destOrd="0" presId="urn:microsoft.com/office/officeart/2005/8/layout/cycle1"/>
    <dgm:cxn modelId="{9F807FDF-996B-44D6-B94B-0F9967245E0E}" type="presParOf" srcId="{487296AA-A406-9F4D-ADD1-7E2219AE3D70}" destId="{8F8FC305-33A8-4941-AE87-7C177F7C5675}" srcOrd="8" destOrd="0" presId="urn:microsoft.com/office/officeart/2005/8/layout/cycle1"/>
    <dgm:cxn modelId="{656F2745-0C50-48CB-8E5D-CA2A14F3613E}" type="presParOf" srcId="{487296AA-A406-9F4D-ADD1-7E2219AE3D70}" destId="{E9157593-C5D4-0746-987C-489860C8D1BF}" srcOrd="9" destOrd="0" presId="urn:microsoft.com/office/officeart/2005/8/layout/cycle1"/>
    <dgm:cxn modelId="{2B938073-730F-47FE-B3ED-C180B899D4A9}" type="presParOf" srcId="{487296AA-A406-9F4D-ADD1-7E2219AE3D70}" destId="{F7AB9E9D-FBFE-3046-8259-AED1F918EFF7}" srcOrd="10" destOrd="0" presId="urn:microsoft.com/office/officeart/2005/8/layout/cycle1"/>
    <dgm:cxn modelId="{FE474C9D-FE31-4E11-9CD8-2A80AD9A09B8}" type="presParOf" srcId="{487296AA-A406-9F4D-ADD1-7E2219AE3D70}" destId="{4F349FE9-0D1E-4044-8498-24101F9F17AF}" srcOrd="11" destOrd="0" presId="urn:microsoft.com/office/officeart/2005/8/layout/cycle1"/>
    <dgm:cxn modelId="{1DDF3F28-EFA9-4D7F-A61F-DA99294659F2}" type="presParOf" srcId="{487296AA-A406-9F4D-ADD1-7E2219AE3D70}" destId="{76A559EA-09DB-CD4F-AE1F-779563ABC6B1}" srcOrd="12" destOrd="0" presId="urn:microsoft.com/office/officeart/2005/8/layout/cycle1"/>
    <dgm:cxn modelId="{4CA53B5F-86DC-4DDD-9269-012058F9B327}" type="presParOf" srcId="{487296AA-A406-9F4D-ADD1-7E2219AE3D70}" destId="{6D224A52-8FE0-FA48-8D55-E368A157C58A}" srcOrd="13" destOrd="0" presId="urn:microsoft.com/office/officeart/2005/8/layout/cycle1"/>
    <dgm:cxn modelId="{FBA012DA-2576-4ACA-A534-D2AC0E9D8BCC}" type="presParOf" srcId="{487296AA-A406-9F4D-ADD1-7E2219AE3D70}" destId="{8B39C1F3-A827-C94E-B1AE-4D19199B6E9C}"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cs typeface="+mn-cs"/>
              </a:defRPr>
            </a:lvl1pPr>
          </a:lstStyle>
          <a:p>
            <a:pPr>
              <a:defRPr/>
            </a:pPr>
            <a:fld id="{0B95EAC1-B12C-448A-B487-22CD42DBD84A}" type="datetimeFigureOut">
              <a:rPr lang="sv-SE"/>
              <a:pPr>
                <a:defRPr/>
              </a:pPr>
              <a:t>2012-05-21</a:t>
            </a:fld>
            <a:endParaRPr lang="sv-SE"/>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atin typeface="Arial" charset="0"/>
                <a:cs typeface="+mn-cs"/>
              </a:defRPr>
            </a:lvl1pPr>
          </a:lstStyle>
          <a:p>
            <a:pPr>
              <a:defRPr/>
            </a:pPr>
            <a:fld id="{8F0BED67-CE75-4BE8-B811-7BE6E307AE60}" type="slidenum">
              <a:rPr lang="sv-SE"/>
              <a:pPr>
                <a:defRPr/>
              </a:pPr>
              <a:t>‹#›</a:t>
            </a:fld>
            <a:endParaRPr lang="sv-SE"/>
          </a:p>
        </p:txBody>
      </p:sp>
    </p:spTree>
    <p:extLst>
      <p:ext uri="{BB962C8B-B14F-4D97-AF65-F5344CB8AC3E}">
        <p14:creationId xmlns:p14="http://schemas.microsoft.com/office/powerpoint/2010/main" val="1203253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57288" y="892175"/>
            <a:ext cx="4787900" cy="35909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sz="11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57288" y="892175"/>
            <a:ext cx="4787900" cy="3590925"/>
          </a:xfrm>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8125" indent="-238125" eaLnBrk="1" hangingPunct="1"/>
            <a:endParaRPr lang="en-US" altLang="zh-CN" sz="11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solidFill>
                  <a:srgbClr val="FFFF00"/>
                </a:solidFill>
                <a:ea typeface="ＭＳ Ｐゴシック" pitchFamily="34" charset="-128"/>
              </a:rPr>
              <a:t>Indication at Launch (2004)</a:t>
            </a:r>
          </a:p>
          <a:p>
            <a:pPr>
              <a:lnSpc>
                <a:spcPct val="90000"/>
              </a:lnSpc>
              <a:buFontTx/>
              <a:buChar char="•"/>
            </a:pPr>
            <a:r>
              <a:rPr lang="en-US" dirty="0" smtClean="0">
                <a:ea typeface="ＭＳ Ｐゴシック" pitchFamily="34" charset="-128"/>
              </a:rPr>
              <a:t>5FU based chemotherapy</a:t>
            </a:r>
          </a:p>
          <a:p>
            <a:pPr>
              <a:lnSpc>
                <a:spcPct val="90000"/>
              </a:lnSpc>
              <a:buFontTx/>
              <a:buChar char="•"/>
            </a:pPr>
            <a:r>
              <a:rPr lang="en-US" dirty="0" smtClean="0">
                <a:ea typeface="ＭＳ Ｐゴシック" pitchFamily="34" charset="-128"/>
              </a:rPr>
              <a:t>1L and 2L </a:t>
            </a:r>
            <a:r>
              <a:rPr lang="en-US" dirty="0" err="1" smtClean="0">
                <a:ea typeface="ＭＳ Ｐゴシック" pitchFamily="34" charset="-128"/>
              </a:rPr>
              <a:t>mCRC</a:t>
            </a:r>
            <a:endParaRPr lang="en-US" dirty="0" smtClean="0">
              <a:ea typeface="ＭＳ Ｐゴシック" pitchFamily="34" charset="-128"/>
            </a:endParaRPr>
          </a:p>
          <a:p>
            <a:pPr>
              <a:lnSpc>
                <a:spcPct val="90000"/>
              </a:lnSpc>
              <a:buFontTx/>
              <a:buChar char="•"/>
            </a:pPr>
            <a:endParaRPr lang="en-US" dirty="0" smtClean="0">
              <a:ea typeface="ＭＳ Ｐゴシック" pitchFamily="34" charset="-128"/>
            </a:endParaRPr>
          </a:p>
          <a:p>
            <a:pPr>
              <a:lnSpc>
                <a:spcPct val="90000"/>
              </a:lnSpc>
            </a:pPr>
            <a:r>
              <a:rPr lang="en-US" dirty="0" err="1" smtClean="0">
                <a:solidFill>
                  <a:srgbClr val="FFFF00"/>
                </a:solidFill>
                <a:ea typeface="ＭＳ Ｐゴシック" pitchFamily="34" charset="-128"/>
              </a:rPr>
              <a:t>SoC</a:t>
            </a:r>
            <a:endParaRPr lang="en-US" dirty="0" smtClean="0">
              <a:solidFill>
                <a:srgbClr val="FFFF00"/>
              </a:solidFill>
              <a:ea typeface="ＭＳ Ｐゴシック" pitchFamily="34" charset="-128"/>
            </a:endParaRPr>
          </a:p>
          <a:p>
            <a:pPr>
              <a:lnSpc>
                <a:spcPct val="90000"/>
              </a:lnSpc>
              <a:buFontTx/>
              <a:buChar char="•"/>
            </a:pPr>
            <a:r>
              <a:rPr lang="en-US" dirty="0" smtClean="0">
                <a:ea typeface="ＭＳ Ｐゴシック" pitchFamily="34" charset="-128"/>
              </a:rPr>
              <a:t>1L - FOLFOX </a:t>
            </a:r>
          </a:p>
          <a:p>
            <a:pPr>
              <a:lnSpc>
                <a:spcPct val="90000"/>
              </a:lnSpc>
              <a:buFontTx/>
              <a:buChar char="•"/>
            </a:pPr>
            <a:r>
              <a:rPr lang="en-US" dirty="0" smtClean="0">
                <a:ea typeface="ＭＳ Ｐゴシック" pitchFamily="34" charset="-128"/>
              </a:rPr>
              <a:t>2L – FOLFIRI</a:t>
            </a:r>
          </a:p>
          <a:p>
            <a:pPr>
              <a:lnSpc>
                <a:spcPct val="90000"/>
              </a:lnSpc>
              <a:buFontTx/>
              <a:buChar char="•"/>
            </a:pPr>
            <a:r>
              <a:rPr lang="en-US" dirty="0" err="1" smtClean="0">
                <a:ea typeface="ＭＳ Ｐゴシック" pitchFamily="34" charset="-128"/>
              </a:rPr>
              <a:t>Oxaliplatin</a:t>
            </a:r>
            <a:r>
              <a:rPr lang="en-US" dirty="0" smtClean="0">
                <a:ea typeface="ＭＳ Ｐゴシック" pitchFamily="34" charset="-128"/>
              </a:rPr>
              <a:t> and EGFR </a:t>
            </a:r>
            <a:r>
              <a:rPr lang="en-US" dirty="0" err="1" smtClean="0">
                <a:ea typeface="ＭＳ Ｐゴシック" pitchFamily="34" charset="-128"/>
              </a:rPr>
              <a:t>mAB</a:t>
            </a:r>
            <a:r>
              <a:rPr lang="en-US" dirty="0" smtClean="0">
                <a:ea typeface="ＭＳ Ｐゴシック" pitchFamily="34" charset="-128"/>
              </a:rPr>
              <a:t> launching in same year</a:t>
            </a:r>
          </a:p>
          <a:p>
            <a:pPr>
              <a:lnSpc>
                <a:spcPct val="90000"/>
              </a:lnSpc>
              <a:buFontTx/>
              <a:buChar char="•"/>
            </a:pPr>
            <a:endParaRPr lang="en-US" dirty="0" smtClean="0">
              <a:ea typeface="ＭＳ Ｐゴシック" pitchFamily="34" charset="-128"/>
            </a:endParaRPr>
          </a:p>
          <a:p>
            <a:pPr>
              <a:lnSpc>
                <a:spcPct val="90000"/>
              </a:lnSpc>
            </a:pPr>
            <a:r>
              <a:rPr lang="en-US" dirty="0" smtClean="0">
                <a:solidFill>
                  <a:srgbClr val="FFFF00"/>
                </a:solidFill>
                <a:ea typeface="ＭＳ Ｐゴシック" pitchFamily="34" charset="-128"/>
              </a:rPr>
              <a:t>Other factors</a:t>
            </a:r>
          </a:p>
          <a:p>
            <a:pPr>
              <a:lnSpc>
                <a:spcPct val="90000"/>
              </a:lnSpc>
              <a:buFontTx/>
              <a:buChar char="•"/>
            </a:pPr>
            <a:r>
              <a:rPr lang="en-US" dirty="0" err="1" smtClean="0">
                <a:ea typeface="ＭＳ Ｐゴシック" pitchFamily="34" charset="-128"/>
              </a:rPr>
              <a:t>Generalizability</a:t>
            </a:r>
            <a:r>
              <a:rPr lang="en-US" dirty="0" smtClean="0">
                <a:ea typeface="ＭＳ Ｐゴシック" pitchFamily="34" charset="-128"/>
              </a:rPr>
              <a:t> of initial </a:t>
            </a:r>
            <a:r>
              <a:rPr lang="en-US" dirty="0" err="1" smtClean="0">
                <a:ea typeface="ＭＳ Ｐゴシック" pitchFamily="34" charset="-128"/>
              </a:rPr>
              <a:t>mCRC</a:t>
            </a:r>
            <a:r>
              <a:rPr lang="en-US" dirty="0" smtClean="0">
                <a:ea typeface="ＭＳ Ｐゴシック" pitchFamily="34" charset="-128"/>
              </a:rPr>
              <a:t> P3 trial unknown (trial initiated in 2000)</a:t>
            </a:r>
          </a:p>
          <a:p>
            <a:pPr>
              <a:lnSpc>
                <a:spcPct val="90000"/>
              </a:lnSpc>
              <a:buFontTx/>
              <a:buChar char="•"/>
            </a:pPr>
            <a:endParaRPr lang="en-US" dirty="0" smtClean="0">
              <a:ea typeface="ＭＳ Ｐゴシック" pitchFamily="34" charset="-128"/>
            </a:endParaRPr>
          </a:p>
          <a:p>
            <a:pPr>
              <a:lnSpc>
                <a:spcPct val="90000"/>
              </a:lnSpc>
              <a:buFontTx/>
              <a:buChar char="•"/>
            </a:pPr>
            <a:r>
              <a:rPr lang="en-US" dirty="0" smtClean="0">
                <a:ea typeface="ＭＳ Ｐゴシック" pitchFamily="34" charset="-128"/>
              </a:rPr>
              <a:t>Perception of MOA as “chemo enabler”; tumor progression not result of ‘</a:t>
            </a:r>
            <a:r>
              <a:rPr lang="en-US" dirty="0" err="1" smtClean="0">
                <a:ea typeface="ＭＳ Ｐゴシック" pitchFamily="34" charset="-128"/>
              </a:rPr>
              <a:t>bevacizumab</a:t>
            </a:r>
            <a:r>
              <a:rPr lang="en-US" dirty="0" smtClean="0">
                <a:ea typeface="ＭＳ Ｐゴシック" pitchFamily="34" charset="-128"/>
              </a:rPr>
              <a:t> resistance”</a:t>
            </a:r>
          </a:p>
          <a:p>
            <a:pPr>
              <a:lnSpc>
                <a:spcPct val="90000"/>
              </a:lnSpc>
            </a:pPr>
            <a:endParaRPr lang="en-US" dirty="0" smtClean="0">
              <a:ea typeface="ＭＳ Ｐゴシック" pitchFamily="34" charset="-128"/>
            </a:endParaRPr>
          </a:p>
          <a:p>
            <a:pPr>
              <a:lnSpc>
                <a:spcPct val="90000"/>
              </a:lnSpc>
              <a:buFontTx/>
              <a:buChar char="•"/>
            </a:pPr>
            <a:r>
              <a:rPr lang="en-US" dirty="0" smtClean="0">
                <a:ea typeface="ＭＳ Ｐゴシック" pitchFamily="34" charset="-128"/>
              </a:rPr>
              <a:t>No data on use in treatment beyond progression</a:t>
            </a:r>
          </a:p>
          <a:p>
            <a:pPr>
              <a:lnSpc>
                <a:spcPct val="90000"/>
              </a:lnSpc>
              <a:buFontTx/>
              <a:buChar char="•"/>
            </a:pPr>
            <a:endParaRPr lang="en-US" dirty="0" smtClean="0">
              <a:ea typeface="ＭＳ Ｐゴシック" pitchFamily="34" charset="-128"/>
            </a:endParaRPr>
          </a:p>
          <a:p>
            <a:pPr>
              <a:lnSpc>
                <a:spcPct val="90000"/>
              </a:lnSpc>
              <a:buFontTx/>
              <a:buChar char="•"/>
            </a:pPr>
            <a:r>
              <a:rPr lang="en-US" dirty="0" smtClean="0">
                <a:ea typeface="ＭＳ Ｐゴシック" pitchFamily="34" charset="-128"/>
              </a:rPr>
              <a:t>Safety assessment for low frequency events of interest</a:t>
            </a:r>
          </a:p>
          <a:p>
            <a:pPr>
              <a:lnSpc>
                <a:spcPct val="90000"/>
              </a:lnSpc>
            </a:pPr>
            <a:endParaRPr lang="en-US" dirty="0" smtClean="0">
              <a:ea typeface="ＭＳ Ｐゴシック"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0913"/>
            <a:fld id="{93F1CF6C-2D17-4AA3-9082-D30D9E0D9074}" type="slidenum">
              <a:rPr lang="en-US" sz="1300" smtClean="0">
                <a:latin typeface="Arial" pitchFamily="34" charset="0"/>
                <a:ea typeface="ＭＳ Ｐゴシック" pitchFamily="34" charset="-128"/>
                <a:cs typeface="Arial" pitchFamily="34" charset="0"/>
              </a:rPr>
              <a:pPr defTabSz="950913"/>
              <a:t>13</a:t>
            </a:fld>
            <a:endParaRPr lang="en-US" sz="130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gray">
          <a:xfrm>
            <a:off x="6335713" y="9831388"/>
            <a:ext cx="563562" cy="206375"/>
          </a:xfrm>
          <a:prstGeom prst="rect">
            <a:avLst/>
          </a:prstGeom>
          <a:noFill/>
          <a:ln w="9525">
            <a:noFill/>
            <a:miter lim="800000"/>
            <a:headEnd/>
            <a:tailEnd/>
          </a:ln>
        </p:spPr>
        <p:txBody>
          <a:bodyPr lIns="0" tIns="0" rIns="0" bIns="0" anchor="b">
            <a:spAutoFit/>
          </a:bodyPr>
          <a:lstStyle/>
          <a:p>
            <a:pPr algn="r" defTabSz="928688"/>
            <a:fld id="{9638E486-6983-4197-8441-A71867306D89}" type="slidenum">
              <a:rPr lang="en-US" sz="1300">
                <a:ea typeface="ＭＳ Ｐゴシック" pitchFamily="34" charset="-128"/>
              </a:rPr>
              <a:pPr algn="r" defTabSz="928688"/>
              <a:t>18</a:t>
            </a:fld>
            <a:endParaRPr lang="en-US" sz="1300">
              <a:ea typeface="ＭＳ Ｐゴシック" pitchFamily="34" charset="-128"/>
            </a:endParaRPr>
          </a:p>
        </p:txBody>
      </p:sp>
      <p:sp>
        <p:nvSpPr>
          <p:cNvPr id="44035" name="Rectangle 7"/>
          <p:cNvSpPr txBox="1">
            <a:spLocks noGrp="1" noChangeArrowheads="1"/>
          </p:cNvSpPr>
          <p:nvPr/>
        </p:nvSpPr>
        <p:spPr bwMode="gray">
          <a:xfrm>
            <a:off x="6335713" y="9837738"/>
            <a:ext cx="563562" cy="204787"/>
          </a:xfrm>
          <a:prstGeom prst="rect">
            <a:avLst/>
          </a:prstGeom>
          <a:noFill/>
          <a:ln w="9525">
            <a:noFill/>
            <a:miter lim="800000"/>
            <a:headEnd/>
            <a:tailEnd/>
          </a:ln>
        </p:spPr>
        <p:txBody>
          <a:bodyPr lIns="0" tIns="0" rIns="0" bIns="0" anchor="b">
            <a:spAutoFit/>
          </a:bodyPr>
          <a:lstStyle/>
          <a:p>
            <a:pPr algn="r" defTabSz="944563"/>
            <a:fld id="{0B0E7C8D-8283-4742-B58F-E32A7E9AEE23}" type="slidenum">
              <a:rPr lang="en-US" sz="1300">
                <a:ea typeface="ＭＳ Ｐゴシック" pitchFamily="34" charset="-128"/>
              </a:rPr>
              <a:pPr algn="r" defTabSz="944563"/>
              <a:t>18</a:t>
            </a:fld>
            <a:endParaRPr lang="en-US" sz="1300">
              <a:ea typeface="ＭＳ Ｐゴシック" pitchFamily="34" charset="-128"/>
            </a:endParaRPr>
          </a:p>
        </p:txBody>
      </p:sp>
      <p:sp>
        <p:nvSpPr>
          <p:cNvPr id="44036" name="Rectangle 4"/>
          <p:cNvSpPr>
            <a:spLocks noGrp="1" noRot="1" noChangeAspect="1" noChangeArrowheads="1" noTextEdit="1"/>
          </p:cNvSpPr>
          <p:nvPr>
            <p:ph type="sldImg"/>
          </p:nvPr>
        </p:nvSpPr>
        <p:spPr bwMode="auto">
          <a:xfrm>
            <a:off x="550863" y="641350"/>
            <a:ext cx="6002337" cy="4502150"/>
          </a:xfrm>
          <a:noFill/>
          <a:ln>
            <a:solidFill>
              <a:srgbClr val="000000"/>
            </a:solidFill>
            <a:miter lim="800000"/>
            <a:headEnd/>
            <a:tailEnd/>
          </a:ln>
        </p:spPr>
      </p:sp>
      <p:sp>
        <p:nvSpPr>
          <p:cNvPr id="44037" name="Rectangle 5"/>
          <p:cNvSpPr>
            <a:spLocks noGrp="1" noChangeArrowheads="1"/>
          </p:cNvSpPr>
          <p:nvPr>
            <p:ph type="body" idx="1"/>
          </p:nvPr>
        </p:nvSpPr>
        <p:spPr bwMode="auto">
          <a:xfrm>
            <a:off x="577850" y="5502275"/>
            <a:ext cx="6043613" cy="1627188"/>
          </a:xfrm>
          <a:noFill/>
        </p:spPr>
        <p:txBody>
          <a:bodyPr wrap="square" numCol="1" anchor="t" anchorCtr="0" compatLnSpc="1">
            <a:prstTxWarp prst="textNoShape">
              <a:avLst/>
            </a:prstTxWarp>
          </a:bodyPr>
          <a:lstStyle/>
          <a:p>
            <a:pPr eaLnBrk="1" hangingPunct="1"/>
            <a:endParaRPr lang="en-US" dirty="0"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a:t>
            </a:r>
            <a:r>
              <a:rPr lang="en-GB" baseline="0" dirty="0" smtClean="0"/>
              <a:t> do I mean by a data strategy?</a:t>
            </a:r>
          </a:p>
          <a:p>
            <a:endParaRPr lang="en-GB" baseline="0" dirty="0" smtClean="0"/>
          </a:p>
          <a:p>
            <a:r>
              <a:rPr lang="en-GB" baseline="0" dirty="0" smtClean="0"/>
              <a:t>We can equate healthcare data to a series of unconnected islands- a series of archipelagos. Different islands of data are going to be useful for answering different questions, and building bridges between islands may allow us to answer questions we </a:t>
            </a:r>
            <a:r>
              <a:rPr lang="en-GB" baseline="0" dirty="0" err="1" smtClean="0"/>
              <a:t>havent</a:t>
            </a:r>
            <a:r>
              <a:rPr lang="en-GB" baseline="0" dirty="0" smtClean="0"/>
              <a:t> been able to answer before. </a:t>
            </a:r>
          </a:p>
          <a:p>
            <a:endParaRPr lang="en-GB" baseline="0" dirty="0" smtClean="0"/>
          </a:p>
          <a:p>
            <a:r>
              <a:rPr lang="en-GB" b="0" baseline="0" dirty="0" smtClean="0"/>
              <a:t>What we need to define in our data strategy is- to enable our vision, what must the island network look like? What data islands are we interested in, and which do we need to build bridges between? This is going to be different for different disease areas, and will depend on what data we own already, the demands of our internal portfolio, and the expectations of payers and regulators.  </a:t>
            </a:r>
          </a:p>
          <a:p>
            <a:endParaRPr lang="en-GB" baseline="0" dirty="0" smtClean="0"/>
          </a:p>
          <a:p>
            <a:r>
              <a:rPr lang="en-GB" baseline="0" dirty="0" smtClean="0"/>
              <a:t>We also need to consider how we make this happen- if some islands are unreachable right now- what can we do about it? Can we enhance data transparency through the leverage of success stories from other areas? Can we leverage our data partners? Steve will talk later about efforts in the EU to drive policy reform on secondary use of HC data.</a:t>
            </a:r>
          </a:p>
          <a:p>
            <a:endParaRPr lang="en-GB" baseline="0" dirty="0" smtClean="0"/>
          </a:p>
          <a:p>
            <a:r>
              <a:rPr lang="en-GB" baseline="0" dirty="0" smtClean="0"/>
              <a:t>And finally, we need to consider the how- our priorities and our approach.</a:t>
            </a:r>
            <a:endParaRPr lang="en-GB" dirty="0"/>
          </a:p>
        </p:txBody>
      </p:sp>
      <p:sp>
        <p:nvSpPr>
          <p:cNvPr id="4" name="Slide Number Placeholder 3"/>
          <p:cNvSpPr>
            <a:spLocks noGrp="1"/>
          </p:cNvSpPr>
          <p:nvPr>
            <p:ph type="sldNum" sz="quarter" idx="10"/>
          </p:nvPr>
        </p:nvSpPr>
        <p:spPr/>
        <p:txBody>
          <a:bodyPr/>
          <a:lstStyle/>
          <a:p>
            <a:pPr>
              <a:defRPr/>
            </a:pPr>
            <a:fld id="{C89871F3-DD88-440B-9FAA-10BFA737304A}" type="slidenum">
              <a:rPr lang="sv-SE" smtClean="0"/>
              <a:pPr>
                <a:defRPr/>
              </a:pPr>
              <a:t>19</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900" b="0" dirty="0" smtClean="0">
                <a:latin typeface="Arial" pitchFamily="34" charset="0"/>
              </a:rPr>
              <a:t>Buffalo – a progressive community</a:t>
            </a:r>
          </a:p>
          <a:p>
            <a:pPr>
              <a:spcBef>
                <a:spcPct val="0"/>
              </a:spcBef>
            </a:pPr>
            <a:endParaRPr lang="en-US" sz="900" b="0" dirty="0" smtClean="0">
              <a:latin typeface="Arial" pitchFamily="34" charset="0"/>
            </a:endParaRPr>
          </a:p>
          <a:p>
            <a:pPr>
              <a:spcBef>
                <a:spcPct val="0"/>
              </a:spcBef>
            </a:pPr>
            <a:r>
              <a:rPr lang="en-US" sz="900" b="0" dirty="0" smtClean="0">
                <a:latin typeface="Arial" pitchFamily="34" charset="0"/>
              </a:rPr>
              <a:t>CHS joining the collaboration helps to fill in some of the missing data pieces</a:t>
            </a:r>
          </a:p>
          <a:p>
            <a:pPr>
              <a:spcBef>
                <a:spcPct val="0"/>
              </a:spcBef>
            </a:pPr>
            <a:endParaRPr lang="en-US" sz="900" b="0" dirty="0" smtClean="0">
              <a:latin typeface="Arial" pitchFamily="34" charset="0"/>
            </a:endParaRPr>
          </a:p>
          <a:p>
            <a:pPr>
              <a:spcBef>
                <a:spcPct val="0"/>
              </a:spcBef>
            </a:pPr>
            <a:r>
              <a:rPr lang="en-US" sz="900" b="0" dirty="0" smtClean="0">
                <a:latin typeface="Arial" pitchFamily="34" charset="0"/>
              </a:rPr>
              <a:t>Leads to Acceleration</a:t>
            </a:r>
          </a:p>
          <a:p>
            <a:pPr>
              <a:spcBef>
                <a:spcPct val="0"/>
              </a:spcBef>
            </a:pPr>
            <a:endParaRPr lang="en-US" sz="900" dirty="0" smtClean="0">
              <a:latin typeface="Arial" pitchFamily="34" charset="0"/>
            </a:endParaRPr>
          </a:p>
          <a:p>
            <a:pPr>
              <a:spcBef>
                <a:spcPct val="0"/>
              </a:spcBef>
            </a:pPr>
            <a:endParaRPr lang="en-US" sz="900" dirty="0" smtClean="0">
              <a:latin typeface="Arial" pitchFamily="34" charset="0"/>
            </a:endParaRPr>
          </a:p>
          <a:p>
            <a:pPr>
              <a:lnSpc>
                <a:spcPct val="80000"/>
              </a:lnSpc>
              <a:spcBef>
                <a:spcPct val="0"/>
              </a:spcBef>
            </a:pPr>
            <a:endParaRPr lang="en-US" sz="400" dirty="0" smtClean="0">
              <a:latin typeface="Arial" pitchFamily="34" charset="0"/>
              <a:cs typeface="Arial" pitchFamily="34" charset="0"/>
            </a:endParaRP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8213"/>
            <a:fld id="{6E70DDF5-0AC8-473E-8B00-6AA4E99C9187}" type="slidenum">
              <a:rPr lang="en-GB">
                <a:solidFill>
                  <a:srgbClr val="000000"/>
                </a:solidFill>
                <a:latin typeface="Arial" pitchFamily="34" charset="0"/>
                <a:ea typeface="MS PGothic" pitchFamily="34" charset="-128"/>
              </a:rPr>
              <a:pPr defTabSz="938213"/>
              <a:t>20</a:t>
            </a:fld>
            <a:endParaRPr lang="en-GB">
              <a:solidFill>
                <a:srgbClr val="000000"/>
              </a:solidFill>
              <a:latin typeface="Arial" pitchFamily="34" charset="0"/>
              <a:ea typeface="MS PGothic" pitchFamily="34" charset="-128"/>
            </a:endParaRPr>
          </a:p>
        </p:txBody>
      </p:sp>
      <p:sp>
        <p:nvSpPr>
          <p:cNvPr id="6656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rPr>
              <a:t>CONFIDENTIAL  Payer Evidence - Real World Evidence</a:t>
            </a:r>
            <a:endParaRPr lang="sv-S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2" descr="vertical-logo"/>
          <p:cNvPicPr>
            <a:picLocks noChangeAspect="1" noChangeArrowheads="1"/>
          </p:cNvPicPr>
          <p:nvPr userDrawn="1"/>
        </p:nvPicPr>
        <p:blipFill>
          <a:blip r:embed="rId2" cstate="print"/>
          <a:srcRect/>
          <a:stretch>
            <a:fillRect/>
          </a:stretch>
        </p:blipFill>
        <p:spPr bwMode="auto">
          <a:xfrm>
            <a:off x="8210550" y="3570288"/>
            <a:ext cx="528638" cy="2879725"/>
          </a:xfrm>
          <a:prstGeom prst="rect">
            <a:avLst/>
          </a:prstGeom>
          <a:noFill/>
          <a:ln w="9525">
            <a:noFill/>
            <a:miter lim="800000"/>
            <a:headEnd/>
            <a:tailEnd/>
          </a:ln>
        </p:spPr>
      </p:pic>
      <p:sp>
        <p:nvSpPr>
          <p:cNvPr id="4098" name="Rectangle 2"/>
          <p:cNvSpPr>
            <a:spLocks noGrp="1" noChangeArrowheads="1"/>
          </p:cNvSpPr>
          <p:nvPr>
            <p:ph type="ctrTitle"/>
          </p:nvPr>
        </p:nvSpPr>
        <p:spPr>
          <a:xfrm>
            <a:off x="309563" y="142852"/>
            <a:ext cx="7791450" cy="1573200"/>
          </a:xfrm>
        </p:spPr>
        <p:txBody>
          <a:bodyPr anchor="b"/>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400"/>
            </a:lvl1pPr>
          </a:lstStyle>
          <a:p>
            <a:pPr lvl="0"/>
            <a:r>
              <a:rPr lang="en-US" noProof="0" smtClean="0"/>
              <a:t>Click icon to add picture</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and 2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4643438"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7" name="Rectangle 6"/>
          <p:cNvSpPr>
            <a:spLocks noGrp="1" noChangeArrowheads="1"/>
          </p:cNvSpPr>
          <p:nvPr>
            <p:ph type="sldNum" sz="quarter" idx="18"/>
          </p:nvPr>
        </p:nvSpPr>
        <p:spPr>
          <a:ln/>
        </p:spPr>
        <p:txBody>
          <a:bodyPr/>
          <a:lstStyle>
            <a:lvl1pPr>
              <a:defRPr/>
            </a:lvl1pPr>
          </a:lstStyle>
          <a:p>
            <a:pPr>
              <a:defRPr/>
            </a:pPr>
            <a:fld id="{965A7BD8-D9CB-4721-AC32-5A257A525FE9}" type="slidenum">
              <a:rPr lang="en-GB"/>
              <a:pPr>
                <a:defRPr/>
              </a:pPr>
              <a:t>‹#›</a:t>
            </a:fld>
            <a:endParaRPr lang="en-GB" dirty="0"/>
          </a:p>
        </p:txBody>
      </p:sp>
      <p:sp>
        <p:nvSpPr>
          <p:cNvPr id="8" name="Date Placeholder 7"/>
          <p:cNvSpPr>
            <a:spLocks noGrp="1"/>
          </p:cNvSpPr>
          <p:nvPr>
            <p:ph type="dt" sz="half" idx="19"/>
          </p:nvPr>
        </p:nvSpPr>
        <p:spPr/>
        <p:txBody>
          <a:bodyPr/>
          <a:lstStyle>
            <a:lvl1pPr>
              <a:defRPr/>
            </a:lvl1pPr>
          </a:lstStyle>
          <a:p>
            <a:pPr>
              <a:defRPr/>
            </a:pPr>
            <a:r>
              <a:rPr lang="en-US"/>
              <a:t>Author | 00 Month Year</a:t>
            </a:r>
            <a:endParaRPr lang="sv-SE"/>
          </a:p>
        </p:txBody>
      </p:sp>
      <p:sp>
        <p:nvSpPr>
          <p:cNvPr id="12" name="Footer Placeholder 10"/>
          <p:cNvSpPr>
            <a:spLocks noGrp="1"/>
          </p:cNvSpPr>
          <p:nvPr>
            <p:ph type="ftr" sz="quarter" idx="20"/>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and 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8" name="Rectangle 6"/>
          <p:cNvSpPr>
            <a:spLocks noGrp="1" noChangeArrowheads="1"/>
          </p:cNvSpPr>
          <p:nvPr>
            <p:ph type="sldNum" sz="quarter" idx="18"/>
          </p:nvPr>
        </p:nvSpPr>
        <p:spPr>
          <a:ln/>
        </p:spPr>
        <p:txBody>
          <a:bodyPr/>
          <a:lstStyle>
            <a:lvl1pPr>
              <a:defRPr/>
            </a:lvl1pPr>
          </a:lstStyle>
          <a:p>
            <a:pPr>
              <a:defRPr/>
            </a:pPr>
            <a:fld id="{20E4074E-33DD-4492-99C7-46D65FA9D22C}" type="slidenum">
              <a:rPr lang="en-GB"/>
              <a:pPr>
                <a:defRPr/>
              </a:pPr>
              <a:t>‹#›</a:t>
            </a:fld>
            <a:endParaRPr lang="en-GB" dirty="0"/>
          </a:p>
        </p:txBody>
      </p:sp>
      <p:sp>
        <p:nvSpPr>
          <p:cNvPr id="12" name="Date Placeholder 7"/>
          <p:cNvSpPr>
            <a:spLocks noGrp="1"/>
          </p:cNvSpPr>
          <p:nvPr>
            <p:ph type="dt" sz="half" idx="19"/>
          </p:nvPr>
        </p:nvSpPr>
        <p:spPr/>
        <p:txBody>
          <a:bodyPr/>
          <a:lstStyle>
            <a:lvl1pPr>
              <a:defRPr/>
            </a:lvl1pPr>
          </a:lstStyle>
          <a:p>
            <a:pPr>
              <a:defRPr/>
            </a:pPr>
            <a:r>
              <a:rPr lang="en-US"/>
              <a:t>Author | 00 Month Year</a:t>
            </a:r>
            <a:endParaRPr lang="sv-SE"/>
          </a:p>
        </p:txBody>
      </p:sp>
      <p:sp>
        <p:nvSpPr>
          <p:cNvPr id="14" name="Footer Placeholder 10"/>
          <p:cNvSpPr>
            <a:spLocks noGrp="1"/>
          </p:cNvSpPr>
          <p:nvPr>
            <p:ph type="ftr" sz="quarter" idx="20"/>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right Picture">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3976648" cy="1082660"/>
          </a:xfrm>
        </p:spPr>
        <p:txBody>
          <a:bodyPr/>
          <a:lstStyle/>
          <a:p>
            <a:r>
              <a:rPr lang="en-US" smtClean="0"/>
              <a:t>Click to edit Master title style</a:t>
            </a:r>
            <a:endParaRPr lang="en-GB" dirty="0"/>
          </a:p>
        </p:txBody>
      </p:sp>
      <p:sp>
        <p:nvSpPr>
          <p:cNvPr id="9" name="Picture Placeholder 8"/>
          <p:cNvSpPr>
            <a:spLocks noGrp="1"/>
          </p:cNvSpPr>
          <p:nvPr>
            <p:ph type="pic" sz="quarter" idx="15"/>
          </p:nvPr>
        </p:nvSpPr>
        <p:spPr>
          <a:xfrm>
            <a:off x="4714904" y="0"/>
            <a:ext cx="4429096" cy="6858000"/>
          </a:xfrm>
        </p:spPr>
        <p:txBody>
          <a:bodyPr>
            <a:normAutofit/>
          </a:bodyPr>
          <a:lstStyle>
            <a:lvl1pPr marL="0" indent="0">
              <a:buNone/>
              <a:defRPr/>
            </a:lvl1pPr>
          </a:lstStyle>
          <a:p>
            <a:pPr lvl="0"/>
            <a:r>
              <a:rPr lang="en-US" noProof="0" smtClean="0"/>
              <a:t>Click icon to add picture</a:t>
            </a:r>
            <a:endParaRPr lang="en-GB" noProof="0"/>
          </a:p>
        </p:txBody>
      </p:sp>
      <p:sp>
        <p:nvSpPr>
          <p:cNvPr id="8" name="Text Placeholder 7"/>
          <p:cNvSpPr>
            <a:spLocks noGrp="1"/>
          </p:cNvSpPr>
          <p:nvPr>
            <p:ph type="body" sz="quarter" idx="16"/>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5" name="Rectangle 6"/>
          <p:cNvSpPr>
            <a:spLocks noGrp="1" noChangeArrowheads="1"/>
          </p:cNvSpPr>
          <p:nvPr>
            <p:ph type="sldNum" sz="quarter" idx="17"/>
          </p:nvPr>
        </p:nvSpPr>
        <p:spPr>
          <a:ln/>
        </p:spPr>
        <p:txBody>
          <a:bodyPr/>
          <a:lstStyle>
            <a:lvl1pPr>
              <a:defRPr/>
            </a:lvl1pPr>
          </a:lstStyle>
          <a:p>
            <a:pPr>
              <a:defRPr/>
            </a:pPr>
            <a:fld id="{69750089-05D1-4114-B906-96C4EF97B6DF}" type="slidenum">
              <a:rPr lang="en-GB"/>
              <a:pPr>
                <a:defRPr/>
              </a:pPr>
              <a:t>‹#›</a:t>
            </a:fld>
            <a:endParaRPr lang="en-GB" dirty="0"/>
          </a:p>
        </p:txBody>
      </p:sp>
      <p:sp>
        <p:nvSpPr>
          <p:cNvPr id="6" name="Date Placeholder 7"/>
          <p:cNvSpPr>
            <a:spLocks noGrp="1"/>
          </p:cNvSpPr>
          <p:nvPr>
            <p:ph type="dt" sz="half" idx="18"/>
          </p:nvPr>
        </p:nvSpPr>
        <p:spPr/>
        <p:txBody>
          <a:bodyPr/>
          <a:lstStyle>
            <a:lvl1pPr>
              <a:defRPr/>
            </a:lvl1pPr>
          </a:lstStyle>
          <a:p>
            <a:pPr>
              <a:defRPr/>
            </a:pPr>
            <a:r>
              <a:rPr lang="en-US"/>
              <a:t>Author | 00 Month Year</a:t>
            </a:r>
            <a:endParaRPr lang="sv-SE"/>
          </a:p>
        </p:txBody>
      </p:sp>
      <p:sp>
        <p:nvSpPr>
          <p:cNvPr id="7" name="Footer Placeholder 10"/>
          <p:cNvSpPr>
            <a:spLocks noGrp="1"/>
          </p:cNvSpPr>
          <p:nvPr>
            <p:ph type="ftr" sz="quarter" idx="19"/>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8405804" cy="1811476"/>
          </a:xfrm>
        </p:spPr>
        <p:txBody>
          <a:bodyPr/>
          <a:lstStyle>
            <a:lvl1pPr marL="0" indent="0">
              <a:buNone/>
              <a:defRPr sz="1800" b="1">
                <a:solidFill>
                  <a:schemeClr val="tx1"/>
                </a:solidFill>
                <a:latin typeface="Arial" pitchFamily="34" charset="0"/>
                <a:cs typeface="Arial" pitchFamily="34" charset="0"/>
              </a:defRPr>
            </a:lvl1pPr>
          </a:lstStyle>
          <a:p>
            <a:pPr lvl="0"/>
            <a:r>
              <a:rPr lang="en-US" smtClean="0"/>
              <a:t>Click to edit Master text styles</a:t>
            </a:r>
          </a:p>
        </p:txBody>
      </p:sp>
      <p:sp>
        <p:nvSpPr>
          <p:cNvPr id="10" name="Picture Placeholder 9"/>
          <p:cNvSpPr>
            <a:spLocks noGrp="1"/>
          </p:cNvSpPr>
          <p:nvPr>
            <p:ph type="pic" sz="quarter" idx="15"/>
          </p:nvPr>
        </p:nvSpPr>
        <p:spPr>
          <a:xfrm>
            <a:off x="0" y="3594584"/>
            <a:ext cx="9144000" cy="3240000"/>
          </a:xfrm>
        </p:spPr>
        <p:txBody>
          <a:bodyPr>
            <a:normAutofit/>
          </a:bodyPr>
          <a:lstStyle>
            <a:lvl1pPr>
              <a:buNone/>
              <a:defRPr/>
            </a:lvl1pPr>
          </a:lstStyle>
          <a:p>
            <a:pPr lvl="0"/>
            <a:r>
              <a:rPr lang="en-US" noProof="0" smtClean="0"/>
              <a:t>Click icon to add picture</a:t>
            </a:r>
            <a:endParaRPr lang="en-GB" noProof="0" dirty="0"/>
          </a:p>
        </p:txBody>
      </p:sp>
      <p:sp>
        <p:nvSpPr>
          <p:cNvPr id="6" name="Rectangle 6"/>
          <p:cNvSpPr>
            <a:spLocks noGrp="1" noChangeArrowheads="1"/>
          </p:cNvSpPr>
          <p:nvPr>
            <p:ph type="sldNum" sz="quarter" idx="16"/>
          </p:nvPr>
        </p:nvSpPr>
        <p:spPr>
          <a:ln/>
        </p:spPr>
        <p:txBody>
          <a:bodyPr/>
          <a:lstStyle>
            <a:lvl1pPr>
              <a:defRPr/>
            </a:lvl1pPr>
          </a:lstStyle>
          <a:p>
            <a:pPr>
              <a:defRPr/>
            </a:pPr>
            <a:fld id="{6872685D-07C7-4493-8A07-5B6B0C321266}" type="slidenum">
              <a:rPr lang="en-GB"/>
              <a:pPr>
                <a:defRPr/>
              </a:pPr>
              <a:t>‹#›</a:t>
            </a:fld>
            <a:endParaRPr lang="en-GB" dirty="0"/>
          </a:p>
        </p:txBody>
      </p:sp>
      <p:sp>
        <p:nvSpPr>
          <p:cNvPr id="9" name="Date Placeholder 7"/>
          <p:cNvSpPr>
            <a:spLocks noGrp="1"/>
          </p:cNvSpPr>
          <p:nvPr>
            <p:ph type="dt" sz="half" idx="17"/>
          </p:nvPr>
        </p:nvSpPr>
        <p:spPr/>
        <p:txBody>
          <a:bodyPr/>
          <a:lstStyle>
            <a:lvl1pPr>
              <a:defRPr/>
            </a:lvl1pPr>
          </a:lstStyle>
          <a:p>
            <a:pPr>
              <a:defRPr/>
            </a:pPr>
            <a:r>
              <a:rPr lang="en-US"/>
              <a:t>Author | 00 Month Year</a:t>
            </a:r>
            <a:endParaRPr lang="sv-SE"/>
          </a:p>
        </p:txBody>
      </p:sp>
      <p:sp>
        <p:nvSpPr>
          <p:cNvPr id="11" name="Footer Placeholder 10"/>
          <p:cNvSpPr>
            <a:spLocks noGrp="1"/>
          </p:cNvSpPr>
          <p:nvPr>
            <p:ph type="ftr" sz="quarter" idx="18"/>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6" name="Title 1"/>
          <p:cNvSpPr>
            <a:spLocks noGrp="1"/>
          </p:cNvSpPr>
          <p:nvPr>
            <p:ph type="title"/>
          </p:nvPr>
        </p:nvSpPr>
        <p:spPr>
          <a:xfrm>
            <a:off x="309600" y="274638"/>
            <a:ext cx="8415338" cy="720000"/>
          </a:xfrm>
        </p:spPr>
        <p:txBody>
          <a:bodyPr/>
          <a:lstStyle>
            <a:lvl1pPr>
              <a:defRPr sz="3600"/>
            </a:lvl1p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1760400"/>
            <a:ext cx="6706800" cy="4424400"/>
          </a:xfrm>
        </p:spPr>
        <p:txBody>
          <a:bodyPr/>
          <a:lstStyle>
            <a:lvl1pPr marL="342900" indent="-342900">
              <a:buClrTx/>
              <a:buFont typeface="+mj-lt"/>
              <a:buAutoNum type="arabicPeriod"/>
              <a:defRPr b="1">
                <a:latin typeface="Arial" pitchFamily="34" charset="0"/>
                <a:cs typeface="Arial" pitchFamily="34" charset="0"/>
              </a:defRPr>
            </a:lvl1pPr>
            <a:lvl2pPr marL="720000" indent="-180000">
              <a:defRPr sz="1600" baseline="0">
                <a:latin typeface="Arial" pitchFamily="34" charset="0"/>
                <a:cs typeface="Arial" pitchFamily="34" charset="0"/>
              </a:defRPr>
            </a:lvl2pPr>
            <a:lvl3pPr marL="900000">
              <a:defRPr sz="16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6"/>
          <p:cNvSpPr>
            <a:spLocks noGrp="1" noChangeArrowheads="1"/>
          </p:cNvSpPr>
          <p:nvPr>
            <p:ph type="sldNum" sz="quarter" idx="13"/>
          </p:nvPr>
        </p:nvSpPr>
        <p:spPr>
          <a:ln/>
        </p:spPr>
        <p:txBody>
          <a:bodyPr/>
          <a:lstStyle>
            <a:lvl1pPr>
              <a:defRPr/>
            </a:lvl1pPr>
          </a:lstStyle>
          <a:p>
            <a:pPr>
              <a:defRPr/>
            </a:pPr>
            <a:fld id="{23279A15-79CA-425D-9B76-8649D68522A2}" type="slidenum">
              <a:rPr lang="en-GB"/>
              <a:pPr>
                <a:defRPr/>
              </a:pPr>
              <a:t>‹#›</a:t>
            </a:fld>
            <a:endParaRPr lang="en-GB" dirty="0"/>
          </a:p>
        </p:txBody>
      </p:sp>
      <p:sp>
        <p:nvSpPr>
          <p:cNvPr id="5" name="Date Placeholder 7"/>
          <p:cNvSpPr>
            <a:spLocks noGrp="1"/>
          </p:cNvSpPr>
          <p:nvPr>
            <p:ph type="dt" sz="half" idx="14"/>
          </p:nvPr>
        </p:nvSpPr>
        <p:spPr/>
        <p:txBody>
          <a:bodyPr/>
          <a:lstStyle>
            <a:lvl1pPr>
              <a:defRPr/>
            </a:lvl1pPr>
          </a:lstStyle>
          <a:p>
            <a:pPr>
              <a:defRPr/>
            </a:pPr>
            <a:r>
              <a:rPr lang="en-US"/>
              <a:t>Author | 00 Month Year</a:t>
            </a:r>
            <a:endParaRPr lang="sv-SE"/>
          </a:p>
        </p:txBody>
      </p:sp>
      <p:sp>
        <p:nvSpPr>
          <p:cNvPr id="8" name="Footer Placeholder 10"/>
          <p:cNvSpPr>
            <a:spLocks noGrp="1"/>
          </p:cNvSpPr>
          <p:nvPr>
            <p:ph type="ftr" sz="quarter" idx="15"/>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8"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4" name="Rectangle 6"/>
          <p:cNvSpPr>
            <a:spLocks noGrp="1" noChangeArrowheads="1"/>
          </p:cNvSpPr>
          <p:nvPr>
            <p:ph type="sldNum" sz="quarter" idx="14"/>
          </p:nvPr>
        </p:nvSpPr>
        <p:spPr>
          <a:ln/>
        </p:spPr>
        <p:txBody>
          <a:bodyPr/>
          <a:lstStyle>
            <a:lvl1pPr>
              <a:defRPr/>
            </a:lvl1pPr>
          </a:lstStyle>
          <a:p>
            <a:pPr>
              <a:defRPr/>
            </a:pPr>
            <a:fld id="{A5C1721C-F46E-4E27-AE8A-109D9AEEC68F}" type="slidenum">
              <a:rPr lang="en-GB"/>
              <a:pPr>
                <a:defRPr/>
              </a:pPr>
              <a:t>‹#›</a:t>
            </a:fld>
            <a:endParaRPr lang="en-GB" dirty="0"/>
          </a:p>
        </p:txBody>
      </p:sp>
      <p:sp>
        <p:nvSpPr>
          <p:cNvPr id="5" name="Date Placeholder 7"/>
          <p:cNvSpPr>
            <a:spLocks noGrp="1"/>
          </p:cNvSpPr>
          <p:nvPr>
            <p:ph type="dt" sz="half" idx="15"/>
          </p:nvPr>
        </p:nvSpPr>
        <p:spPr/>
        <p:txBody>
          <a:bodyPr/>
          <a:lstStyle>
            <a:lvl1pPr>
              <a:defRPr/>
            </a:lvl1pPr>
          </a:lstStyle>
          <a:p>
            <a:pPr>
              <a:defRPr/>
            </a:pPr>
            <a:r>
              <a:rPr lang="en-US"/>
              <a:t>Author | 00 Month Year</a:t>
            </a:r>
            <a:endParaRPr lang="sv-SE"/>
          </a:p>
        </p:txBody>
      </p:sp>
      <p:sp>
        <p:nvSpPr>
          <p:cNvPr id="6" name="Footer Placeholder 10"/>
          <p:cNvSpPr>
            <a:spLocks noGrp="1"/>
          </p:cNvSpPr>
          <p:nvPr>
            <p:ph type="ftr" sz="quarter" idx="16"/>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BECB0F9-A705-4221-BF42-C48B54EBE5EC}" type="slidenum">
              <a:rPr lang="en-GB"/>
              <a:pPr>
                <a:defRPr/>
              </a:pPr>
              <a:t>‹#›</a:t>
            </a:fld>
            <a:endParaRPr lang="en-GB" dirty="0"/>
          </a:p>
        </p:txBody>
      </p:sp>
      <p:sp>
        <p:nvSpPr>
          <p:cNvPr id="3" name="Date Placeholder 7"/>
          <p:cNvSpPr>
            <a:spLocks noGrp="1"/>
          </p:cNvSpPr>
          <p:nvPr>
            <p:ph type="dt" sz="half" idx="11"/>
          </p:nvPr>
        </p:nvSpPr>
        <p:spPr/>
        <p:txBody>
          <a:bodyPr/>
          <a:lstStyle>
            <a:lvl1pPr>
              <a:defRPr/>
            </a:lvl1pPr>
          </a:lstStyle>
          <a:p>
            <a:pPr>
              <a:defRPr/>
            </a:pPr>
            <a:r>
              <a:rPr lang="en-US"/>
              <a:t>Author | 00 Month Year</a:t>
            </a:r>
            <a:endParaRPr lang="sv-SE"/>
          </a:p>
        </p:txBody>
      </p:sp>
      <p:sp>
        <p:nvSpPr>
          <p:cNvPr id="4" name="Footer Placeholder 10"/>
          <p:cNvSpPr>
            <a:spLocks noGrp="1"/>
          </p:cNvSpPr>
          <p:nvPr>
            <p:ph type="ftr" sz="quarter" idx="12"/>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9A9C80-04FD-46BE-AF58-AD58E5C454E2}" type="datetime1">
              <a:rPr lang="de-DE"/>
              <a:pPr>
                <a:defRPr/>
              </a:pPr>
              <a:t>21.05.2012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CEE7B8-A346-43E5-A8E4-01A0C0DD8B09}" type="datetime1">
              <a:rPr lang="de-DE"/>
              <a:pPr>
                <a:defRPr/>
              </a:pPr>
              <a:t>21.05.2012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p:txBody>
          <a:bodyPr/>
          <a:lstStyle>
            <a:lvl1pPr>
              <a:defRPr/>
            </a:lvl1pPr>
          </a:lstStyle>
          <a:p>
            <a:pPr>
              <a:defRPr/>
            </a:pPr>
            <a:fld id="{F5EDFE3B-BBC3-410C-8A14-36B3511F1698}" type="slidenum">
              <a:rPr lang="en-GB"/>
              <a:pPr>
                <a:defRPr/>
              </a:pPr>
              <a:t>‹#›</a:t>
            </a:fld>
            <a:r>
              <a:rPr lang="en-GB"/>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13ED1887-E4FC-4A91-9C63-C99B88642079}" type="slidenum">
              <a:rPr lang="en-GB"/>
              <a:pPr>
                <a:defRPr/>
              </a:pPr>
              <a:t>‹#›</a:t>
            </a:fld>
            <a:endParaRPr lang="en-GB" dirty="0"/>
          </a:p>
        </p:txBody>
      </p:sp>
      <p:sp>
        <p:nvSpPr>
          <p:cNvPr id="6" name="Date Placeholder 7"/>
          <p:cNvSpPr>
            <a:spLocks noGrp="1"/>
          </p:cNvSpPr>
          <p:nvPr>
            <p:ph type="dt" sz="half" idx="15"/>
          </p:nvPr>
        </p:nvSpPr>
        <p:spPr/>
        <p:txBody>
          <a:bodyPr/>
          <a:lstStyle>
            <a:lvl1pPr>
              <a:defRPr/>
            </a:lvl1pPr>
          </a:lstStyle>
          <a:p>
            <a:pPr>
              <a:defRPr/>
            </a:pPr>
            <a:r>
              <a:rPr lang="en-US"/>
              <a:t>Author | 00 Month Year</a:t>
            </a:r>
            <a:endParaRPr lang="sv-SE"/>
          </a:p>
        </p:txBody>
      </p:sp>
      <p:sp>
        <p:nvSpPr>
          <p:cNvPr id="8" name="Footer Placeholder 10"/>
          <p:cNvSpPr>
            <a:spLocks noGrp="1"/>
          </p:cNvSpPr>
          <p:nvPr>
            <p:ph type="ftr" sz="quarter" idx="16"/>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5125" y="274638"/>
            <a:ext cx="8410575" cy="511175"/>
          </a:xfrm>
        </p:spPr>
        <p:txBody>
          <a:bodyPr/>
          <a:lstStyle/>
          <a:p>
            <a:r>
              <a:rPr lang="en-US" smtClean="0"/>
              <a:t>Click to edit Master title style</a:t>
            </a:r>
            <a:endParaRPr lang="en-GB" dirty="0"/>
          </a:p>
        </p:txBody>
      </p:sp>
      <p:sp>
        <p:nvSpPr>
          <p:cNvPr id="6" name="Text Placeholder 6"/>
          <p:cNvSpPr>
            <a:spLocks noGrp="1"/>
          </p:cNvSpPr>
          <p:nvPr>
            <p:ph type="body" sz="quarter" idx="12"/>
          </p:nvPr>
        </p:nvSpPr>
        <p:spPr>
          <a:xfrm>
            <a:off x="365125" y="760413"/>
            <a:ext cx="8410574" cy="511200"/>
          </a:xfrm>
        </p:spPr>
        <p:txBody>
          <a:bodyPr lIns="0" tIns="0" rIns="0" bIns="0"/>
          <a:lstStyle>
            <a:lvl1pPr marL="0" indent="0">
              <a:buNone/>
              <a:defRPr sz="1400" b="0" baseline="0">
                <a:solidFill>
                  <a:schemeClr val="accent2"/>
                </a:solidFill>
                <a:latin typeface="Arial" pitchFamily="34" charset="0"/>
                <a:cs typeface="Arial" pitchFamily="34" charset="0"/>
              </a:defRPr>
            </a:lvl1pPr>
          </a:lstStyle>
          <a:p>
            <a:pPr lvl="0"/>
            <a:r>
              <a:rPr lang="en-US" dirty="0" smtClean="0"/>
              <a:t>Click to edit Master text styles</a:t>
            </a:r>
          </a:p>
        </p:txBody>
      </p:sp>
      <p:sp>
        <p:nvSpPr>
          <p:cNvPr id="4" name="Rectangle 3"/>
          <p:cNvSpPr>
            <a:spLocks noGrp="1" noChangeArrowheads="1"/>
          </p:cNvSpPr>
          <p:nvPr>
            <p:ph type="sldNum" sz="quarter" idx="13"/>
          </p:nvPr>
        </p:nvSpPr>
        <p:spPr/>
        <p:txBody>
          <a:bodyPr/>
          <a:lstStyle>
            <a:lvl1pPr>
              <a:defRPr>
                <a:solidFill>
                  <a:schemeClr val="tx1"/>
                </a:solidFill>
              </a:defRPr>
            </a:lvl1pPr>
          </a:lstStyle>
          <a:p>
            <a:pPr>
              <a:defRPr/>
            </a:pPr>
            <a:fld id="{8E94EAF7-0C86-40B9-B0BD-9F3462D9B454}" type="slidenum">
              <a:rPr lang="en-GB"/>
              <a:pPr>
                <a:defRPr/>
              </a:pPr>
              <a:t>‹#›</a:t>
            </a:fld>
            <a:endParaRPr lang="en-GB"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314325" y="274638"/>
            <a:ext cx="8415338" cy="1296974"/>
          </a:xfrm>
        </p:spPr>
        <p:txBody>
          <a:bodyPr/>
          <a:lstStyle/>
          <a:p>
            <a:r>
              <a:rPr lang="en-US" dirty="0" smtClean="0"/>
              <a:t>Click to edit Master title style</a:t>
            </a:r>
            <a:endParaRPr lang="en-GB" dirty="0"/>
          </a:p>
        </p:txBody>
      </p:sp>
      <p:sp>
        <p:nvSpPr>
          <p:cNvPr id="4" name="Text Placeholder 8"/>
          <p:cNvSpPr>
            <a:spLocks noGrp="1"/>
          </p:cNvSpPr>
          <p:nvPr>
            <p:ph type="body" sz="quarter" idx="13"/>
          </p:nvPr>
        </p:nvSpPr>
        <p:spPr>
          <a:xfrm>
            <a:off x="309600" y="1760400"/>
            <a:ext cx="6706800" cy="4424400"/>
          </a:xfrm>
          <a:prstGeom prst="rect">
            <a:avLst/>
          </a:prstGeom>
        </p:spPr>
        <p:txBody>
          <a:bodyPr/>
          <a:lstStyle>
            <a:lvl1pPr marL="0" indent="0">
              <a:defRPr sz="2400" b="1">
                <a:solidFill>
                  <a:schemeClr val="accent2"/>
                </a:solidFill>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314325" y="274638"/>
            <a:ext cx="8415338" cy="1296974"/>
          </a:xfrm>
        </p:spPr>
        <p:txBody>
          <a:bodyPr/>
          <a:lstStyle/>
          <a:p>
            <a:r>
              <a:rPr lang="en-US" dirty="0" smtClean="0"/>
              <a:t>Click to edit Master title style</a:t>
            </a:r>
            <a:endParaRPr lang="en-GB" dirty="0"/>
          </a:p>
        </p:txBody>
      </p:sp>
      <p:sp>
        <p:nvSpPr>
          <p:cNvPr id="4" name="Text Placeholder 8"/>
          <p:cNvSpPr>
            <a:spLocks noGrp="1"/>
          </p:cNvSpPr>
          <p:nvPr>
            <p:ph type="body" sz="quarter" idx="13"/>
          </p:nvPr>
        </p:nvSpPr>
        <p:spPr>
          <a:xfrm>
            <a:off x="309600" y="1760400"/>
            <a:ext cx="6706800" cy="4424400"/>
          </a:xfrm>
          <a:prstGeom prst="rect">
            <a:avLst/>
          </a:prstGeom>
        </p:spPr>
        <p:txBody>
          <a:bodyPr/>
          <a:lstStyle>
            <a:lvl1pPr marL="0" indent="0">
              <a:defRPr sz="2400" b="1">
                <a:solidFill>
                  <a:schemeClr val="accent2"/>
                </a:solidFill>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09600" y="1760400"/>
            <a:ext cx="6706800" cy="4424400"/>
          </a:xfrm>
          <a:prstGeom prst="rect">
            <a:avLst/>
          </a:prstGeom>
        </p:spPr>
        <p:txBody>
          <a:bodyPr/>
          <a:lstStyle>
            <a:lvl1pPr marL="0" indent="0">
              <a:defRPr sz="2400" b="1">
                <a:solidFill>
                  <a:schemeClr val="accent1"/>
                </a:solidFill>
                <a:latin typeface="Arial" pitchFamily="34" charset="0"/>
                <a:cs typeface="Arial" pitchFamily="34" charset="0"/>
              </a:defRPr>
            </a:lvl1pPr>
          </a:lstStyle>
          <a:p>
            <a:pPr lvl="0"/>
            <a:r>
              <a:rPr lang="en-US" dirty="0" smtClean="0"/>
              <a:t>Click to edit Master text styles</a:t>
            </a:r>
          </a:p>
        </p:txBody>
      </p:sp>
      <p:sp>
        <p:nvSpPr>
          <p:cNvPr id="5" name="Title 1"/>
          <p:cNvSpPr>
            <a:spLocks noGrp="1"/>
          </p:cNvSpPr>
          <p:nvPr>
            <p:ph type="title"/>
          </p:nvPr>
        </p:nvSpPr>
        <p:spPr>
          <a:xfrm>
            <a:off x="314325" y="274638"/>
            <a:ext cx="8415338" cy="1296974"/>
          </a:xfrm>
        </p:spPr>
        <p:txBody>
          <a:bodyPr/>
          <a:lstStyle/>
          <a:p>
            <a:r>
              <a:rPr lang="en-US" dirty="0" smtClean="0"/>
              <a:t>Click to edit Master title style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B4F7D3CC-7A78-4DC0-976D-E8A6D23B1255}" type="slidenum">
              <a:rPr lang="en-GB"/>
              <a:pPr>
                <a:defRPr/>
              </a:pPr>
              <a:t>‹#›</a:t>
            </a:fld>
            <a:endParaRPr lang="en-GB" dirty="0"/>
          </a:p>
        </p:txBody>
      </p:sp>
      <p:sp>
        <p:nvSpPr>
          <p:cNvPr id="6" name="Date Placeholder 7"/>
          <p:cNvSpPr>
            <a:spLocks noGrp="1"/>
          </p:cNvSpPr>
          <p:nvPr>
            <p:ph type="dt" sz="half" idx="16"/>
          </p:nvPr>
        </p:nvSpPr>
        <p:spPr/>
        <p:txBody>
          <a:bodyPr/>
          <a:lstStyle>
            <a:lvl1pPr>
              <a:defRPr/>
            </a:lvl1pPr>
          </a:lstStyle>
          <a:p>
            <a:pPr>
              <a:defRPr/>
            </a:pPr>
            <a:r>
              <a:rPr lang="en-US"/>
              <a:t>Author | 00 Month Year</a:t>
            </a:r>
            <a:endParaRPr lang="sv-SE"/>
          </a:p>
        </p:txBody>
      </p:sp>
      <p:sp>
        <p:nvSpPr>
          <p:cNvPr id="9" name="Footer Placeholder 10"/>
          <p:cNvSpPr>
            <a:spLocks noGrp="1"/>
          </p:cNvSpPr>
          <p:nvPr>
            <p:ph type="ftr" sz="quarter" idx="17"/>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
    <p:spTree>
      <p:nvGrpSpPr>
        <p:cNvPr id="1" name=""/>
        <p:cNvGrpSpPr/>
        <p:nvPr/>
      </p:nvGrpSpPr>
      <p:grpSpPr>
        <a:xfrm>
          <a:off x="0" y="0"/>
          <a:ext cx="0" cy="0"/>
          <a:chOff x="0" y="0"/>
          <a:chExt cx="0" cy="0"/>
        </a:xfrm>
      </p:grpSpPr>
      <p:sp>
        <p:nvSpPr>
          <p:cNvPr id="15" name="Rectangle 6"/>
          <p:cNvSpPr>
            <a:spLocks noGrp="1" noChangeArrowheads="1"/>
          </p:cNvSpPr>
          <p:nvPr>
            <p:ph type="title"/>
          </p:nvPr>
        </p:nvSpPr>
        <p:spPr bwMode="auto">
          <a:xfrm>
            <a:off x="314325" y="274638"/>
            <a:ext cx="4678363" cy="1656000"/>
          </a:xfrm>
          <a:prstGeom prst="rect">
            <a:avLst/>
          </a:prstGeom>
          <a:noFill/>
          <a:ln w="9525">
            <a:noFill/>
            <a:miter lim="800000"/>
            <a:headEnd/>
            <a:tailEnd/>
          </a:ln>
        </p:spPr>
        <p:txBody>
          <a:bodyPr anchor="b"/>
          <a:lstStyle/>
          <a:p>
            <a:pPr lvl="0"/>
            <a:r>
              <a:rPr lang="en-GB" dirty="0" smtClean="0"/>
              <a:t>Click to edit</a:t>
            </a:r>
          </a:p>
        </p:txBody>
      </p:sp>
      <p:sp>
        <p:nvSpPr>
          <p:cNvPr id="16" name="Text Placeholder 7"/>
          <p:cNvSpPr>
            <a:spLocks noGrp="1"/>
          </p:cNvSpPr>
          <p:nvPr>
            <p:ph type="body" sz="quarter" idx="13"/>
          </p:nvPr>
        </p:nvSpPr>
        <p:spPr>
          <a:xfrm>
            <a:off x="313920" y="1949787"/>
            <a:ext cx="4680774" cy="2283304"/>
          </a:xfrm>
          <a:prstGeom prst="rect">
            <a:avLst/>
          </a:prstGeom>
          <a:noFill/>
          <a:ln>
            <a:noFill/>
          </a:ln>
        </p:spPr>
        <p:txBody>
          <a:bodyPr>
            <a:noAutofit/>
          </a:bodyPr>
          <a:lstStyle>
            <a:lvl1pPr marL="0" indent="0" algn="l">
              <a:lnSpc>
                <a:spcPct val="100000"/>
              </a:lnSpc>
              <a:defRPr sz="3600" b="1" baseline="0">
                <a:solidFill>
                  <a:schemeClr val="accent1"/>
                </a:solidFill>
                <a:latin typeface="Arial" pitchFamily="34" charset="0"/>
                <a:cs typeface="Arial" pitchFamily="34" charset="0"/>
              </a:defRPr>
            </a:lvl1pPr>
            <a:lvl2pPr>
              <a:buNone/>
              <a:defRPr/>
            </a:lvl2pPr>
          </a:lstStyle>
          <a:p>
            <a:pPr lvl="0"/>
            <a:r>
              <a:rPr lang="en-US" smtClean="0"/>
              <a:t>Click to edit Master text styles</a:t>
            </a:r>
          </a:p>
        </p:txBody>
      </p:sp>
      <p:sp>
        <p:nvSpPr>
          <p:cNvPr id="6" name="Picture Placeholder 5"/>
          <p:cNvSpPr>
            <a:spLocks noGrp="1"/>
          </p:cNvSpPr>
          <p:nvPr>
            <p:ph type="pic" sz="quarter" idx="14"/>
          </p:nvPr>
        </p:nvSpPr>
        <p:spPr>
          <a:xfrm>
            <a:off x="5743178" y="2485275"/>
            <a:ext cx="3391200" cy="4356000"/>
          </a:xfrm>
          <a:prstGeom prst="rect">
            <a:avLst/>
          </a:prstGeom>
        </p:spPr>
        <p:txBody>
          <a:bodyPr anchor="b" anchorCtr="0"/>
          <a:lstStyle>
            <a:lvl1pPr>
              <a:defRPr sz="1800">
                <a:latin typeface="Arial" pitchFamily="34" charset="0"/>
                <a:cs typeface="Arial" pitchFamily="34" charset="0"/>
              </a:defRPr>
            </a:lvl1pPr>
          </a:lstStyle>
          <a:p>
            <a:pPr lvl="0"/>
            <a:r>
              <a:rPr lang="en-US" noProof="0" smtClean="0"/>
              <a:t>Click icon to add picture</a:t>
            </a:r>
            <a:endParaRPr lang="en-GB"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325" y="274638"/>
            <a:ext cx="4678363" cy="1656000"/>
          </a:xfrm>
        </p:spPr>
        <p:txBody>
          <a:bodyPr anchor="b"/>
          <a:lstStyle>
            <a:lvl1pPr>
              <a:defRPr>
                <a:solidFill>
                  <a:schemeClr val="tx2"/>
                </a:solidFill>
              </a:defRPr>
            </a:lvl1pPr>
          </a:lstStyle>
          <a:p>
            <a:r>
              <a:rPr lang="en-US" smtClean="0"/>
              <a:t>Click to edit Master title style</a:t>
            </a:r>
            <a:endParaRPr lang="en-GB" dirty="0"/>
          </a:p>
        </p:txBody>
      </p:sp>
      <p:sp>
        <p:nvSpPr>
          <p:cNvPr id="6" name="Text Placeholder 7"/>
          <p:cNvSpPr>
            <a:spLocks noGrp="1"/>
          </p:cNvSpPr>
          <p:nvPr>
            <p:ph type="body" sz="quarter" idx="13"/>
          </p:nvPr>
        </p:nvSpPr>
        <p:spPr>
          <a:xfrm>
            <a:off x="313200" y="1949787"/>
            <a:ext cx="4683732" cy="2283304"/>
          </a:xfrm>
          <a:prstGeom prst="rect">
            <a:avLst/>
          </a:prstGeom>
          <a:noFill/>
          <a:ln>
            <a:noFill/>
          </a:ln>
        </p:spPr>
        <p:txBody>
          <a:bodyPr>
            <a:noAutofit/>
          </a:bodyPr>
          <a:lstStyle>
            <a:lvl1pPr marL="0" indent="0" algn="l">
              <a:lnSpc>
                <a:spcPct val="100000"/>
              </a:lnSpc>
              <a:defRPr sz="3600" b="1" baseline="0">
                <a:solidFill>
                  <a:schemeClr val="accent1"/>
                </a:solidFill>
                <a:latin typeface="Arial" pitchFamily="34" charset="0"/>
                <a:cs typeface="Arial" pitchFamily="34" charset="0"/>
              </a:defRPr>
            </a:lvl1pPr>
            <a:lvl2pPr>
              <a:buNone/>
              <a:defRPr/>
            </a:lvl2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struction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0"/>
            <a:ext cx="9144000" cy="1924050"/>
          </a:xfrm>
          <a:prstGeom prst="rect">
            <a:avLst/>
          </a:prstGeom>
          <a:solidFill>
            <a:schemeClr val="tx2">
              <a:alpha val="80000"/>
            </a:schemeClr>
          </a:solidFill>
        </p:spPr>
        <p:txBody>
          <a:bodyPr lIns="403200" tIns="252000" rIns="403200" bIns="252000">
            <a:spAutoFit/>
          </a:bodyPr>
          <a:lstStyle/>
          <a:p>
            <a:pPr>
              <a:defRPr/>
            </a:pPr>
            <a:r>
              <a:rPr lang="en-US" sz="3600" dirty="0">
                <a:solidFill>
                  <a:srgbClr val="FFFFFF"/>
                </a:solidFill>
                <a:latin typeface="Arial" charset="0"/>
                <a:cs typeface="+mn-cs"/>
              </a:rPr>
              <a:t>Instructions</a:t>
            </a:r>
          </a:p>
          <a:p>
            <a:pPr>
              <a:defRPr/>
            </a:pPr>
            <a:endParaRPr lang="en-US" sz="1400" dirty="0">
              <a:solidFill>
                <a:srgbClr val="FFFFFF"/>
              </a:solidFill>
              <a:latin typeface="Arial" charset="0"/>
              <a:cs typeface="+mn-cs"/>
            </a:endParaRPr>
          </a:p>
          <a:p>
            <a:pPr>
              <a:defRPr/>
            </a:pPr>
            <a:r>
              <a:rPr lang="en-US" sz="1400" dirty="0">
                <a:solidFill>
                  <a:srgbClr val="FFFFFF"/>
                </a:solidFill>
                <a:latin typeface="Arial" charset="0"/>
                <a:cs typeface="+mn-cs"/>
              </a:rPr>
              <a:t>The depth of the legibility box can be altered up or down to fit above the last line of type.</a:t>
            </a:r>
            <a:br>
              <a:rPr lang="en-US" sz="1400" dirty="0">
                <a:solidFill>
                  <a:srgbClr val="FFFFFF"/>
                </a:solidFill>
                <a:latin typeface="Arial" charset="0"/>
                <a:cs typeface="+mn-cs"/>
              </a:rPr>
            </a:br>
            <a:r>
              <a:rPr lang="en-US" sz="1400" dirty="0">
                <a:solidFill>
                  <a:srgbClr val="FFFFFF"/>
                </a:solidFill>
                <a:latin typeface="Arial" charset="0"/>
                <a:cs typeface="+mn-cs"/>
              </a:rPr>
              <a:t/>
            </a:r>
            <a:br>
              <a:rPr lang="en-US" sz="1400" dirty="0">
                <a:solidFill>
                  <a:srgbClr val="FFFFFF"/>
                </a:solidFill>
                <a:latin typeface="Arial" charset="0"/>
                <a:cs typeface="+mn-cs"/>
              </a:rPr>
            </a:br>
            <a:r>
              <a:rPr lang="en-US" sz="1400" dirty="0">
                <a:solidFill>
                  <a:srgbClr val="FFFFFF"/>
                </a:solidFill>
                <a:latin typeface="Arial" charset="0"/>
                <a:cs typeface="+mn-cs"/>
              </a:rPr>
              <a:t>Avoid covering key elements in the image with text. </a:t>
            </a:r>
            <a:endParaRPr lang="en-US" dirty="0">
              <a:solidFill>
                <a:srgbClr val="FFFFFF"/>
              </a:solidFill>
              <a:latin typeface="Arial" charset="0"/>
              <a:cs typeface="+mn-cs"/>
            </a:endParaRPr>
          </a:p>
        </p:txBody>
      </p:sp>
      <p:sp>
        <p:nvSpPr>
          <p:cNvPr id="8" name="Text Placeholder 5"/>
          <p:cNvSpPr>
            <a:spLocks noGrp="1"/>
          </p:cNvSpPr>
          <p:nvPr>
            <p:ph type="body" sz="quarter" idx="10"/>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73356"/>
          </a:xfrm>
          <a:solidFill>
            <a:schemeClr val="tx2">
              <a:alpha val="80000"/>
            </a:schemeClr>
          </a:solidFill>
        </p:spPr>
        <p:txBody>
          <a:bodyPr lIns="403200" tIns="320400" rIns="403200" bIns="320400">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04000"/>
          </a:xfrm>
          <a:solidFill>
            <a:schemeClr val="tx2">
              <a:alpha val="80000"/>
            </a:schemeClr>
          </a:solidFill>
        </p:spPr>
        <p:txBody>
          <a:bodyPr lIns="403200" tIns="320400" rIns="403200" bIns="320400">
            <a:noAutofit/>
          </a:bodyPr>
          <a:lstStyle>
            <a:lvl1pPr>
              <a:defRPr b="1"/>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0" y="1404000"/>
            <a:ext cx="9144000" cy="578959"/>
          </a:xfrm>
          <a:prstGeom prst="rect">
            <a:avLst/>
          </a:prstGeom>
          <a:solidFill>
            <a:schemeClr val="tx2">
              <a:alpha val="8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at top">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0" y="0"/>
            <a:ext cx="9144000" cy="578959"/>
          </a:xfrm>
          <a:prstGeom prst="rect">
            <a:avLst/>
          </a:prstGeom>
          <a:solidFill>
            <a:schemeClr val="tx2">
              <a:alpha val="8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smtClean="0"/>
              <a:t>Click to edit Master text styles</a:t>
            </a:r>
          </a:p>
        </p:txBody>
      </p:sp>
      <p:sp>
        <p:nvSpPr>
          <p:cNvPr id="3" name="Text Placeholder 5"/>
          <p:cNvSpPr>
            <a:spLocks noGrp="1"/>
          </p:cNvSpPr>
          <p:nvPr>
            <p:ph type="body" sz="quarter" idx="10"/>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at bottom">
    <p:spTree>
      <p:nvGrpSpPr>
        <p:cNvPr id="1" name=""/>
        <p:cNvGrpSpPr/>
        <p:nvPr/>
      </p:nvGrpSpPr>
      <p:grpSpPr>
        <a:xfrm>
          <a:off x="0" y="0"/>
          <a:ext cx="0" cy="0"/>
          <a:chOff x="0" y="0"/>
          <a:chExt cx="0" cy="0"/>
        </a:xfrm>
      </p:grpSpPr>
      <p:sp>
        <p:nvSpPr>
          <p:cNvPr id="3" name="Text Placeholder 3"/>
          <p:cNvSpPr>
            <a:spLocks noGrp="1"/>
          </p:cNvSpPr>
          <p:nvPr>
            <p:ph type="body" sz="quarter" idx="11"/>
          </p:nvPr>
        </p:nvSpPr>
        <p:spPr>
          <a:xfrm>
            <a:off x="0" y="4857760"/>
            <a:ext cx="9144000" cy="2000264"/>
          </a:xfrm>
          <a:prstGeom prst="rect">
            <a:avLst/>
          </a:prstGeom>
          <a:solidFill>
            <a:schemeClr val="tx2">
              <a:alpha val="80000"/>
            </a:schemeClr>
          </a:solidFill>
        </p:spPr>
        <p:txBody>
          <a:bodyPr lIns="403200" tIns="180000" rIns="403200" bIns="180000" anchor="b" anchorCtr="0">
            <a:noAutofit/>
          </a:bodyPr>
          <a:lstStyle>
            <a:lvl1pPr marL="0" indent="0">
              <a:defRPr sz="1400" baseline="0">
                <a:solidFill>
                  <a:schemeClr val="bg1"/>
                </a:solidFill>
                <a:latin typeface="Arial" pitchFamily="34" charset="0"/>
              </a:defRPr>
            </a:lvl1pPr>
          </a:lstStyle>
          <a:p>
            <a:pPr lvl="0"/>
            <a:r>
              <a:rPr lang="en-US" smtClean="0"/>
              <a:t>Click to edit Master text styles</a:t>
            </a:r>
          </a:p>
        </p:txBody>
      </p:sp>
      <p:sp>
        <p:nvSpPr>
          <p:cNvPr id="4" name="Text Placeholder 5"/>
          <p:cNvSpPr>
            <a:spLocks noGrp="1"/>
          </p:cNvSpPr>
          <p:nvPr>
            <p:ph type="body" sz="quarter" idx="10"/>
          </p:nvPr>
        </p:nvSpPr>
        <p:spPr>
          <a:xfrm>
            <a:off x="-32" y="2428868"/>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truction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0"/>
            <a:ext cx="9144000" cy="1924050"/>
          </a:xfrm>
          <a:prstGeom prst="rect">
            <a:avLst/>
          </a:prstGeom>
          <a:solidFill>
            <a:schemeClr val="tx1">
              <a:alpha val="60000"/>
            </a:schemeClr>
          </a:solidFill>
        </p:spPr>
        <p:txBody>
          <a:bodyPr lIns="403200" tIns="252000" rIns="403200" bIns="252000">
            <a:spAutoFit/>
          </a:bodyPr>
          <a:lstStyle/>
          <a:p>
            <a:pPr>
              <a:defRPr/>
            </a:pPr>
            <a:r>
              <a:rPr lang="en-US" sz="3600" dirty="0">
                <a:solidFill>
                  <a:srgbClr val="FFFFFF"/>
                </a:solidFill>
                <a:latin typeface="Arial" charset="0"/>
                <a:cs typeface="+mn-cs"/>
              </a:rPr>
              <a:t>Instructions</a:t>
            </a:r>
          </a:p>
          <a:p>
            <a:pPr>
              <a:defRPr/>
            </a:pPr>
            <a:endParaRPr lang="en-US" sz="1400" dirty="0">
              <a:solidFill>
                <a:srgbClr val="FFFFFF"/>
              </a:solidFill>
              <a:latin typeface="Arial" charset="0"/>
              <a:cs typeface="+mn-cs"/>
            </a:endParaRPr>
          </a:p>
          <a:p>
            <a:pPr>
              <a:defRPr/>
            </a:pPr>
            <a:r>
              <a:rPr lang="en-US" sz="1400" dirty="0">
                <a:solidFill>
                  <a:srgbClr val="FFFFFF"/>
                </a:solidFill>
                <a:latin typeface="Arial" charset="0"/>
                <a:cs typeface="+mn-cs"/>
              </a:rPr>
              <a:t>The depth of the legibility box can be altered up or down to fit above the last line of type.</a:t>
            </a:r>
            <a:br>
              <a:rPr lang="en-US" sz="1400" dirty="0">
                <a:solidFill>
                  <a:srgbClr val="FFFFFF"/>
                </a:solidFill>
                <a:latin typeface="Arial" charset="0"/>
                <a:cs typeface="+mn-cs"/>
              </a:rPr>
            </a:br>
            <a:r>
              <a:rPr lang="en-US" sz="1400" dirty="0">
                <a:solidFill>
                  <a:srgbClr val="FFFFFF"/>
                </a:solidFill>
                <a:latin typeface="Arial" charset="0"/>
                <a:cs typeface="+mn-cs"/>
              </a:rPr>
              <a:t/>
            </a:r>
            <a:br>
              <a:rPr lang="en-US" sz="1400" dirty="0">
                <a:solidFill>
                  <a:srgbClr val="FFFFFF"/>
                </a:solidFill>
                <a:latin typeface="Arial" charset="0"/>
                <a:cs typeface="+mn-cs"/>
              </a:rPr>
            </a:br>
            <a:r>
              <a:rPr lang="en-US" sz="1400" dirty="0">
                <a:solidFill>
                  <a:srgbClr val="FFFFFF"/>
                </a:solidFill>
                <a:latin typeface="Arial" charset="0"/>
                <a:cs typeface="+mn-cs"/>
              </a:rPr>
              <a:t>Avoid covering key elements in the image with text. </a:t>
            </a:r>
            <a:endParaRPr lang="en-US" dirty="0">
              <a:solidFill>
                <a:srgbClr val="FFFFFF"/>
              </a:solidFill>
              <a:latin typeface="Arial" charset="0"/>
              <a:cs typeface="+mn-cs"/>
            </a:endParaRPr>
          </a:p>
        </p:txBody>
      </p:sp>
      <p:sp>
        <p:nvSpPr>
          <p:cNvPr id="8" name="Text Placeholder 5"/>
          <p:cNvSpPr>
            <a:spLocks noGrp="1"/>
          </p:cNvSpPr>
          <p:nvPr>
            <p:ph type="body" sz="quarter" idx="10"/>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73356"/>
          </a:xfrm>
          <a:solidFill>
            <a:schemeClr val="tx1">
              <a:alpha val="60000"/>
            </a:schemeClr>
          </a:solidFill>
        </p:spPr>
        <p:txBody>
          <a:bodyPr lIns="403200" tIns="320400" rIns="403200" bIns="320400">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04000"/>
          </a:xfrm>
          <a:solidFill>
            <a:schemeClr val="tx1">
              <a:alpha val="60000"/>
            </a:schemeClr>
          </a:solidFill>
        </p:spPr>
        <p:txBody>
          <a:bodyPr lIns="403200" tIns="320400" rIns="403200" bIns="320400">
            <a:noAutofit/>
          </a:bodyPr>
          <a:lstStyle>
            <a:lvl1pPr>
              <a:defRPr b="1"/>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0" y="1404000"/>
            <a:ext cx="9144000" cy="578959"/>
          </a:xfrm>
          <a:prstGeom prst="rect">
            <a:avLst/>
          </a:prstGeom>
          <a:solidFill>
            <a:schemeClr val="tx1">
              <a:alpha val="6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3"/>
          </p:nvPr>
        </p:nvSpPr>
        <p:spPr>
          <a:ln/>
        </p:spPr>
        <p:txBody>
          <a:bodyPr/>
          <a:lstStyle>
            <a:lvl1pPr>
              <a:defRPr/>
            </a:lvl1pPr>
          </a:lstStyle>
          <a:p>
            <a:pPr>
              <a:defRPr/>
            </a:pPr>
            <a:fld id="{A5E630E0-9F82-46F0-A852-FDE8483566FD}" type="slidenum">
              <a:rPr lang="en-GB"/>
              <a:pPr>
                <a:defRPr/>
              </a:pPr>
              <a:t>‹#›</a:t>
            </a:fld>
            <a:endParaRPr lang="en-GB" dirty="0"/>
          </a:p>
        </p:txBody>
      </p:sp>
      <p:sp>
        <p:nvSpPr>
          <p:cNvPr id="6" name="Date Placeholder 7"/>
          <p:cNvSpPr>
            <a:spLocks noGrp="1"/>
          </p:cNvSpPr>
          <p:nvPr>
            <p:ph type="dt" sz="half" idx="14"/>
          </p:nvPr>
        </p:nvSpPr>
        <p:spPr/>
        <p:txBody>
          <a:bodyPr/>
          <a:lstStyle>
            <a:lvl1pPr>
              <a:defRPr/>
            </a:lvl1pPr>
          </a:lstStyle>
          <a:p>
            <a:pPr>
              <a:defRPr/>
            </a:pPr>
            <a:r>
              <a:rPr lang="en-US"/>
              <a:t>Author | 00 Month Year</a:t>
            </a:r>
            <a:endParaRPr lang="sv-SE"/>
          </a:p>
        </p:txBody>
      </p:sp>
      <p:sp>
        <p:nvSpPr>
          <p:cNvPr id="7" name="Footer Placeholder 10"/>
          <p:cNvSpPr>
            <a:spLocks noGrp="1"/>
          </p:cNvSpPr>
          <p:nvPr>
            <p:ph type="ftr" sz="quarter" idx="15"/>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at top">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0" y="0"/>
            <a:ext cx="9144000" cy="578959"/>
          </a:xfrm>
          <a:prstGeom prst="rect">
            <a:avLst/>
          </a:prstGeom>
          <a:solidFill>
            <a:schemeClr val="tx1">
              <a:alpha val="6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smtClean="0"/>
              <a:t>Click to edit Master text styles</a:t>
            </a:r>
          </a:p>
        </p:txBody>
      </p:sp>
      <p:sp>
        <p:nvSpPr>
          <p:cNvPr id="3" name="Text Placeholder 5"/>
          <p:cNvSpPr>
            <a:spLocks noGrp="1"/>
          </p:cNvSpPr>
          <p:nvPr>
            <p:ph type="body" sz="quarter" idx="10"/>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at bottom">
    <p:spTree>
      <p:nvGrpSpPr>
        <p:cNvPr id="1" name=""/>
        <p:cNvGrpSpPr/>
        <p:nvPr/>
      </p:nvGrpSpPr>
      <p:grpSpPr>
        <a:xfrm>
          <a:off x="0" y="0"/>
          <a:ext cx="0" cy="0"/>
          <a:chOff x="0" y="0"/>
          <a:chExt cx="0" cy="0"/>
        </a:xfrm>
      </p:grpSpPr>
      <p:sp>
        <p:nvSpPr>
          <p:cNvPr id="3" name="Text Placeholder 3"/>
          <p:cNvSpPr>
            <a:spLocks noGrp="1"/>
          </p:cNvSpPr>
          <p:nvPr>
            <p:ph type="body" sz="quarter" idx="11"/>
          </p:nvPr>
        </p:nvSpPr>
        <p:spPr>
          <a:xfrm>
            <a:off x="0" y="4857760"/>
            <a:ext cx="9144000" cy="2001600"/>
          </a:xfrm>
          <a:prstGeom prst="rect">
            <a:avLst/>
          </a:prstGeom>
          <a:solidFill>
            <a:schemeClr val="tx1">
              <a:alpha val="60000"/>
            </a:schemeClr>
          </a:solidFill>
        </p:spPr>
        <p:txBody>
          <a:bodyPr lIns="403200" tIns="180000" rIns="403200" bIns="180000" anchor="b" anchorCtr="0">
            <a:noAutofit/>
          </a:bodyPr>
          <a:lstStyle>
            <a:lvl1pPr marL="0" indent="0">
              <a:defRPr sz="1400" baseline="0">
                <a:solidFill>
                  <a:schemeClr val="bg1"/>
                </a:solidFill>
                <a:latin typeface="Arial" pitchFamily="34" charset="0"/>
              </a:defRPr>
            </a:lvl1pPr>
          </a:lstStyle>
          <a:p>
            <a:pPr lvl="0"/>
            <a:r>
              <a:rPr lang="en-US" smtClean="0"/>
              <a:t>Click to edit Master text styles</a:t>
            </a:r>
          </a:p>
        </p:txBody>
      </p:sp>
      <p:sp>
        <p:nvSpPr>
          <p:cNvPr id="4" name="Text Placeholder 5"/>
          <p:cNvSpPr>
            <a:spLocks noGrp="1"/>
          </p:cNvSpPr>
          <p:nvPr>
            <p:ph type="body" sz="quarter" idx="10"/>
          </p:nvPr>
        </p:nvSpPr>
        <p:spPr>
          <a:xfrm>
            <a:off x="-32" y="1928802"/>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460375" y="474663"/>
            <a:ext cx="8494713" cy="517525"/>
            <a:chOff x="290" y="299"/>
            <a:chExt cx="5351" cy="326"/>
          </a:xfrm>
        </p:grpSpPr>
        <p:pic>
          <p:nvPicPr>
            <p:cNvPr id="5" name="Picture 12" descr="IMSCG logo tag TM RGB"/>
            <p:cNvPicPr>
              <a:picLocks noChangeAspect="1" noChangeArrowheads="1"/>
            </p:cNvPicPr>
            <p:nvPr/>
          </p:nvPicPr>
          <p:blipFill>
            <a:blip r:embed="rId2" cstate="print"/>
            <a:srcRect/>
            <a:stretch>
              <a:fillRect/>
            </a:stretch>
          </p:blipFill>
          <p:spPr bwMode="auto">
            <a:xfrm>
              <a:off x="3483" y="299"/>
              <a:ext cx="2158" cy="326"/>
            </a:xfrm>
            <a:prstGeom prst="rect">
              <a:avLst/>
            </a:prstGeom>
            <a:noFill/>
            <a:ln w="9525">
              <a:noFill/>
              <a:miter lim="800000"/>
              <a:headEnd/>
              <a:tailEnd/>
            </a:ln>
          </p:spPr>
        </p:pic>
        <p:cxnSp>
          <p:nvCxnSpPr>
            <p:cNvPr id="6" name="Straight Connector 6"/>
            <p:cNvCxnSpPr/>
            <p:nvPr/>
          </p:nvCxnSpPr>
          <p:spPr>
            <a:xfrm>
              <a:off x="290" y="608"/>
              <a:ext cx="3838"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098" name="Rectangle 2"/>
          <p:cNvSpPr>
            <a:spLocks noGrp="1" noChangeArrowheads="1"/>
          </p:cNvSpPr>
          <p:nvPr>
            <p:ph type="ctrTitle"/>
          </p:nvPr>
        </p:nvSpPr>
        <p:spPr>
          <a:xfrm>
            <a:off x="455613" y="1736728"/>
            <a:ext cx="7448550" cy="1050925"/>
          </a:xfrm>
        </p:spPr>
        <p:txBody>
          <a:bodyPr anchor="b"/>
          <a:lstStyle>
            <a:lvl1pPr>
              <a:defRPr>
                <a:solidFill>
                  <a:schemeClr val="tx2"/>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55613" y="2970213"/>
            <a:ext cx="7448550" cy="1050925"/>
          </a:xfrm>
        </p:spPr>
        <p:txBody>
          <a:bodyPr/>
          <a:lstStyle>
            <a:lvl1pPr marL="0" indent="0">
              <a:spcBef>
                <a:spcPct val="40000"/>
              </a:spcBef>
              <a:buFont typeface="Verdana" pitchFamily="34" charset="0"/>
              <a:buNone/>
              <a:defRPr sz="1800">
                <a:solidFill>
                  <a:schemeClr val="tx2"/>
                </a:solidFill>
              </a:defRPr>
            </a:lvl1pPr>
          </a:lstStyle>
          <a:p>
            <a:r>
              <a:rPr lang="en-US" smtClean="0"/>
              <a:t>Click to edit Master subtitle style</a:t>
            </a:r>
            <a:endParaRPr lang="en-US" dirty="0"/>
          </a:p>
        </p:txBody>
      </p:sp>
      <p:sp>
        <p:nvSpPr>
          <p:cNvPr id="7" name="Rectangle 9"/>
          <p:cNvSpPr>
            <a:spLocks noGrp="1" noChangeArrowheads="1"/>
          </p:cNvSpPr>
          <p:nvPr>
            <p:ph type="ftr" sz="quarter" idx="10"/>
          </p:nvPr>
        </p:nvSpPr>
        <p:spPr bwMode="gray">
          <a:xfrm>
            <a:off x="455613" y="6215063"/>
            <a:ext cx="6130925" cy="457200"/>
          </a:xfrm>
        </p:spPr>
        <p:txBody>
          <a:bodyPr/>
          <a:lstStyle>
            <a:lvl1pPr>
              <a:defRPr sz="1600">
                <a:ea typeface="ＭＳ Ｐゴシック" pitchFamily="34" charset="-128"/>
                <a:cs typeface="Arial" pitchFamily="34" charset="0"/>
              </a:defRPr>
            </a:lvl1pPr>
          </a:lstStyle>
          <a:p>
            <a:pPr>
              <a:defRPr/>
            </a:pPr>
            <a:r>
              <a:rPr lang="en-US"/>
              <a:t>Real-World evidence • June 9, 2011</a:t>
            </a:r>
            <a:endParaRPr lang="en-GB"/>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ea typeface="ＭＳ Ｐゴシック" pitchFamily="34" charset="-128"/>
                <a:cs typeface="Arial" pitchFamily="34" charset="0"/>
              </a:defRPr>
            </a:lvl1pPr>
          </a:lstStyle>
          <a:p>
            <a:pPr>
              <a:defRPr/>
            </a:pPr>
            <a:r>
              <a:rPr lang="en-US"/>
              <a:t>Real-World evidence • June 9, 2011</a:t>
            </a:r>
            <a:endParaRPr lang="en-GB"/>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6" y="455613"/>
            <a:ext cx="8226425"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5616" y="1598615"/>
            <a:ext cx="8226425" cy="422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cs typeface="Arial" pitchFamily="34" charset="0"/>
              </a:defRPr>
            </a:lvl1pPr>
          </a:lstStyle>
          <a:p>
            <a:pPr>
              <a:defRPr/>
            </a:pPr>
            <a:r>
              <a:rPr lang="en-US"/>
              <a:t>Real-World evidence • June 9, 2011</a:t>
            </a:r>
            <a:endParaRPr lang="en-GB"/>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6" y="455613"/>
            <a:ext cx="8226425"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6" y="1598615"/>
            <a:ext cx="8226425" cy="4229100"/>
          </a:xfrm>
        </p:spPr>
        <p:txBody>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p:txBody>
          <a:bodyPr/>
          <a:lstStyle>
            <a:lvl1pPr>
              <a:defRPr>
                <a:ea typeface="ＭＳ Ｐゴシック" pitchFamily="34" charset="-128"/>
                <a:cs typeface="Arial" pitchFamily="34" charset="0"/>
              </a:defRPr>
            </a:lvl1pPr>
          </a:lstStyle>
          <a:p>
            <a:pPr>
              <a:defRPr/>
            </a:pPr>
            <a:r>
              <a:rPr lang="en-US"/>
              <a:t>Real-World evidence • June 9, 2011</a:t>
            </a:r>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6" name="Rectangle 6"/>
          <p:cNvSpPr>
            <a:spLocks noGrp="1" noChangeArrowheads="1"/>
          </p:cNvSpPr>
          <p:nvPr>
            <p:ph type="sldNum" sz="quarter" idx="16"/>
          </p:nvPr>
        </p:nvSpPr>
        <p:spPr>
          <a:ln/>
        </p:spPr>
        <p:txBody>
          <a:bodyPr/>
          <a:lstStyle>
            <a:lvl1pPr>
              <a:defRPr/>
            </a:lvl1pPr>
          </a:lstStyle>
          <a:p>
            <a:pPr>
              <a:defRPr/>
            </a:pPr>
            <a:fld id="{78A2E2A4-64A5-43B6-93AD-ECB963FDDD26}" type="slidenum">
              <a:rPr lang="en-GB"/>
              <a:pPr>
                <a:defRPr/>
              </a:pPr>
              <a:t>‹#›</a:t>
            </a:fld>
            <a:endParaRPr lang="en-GB" dirty="0"/>
          </a:p>
        </p:txBody>
      </p:sp>
      <p:sp>
        <p:nvSpPr>
          <p:cNvPr id="8" name="Date Placeholder 7"/>
          <p:cNvSpPr>
            <a:spLocks noGrp="1"/>
          </p:cNvSpPr>
          <p:nvPr>
            <p:ph type="dt" sz="half" idx="17"/>
          </p:nvPr>
        </p:nvSpPr>
        <p:spPr/>
        <p:txBody>
          <a:bodyPr/>
          <a:lstStyle>
            <a:lvl1pPr>
              <a:defRPr/>
            </a:lvl1pPr>
          </a:lstStyle>
          <a:p>
            <a:pPr>
              <a:defRPr/>
            </a:pPr>
            <a:r>
              <a:rPr lang="en-US"/>
              <a:t>Author | 00 Month Year</a:t>
            </a:r>
            <a:endParaRPr lang="sv-SE"/>
          </a:p>
        </p:txBody>
      </p:sp>
      <p:sp>
        <p:nvSpPr>
          <p:cNvPr id="11" name="Footer Placeholder 10"/>
          <p:cNvSpPr>
            <a:spLocks noGrp="1"/>
          </p:cNvSpPr>
          <p:nvPr>
            <p:ph type="ftr" sz="quarter" idx="18"/>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and 2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00000" y="1760400"/>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smtClean="0"/>
              <a:t>Click to edit Master text styles</a:t>
            </a:r>
          </a:p>
        </p:txBody>
      </p:sp>
      <p:sp>
        <p:nvSpPr>
          <p:cNvPr id="12" name="Content Placeholder 9"/>
          <p:cNvSpPr>
            <a:spLocks noGrp="1"/>
          </p:cNvSpPr>
          <p:nvPr>
            <p:ph sz="quarter" idx="16"/>
          </p:nvPr>
        </p:nvSpPr>
        <p:spPr>
          <a:xfrm>
            <a:off x="4502990" y="3848103"/>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6"/>
          <p:cNvSpPr>
            <a:spLocks noGrp="1" noChangeArrowheads="1"/>
          </p:cNvSpPr>
          <p:nvPr>
            <p:ph type="sldNum" sz="quarter" idx="17"/>
          </p:nvPr>
        </p:nvSpPr>
        <p:spPr>
          <a:ln/>
        </p:spPr>
        <p:txBody>
          <a:bodyPr/>
          <a:lstStyle>
            <a:lvl1pPr>
              <a:defRPr/>
            </a:lvl1pPr>
          </a:lstStyle>
          <a:p>
            <a:pPr>
              <a:defRPr/>
            </a:pPr>
            <a:fld id="{6F271CC3-5081-4436-B70A-CE40F873BBE2}" type="slidenum">
              <a:rPr lang="en-GB"/>
              <a:pPr>
                <a:defRPr/>
              </a:pPr>
              <a:t>‹#›</a:t>
            </a:fld>
            <a:endParaRPr lang="en-GB" dirty="0"/>
          </a:p>
        </p:txBody>
      </p:sp>
      <p:sp>
        <p:nvSpPr>
          <p:cNvPr id="11" name="Date Placeholder 7"/>
          <p:cNvSpPr>
            <a:spLocks noGrp="1"/>
          </p:cNvSpPr>
          <p:nvPr>
            <p:ph type="dt" sz="half" idx="18"/>
          </p:nvPr>
        </p:nvSpPr>
        <p:spPr/>
        <p:txBody>
          <a:bodyPr/>
          <a:lstStyle>
            <a:lvl1pPr>
              <a:defRPr/>
            </a:lvl1pPr>
          </a:lstStyle>
          <a:p>
            <a:pPr>
              <a:defRPr/>
            </a:pPr>
            <a:r>
              <a:rPr lang="en-US"/>
              <a:t>Author | 00 Month Year</a:t>
            </a:r>
            <a:endParaRPr lang="sv-SE"/>
          </a:p>
        </p:txBody>
      </p:sp>
      <p:sp>
        <p:nvSpPr>
          <p:cNvPr id="13" name="Footer Placeholder 10"/>
          <p:cNvSpPr>
            <a:spLocks noGrp="1"/>
          </p:cNvSpPr>
          <p:nvPr>
            <p:ph type="ftr" sz="quarter" idx="19"/>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9"/>
          <p:cNvSpPr>
            <a:spLocks noGrp="1"/>
          </p:cNvSpPr>
          <p:nvPr>
            <p:ph sz="quarter" idx="15"/>
          </p:nvPr>
        </p:nvSpPr>
        <p:spPr>
          <a:xfrm>
            <a:off x="3096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Rectangle 6"/>
          <p:cNvSpPr>
            <a:spLocks noGrp="1" noChangeArrowheads="1"/>
          </p:cNvSpPr>
          <p:nvPr>
            <p:ph type="sldNum" sz="quarter" idx="16"/>
          </p:nvPr>
        </p:nvSpPr>
        <p:spPr>
          <a:ln/>
        </p:spPr>
        <p:txBody>
          <a:bodyPr/>
          <a:lstStyle>
            <a:lvl1pPr>
              <a:defRPr/>
            </a:lvl1pPr>
          </a:lstStyle>
          <a:p>
            <a:pPr>
              <a:defRPr/>
            </a:pPr>
            <a:fld id="{A50F56DF-74A2-4C26-BC6E-D3F90D12D39B}" type="slidenum">
              <a:rPr lang="en-GB"/>
              <a:pPr>
                <a:defRPr/>
              </a:pPr>
              <a:t>‹#›</a:t>
            </a:fld>
            <a:endParaRPr lang="en-GB" dirty="0"/>
          </a:p>
        </p:txBody>
      </p:sp>
      <p:sp>
        <p:nvSpPr>
          <p:cNvPr id="8" name="Date Placeholder 7"/>
          <p:cNvSpPr>
            <a:spLocks noGrp="1"/>
          </p:cNvSpPr>
          <p:nvPr>
            <p:ph type="dt" sz="half" idx="17"/>
          </p:nvPr>
        </p:nvSpPr>
        <p:spPr/>
        <p:txBody>
          <a:bodyPr/>
          <a:lstStyle>
            <a:lvl1pPr>
              <a:defRPr/>
            </a:lvl1pPr>
          </a:lstStyle>
          <a:p>
            <a:pPr>
              <a:defRPr/>
            </a:pPr>
            <a:r>
              <a:rPr lang="en-US"/>
              <a:t>Author | 00 Month Year</a:t>
            </a:r>
            <a:endParaRPr lang="sv-SE"/>
          </a:p>
        </p:txBody>
      </p:sp>
      <p:sp>
        <p:nvSpPr>
          <p:cNvPr id="9" name="Footer Placeholder 10"/>
          <p:cNvSpPr>
            <a:spLocks noGrp="1"/>
          </p:cNvSpPr>
          <p:nvPr>
            <p:ph type="ftr" sz="quarter" idx="18"/>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5"/>
          </p:nvPr>
        </p:nvSpPr>
        <p:spPr>
          <a:xfrm>
            <a:off x="3268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18"/>
          <p:cNvSpPr>
            <a:spLocks noGrp="1"/>
          </p:cNvSpPr>
          <p:nvPr>
            <p:ph sz="quarter" idx="16"/>
          </p:nvPr>
        </p:nvSpPr>
        <p:spPr>
          <a:xfrm>
            <a:off x="6220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sldNum" sz="quarter" idx="17"/>
          </p:nvPr>
        </p:nvSpPr>
        <p:spPr>
          <a:ln/>
        </p:spPr>
        <p:txBody>
          <a:bodyPr/>
          <a:lstStyle>
            <a:lvl1pPr>
              <a:defRPr/>
            </a:lvl1pPr>
          </a:lstStyle>
          <a:p>
            <a:pPr>
              <a:defRPr/>
            </a:pPr>
            <a:fld id="{FF62D68A-54EB-4357-91C4-645C72D08A69}" type="slidenum">
              <a:rPr lang="en-GB"/>
              <a:pPr>
                <a:defRPr/>
              </a:pPr>
              <a:t>‹#›</a:t>
            </a:fld>
            <a:endParaRPr lang="en-GB" dirty="0"/>
          </a:p>
        </p:txBody>
      </p:sp>
      <p:sp>
        <p:nvSpPr>
          <p:cNvPr id="8" name="Date Placeholder 7"/>
          <p:cNvSpPr>
            <a:spLocks noGrp="1"/>
          </p:cNvSpPr>
          <p:nvPr>
            <p:ph type="dt" sz="half" idx="18"/>
          </p:nvPr>
        </p:nvSpPr>
        <p:spPr/>
        <p:txBody>
          <a:bodyPr/>
          <a:lstStyle>
            <a:lvl1pPr>
              <a:defRPr/>
            </a:lvl1pPr>
          </a:lstStyle>
          <a:p>
            <a:pPr>
              <a:defRPr/>
            </a:pPr>
            <a:r>
              <a:rPr lang="en-US"/>
              <a:t>Author | 00 Month Year</a:t>
            </a:r>
            <a:endParaRPr lang="sv-SE"/>
          </a:p>
        </p:txBody>
      </p:sp>
      <p:sp>
        <p:nvSpPr>
          <p:cNvPr id="11" name="Footer Placeholder 10"/>
          <p:cNvSpPr>
            <a:spLocks noGrp="1"/>
          </p:cNvSpPr>
          <p:nvPr>
            <p:ph type="ftr" sz="quarter" idx="19"/>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4"/>
          </p:nvPr>
        </p:nvSpPr>
        <p:spPr>
          <a:xfrm>
            <a:off x="313200" y="3714752"/>
            <a:ext cx="6706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6" name="Rectangle 6"/>
          <p:cNvSpPr>
            <a:spLocks noGrp="1" noChangeArrowheads="1"/>
          </p:cNvSpPr>
          <p:nvPr>
            <p:ph type="sldNum" sz="quarter" idx="18"/>
          </p:nvPr>
        </p:nvSpPr>
        <p:spPr>
          <a:ln/>
        </p:spPr>
        <p:txBody>
          <a:bodyPr/>
          <a:lstStyle>
            <a:lvl1pPr>
              <a:defRPr/>
            </a:lvl1pPr>
          </a:lstStyle>
          <a:p>
            <a:pPr>
              <a:defRPr/>
            </a:pPr>
            <a:fld id="{F1148BB2-325D-474D-9851-C27AE4513116}" type="slidenum">
              <a:rPr lang="en-GB"/>
              <a:pPr>
                <a:defRPr/>
              </a:pPr>
              <a:t>‹#›</a:t>
            </a:fld>
            <a:endParaRPr lang="en-GB" dirty="0"/>
          </a:p>
        </p:txBody>
      </p:sp>
      <p:sp>
        <p:nvSpPr>
          <p:cNvPr id="7" name="Date Placeholder 7"/>
          <p:cNvSpPr>
            <a:spLocks noGrp="1"/>
          </p:cNvSpPr>
          <p:nvPr>
            <p:ph type="dt" sz="half" idx="19"/>
          </p:nvPr>
        </p:nvSpPr>
        <p:spPr/>
        <p:txBody>
          <a:bodyPr/>
          <a:lstStyle>
            <a:lvl1pPr>
              <a:defRPr/>
            </a:lvl1pPr>
          </a:lstStyle>
          <a:p>
            <a:pPr>
              <a:defRPr/>
            </a:pPr>
            <a:r>
              <a:rPr lang="en-US"/>
              <a:t>Author | 00 Month Year</a:t>
            </a:r>
            <a:endParaRPr lang="sv-SE"/>
          </a:p>
        </p:txBody>
      </p:sp>
      <p:sp>
        <p:nvSpPr>
          <p:cNvPr id="8" name="Footer Placeholder 10"/>
          <p:cNvSpPr>
            <a:spLocks noGrp="1"/>
          </p:cNvSpPr>
          <p:nvPr>
            <p:ph type="ftr" sz="quarter" idx="20"/>
          </p:nvPr>
        </p:nvSpPr>
        <p:spPr/>
        <p:txBody>
          <a:bodyPr/>
          <a:lstStyle>
            <a:lvl1pPr>
              <a:defRPr/>
            </a:lvl1pPr>
          </a:lstStyle>
          <a:p>
            <a:pPr>
              <a:defRPr/>
            </a:pPr>
            <a:r>
              <a:rPr lang="en-GB"/>
              <a:t>Set area descriptor | Sub level 1</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9563" y="274638"/>
            <a:ext cx="8415337" cy="511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3075" name="Rectangle 3"/>
          <p:cNvSpPr>
            <a:spLocks noGrp="1" noChangeArrowheads="1"/>
          </p:cNvSpPr>
          <p:nvPr>
            <p:ph type="body" idx="1"/>
          </p:nvPr>
        </p:nvSpPr>
        <p:spPr bwMode="auto">
          <a:xfrm>
            <a:off x="314325" y="1760538"/>
            <a:ext cx="6705600"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Grp="1" noChangeArrowheads="1"/>
          </p:cNvSpPr>
          <p:nvPr>
            <p:ph type="sldNum" sz="quarter" idx="4"/>
          </p:nvPr>
        </p:nvSpPr>
        <p:spPr bwMode="auto">
          <a:xfrm>
            <a:off x="107950" y="6354763"/>
            <a:ext cx="466725" cy="358775"/>
          </a:xfrm>
          <a:prstGeom prst="rect">
            <a:avLst/>
          </a:prstGeom>
          <a:noFill/>
          <a:ln w="9525">
            <a:noFill/>
            <a:miter lim="800000"/>
            <a:headEnd/>
            <a:tailEnd/>
          </a:ln>
          <a:effectLst/>
        </p:spPr>
        <p:txBody>
          <a:bodyPr vert="horz" wrap="square" lIns="18000" tIns="45720" rIns="18000" bIns="45720" numCol="1" anchor="t" anchorCtr="0" compatLnSpc="1">
            <a:prstTxWarp prst="textNoShape">
              <a:avLst/>
            </a:prstTxWarp>
          </a:bodyPr>
          <a:lstStyle>
            <a:lvl1pPr algn="r">
              <a:defRPr sz="1000">
                <a:latin typeface="Arial" charset="0"/>
                <a:cs typeface="+mn-cs"/>
              </a:defRPr>
            </a:lvl1pPr>
          </a:lstStyle>
          <a:p>
            <a:pPr>
              <a:defRPr/>
            </a:pPr>
            <a:fld id="{B80DBEF9-0DD1-4D6F-913E-850BB17A1552}" type="slidenum">
              <a:rPr lang="en-GB"/>
              <a:pPr>
                <a:defRPr/>
              </a:pPr>
              <a:t>‹#›</a:t>
            </a:fld>
            <a:endParaRPr lang="en-GB" dirty="0"/>
          </a:p>
        </p:txBody>
      </p:sp>
      <p:pic>
        <p:nvPicPr>
          <p:cNvPr id="3077" name="Picture 6" descr="AZ_SYMBOL_RGB.png"/>
          <p:cNvPicPr>
            <a:picLocks noChangeAspect="1"/>
          </p:cNvPicPr>
          <p:nvPr/>
        </p:nvPicPr>
        <p:blipFill>
          <a:blip r:embed="rId22" cstate="print"/>
          <a:srcRect/>
          <a:stretch>
            <a:fillRect/>
          </a:stretch>
        </p:blipFill>
        <p:spPr bwMode="auto">
          <a:xfrm>
            <a:off x="8413750" y="6051550"/>
            <a:ext cx="468313" cy="539750"/>
          </a:xfrm>
          <a:prstGeom prst="rect">
            <a:avLst/>
          </a:prstGeom>
          <a:noFill/>
          <a:ln w="9525">
            <a:noFill/>
            <a:miter lim="800000"/>
            <a:headEnd/>
            <a:tailEnd/>
          </a:ln>
        </p:spPr>
      </p:pic>
      <p:sp>
        <p:nvSpPr>
          <p:cNvPr id="8" name="Date Placeholder 7"/>
          <p:cNvSpPr>
            <a:spLocks noGrp="1"/>
          </p:cNvSpPr>
          <p:nvPr>
            <p:ph type="dt" sz="half" idx="2"/>
          </p:nvPr>
        </p:nvSpPr>
        <p:spPr>
          <a:xfrm>
            <a:off x="612775" y="6354763"/>
            <a:ext cx="3311525" cy="244475"/>
          </a:xfrm>
          <a:prstGeom prst="rect">
            <a:avLst/>
          </a:prstGeom>
        </p:spPr>
        <p:txBody>
          <a:bodyPr vert="horz" lIns="91440" tIns="45720" rIns="91440" bIns="45720" rtlCol="0" anchor="ctr"/>
          <a:lstStyle>
            <a:lvl1pPr algn="l">
              <a:defRPr sz="1000">
                <a:solidFill>
                  <a:schemeClr val="tx1"/>
                </a:solidFill>
                <a:latin typeface="Arial" charset="0"/>
                <a:cs typeface="+mn-cs"/>
              </a:defRPr>
            </a:lvl1pPr>
          </a:lstStyle>
          <a:p>
            <a:pPr>
              <a:defRPr/>
            </a:pPr>
            <a:r>
              <a:rPr lang="en-US"/>
              <a:t>Author | 00 Month Year</a:t>
            </a:r>
            <a:endParaRPr lang="sv-SE"/>
          </a:p>
        </p:txBody>
      </p:sp>
      <p:sp>
        <p:nvSpPr>
          <p:cNvPr id="11" name="Footer Placeholder 10"/>
          <p:cNvSpPr>
            <a:spLocks noGrp="1"/>
          </p:cNvSpPr>
          <p:nvPr>
            <p:ph type="ftr" sz="quarter" idx="3"/>
          </p:nvPr>
        </p:nvSpPr>
        <p:spPr>
          <a:xfrm>
            <a:off x="3924300" y="6354763"/>
            <a:ext cx="4319588" cy="244475"/>
          </a:xfrm>
          <a:prstGeom prst="rect">
            <a:avLst/>
          </a:prstGeom>
        </p:spPr>
        <p:txBody>
          <a:bodyPr vert="horz" lIns="91440" tIns="45720" rIns="91440" bIns="45720" rtlCol="0" anchor="ctr"/>
          <a:lstStyle>
            <a:lvl1pPr algn="r">
              <a:defRPr sz="1000" b="0">
                <a:solidFill>
                  <a:schemeClr val="tx2"/>
                </a:solidFill>
                <a:latin typeface="Arial" charset="0"/>
                <a:cs typeface="+mn-cs"/>
              </a:defRPr>
            </a:lvl1pPr>
          </a:lstStyle>
          <a:p>
            <a:pPr>
              <a:defRPr/>
            </a:pPr>
            <a:r>
              <a:rPr lang="en-GB"/>
              <a:t>Set area descriptor | Sub level 1</a:t>
            </a:r>
            <a:endParaRPr lang="sv-SE" dirty="0"/>
          </a:p>
        </p:txBody>
      </p:sp>
      <p:sp>
        <p:nvSpPr>
          <p:cNvPr id="9" name="TextBox 8"/>
          <p:cNvSpPr txBox="1"/>
          <p:nvPr userDrawn="1"/>
        </p:nvSpPr>
        <p:spPr>
          <a:xfrm>
            <a:off x="3214688" y="6594475"/>
            <a:ext cx="3563937" cy="215900"/>
          </a:xfrm>
          <a:prstGeom prst="rect">
            <a:avLst/>
          </a:prstGeom>
          <a:noFill/>
        </p:spPr>
        <p:txBody>
          <a:bodyPr lIns="91410" tIns="45705" rIns="91410" bIns="45705">
            <a:spAutoFit/>
          </a:bodyPr>
          <a:lstStyle/>
          <a:p>
            <a:pPr>
              <a:defRPr/>
            </a:pPr>
            <a:r>
              <a:rPr lang="en-US" sz="800" dirty="0">
                <a:latin typeface="Arial" charset="0"/>
                <a:cs typeface="Arial" charset="0"/>
              </a:rPr>
              <a:t>Property of AstraZeneca Pharmaceuticals</a:t>
            </a:r>
            <a:endParaRPr lang="en-GB" sz="800"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225"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26" r:id="rId17"/>
    <p:sldLayoutId id="2147484227" r:id="rId18"/>
    <p:sldLayoutId id="2147484228" r:id="rId19"/>
    <p:sldLayoutId id="2147484235" r:id="rId20"/>
  </p:sldLayoutIdLst>
  <p:hf hdr="0"/>
  <p:txStyles>
    <p:titleStyle>
      <a:lvl1pPr algn="l" rtl="0" eaLnBrk="0" fontAlgn="base" hangingPunct="0">
        <a:spcBef>
          <a:spcPct val="0"/>
        </a:spcBef>
        <a:spcAft>
          <a:spcPct val="0"/>
        </a:spcAft>
        <a:defRPr sz="2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179388" indent="-179388" algn="l" rtl="0" eaLnBrk="0" fontAlgn="base" hangingPunct="0">
        <a:spcBef>
          <a:spcPct val="0"/>
        </a:spcBef>
        <a:spcAft>
          <a:spcPct val="0"/>
        </a:spcAft>
        <a:buClr>
          <a:schemeClr val="tx2"/>
        </a:buClr>
        <a:buFont typeface="Arial" pitchFamily="34" charset="0"/>
        <a:buChar char="•"/>
        <a:defRPr>
          <a:solidFill>
            <a:schemeClr val="tx1"/>
          </a:solidFill>
          <a:latin typeface="Arial" pitchFamily="34" charset="0"/>
          <a:ea typeface="+mn-ea"/>
          <a:cs typeface="Arial" pitchFamily="34" charset="0"/>
        </a:defRPr>
      </a:lvl1pPr>
      <a:lvl2pPr marL="358775" indent="-179388" algn="l" rtl="0" eaLnBrk="0" fontAlgn="base" hangingPunct="0">
        <a:spcBef>
          <a:spcPct val="0"/>
        </a:spcBef>
        <a:spcAft>
          <a:spcPct val="0"/>
        </a:spcAft>
        <a:buFont typeface="Arial" pitchFamily="34" charset="0"/>
        <a:buChar char="-"/>
        <a:defRPr>
          <a:solidFill>
            <a:schemeClr val="tx1"/>
          </a:solidFill>
          <a:latin typeface="Arial" pitchFamily="34" charset="0"/>
          <a:cs typeface="Arial" pitchFamily="34" charset="0"/>
        </a:defRPr>
      </a:lvl2pPr>
      <a:lvl3pPr marL="622300" indent="-180975" algn="l" rtl="0" eaLnBrk="0" fontAlgn="base" hangingPunct="0">
        <a:spcBef>
          <a:spcPct val="0"/>
        </a:spcBef>
        <a:spcAft>
          <a:spcPct val="0"/>
        </a:spcAft>
        <a:buFont typeface="Arial" pitchFamily="34" charset="0"/>
        <a:buChar char="•"/>
        <a:defRPr sz="1600">
          <a:solidFill>
            <a:schemeClr val="tx1"/>
          </a:solidFill>
          <a:latin typeface="Arial" pitchFamily="34" charset="0"/>
          <a:cs typeface="Arial" pitchFamily="34" charset="0"/>
        </a:defRPr>
      </a:lvl3pPr>
      <a:lvl4pPr marL="622300" indent="-179388" algn="l" rtl="0" eaLnBrk="0" fontAlgn="base" hangingPunct="0">
        <a:spcBef>
          <a:spcPct val="0"/>
        </a:spcBef>
        <a:spcAft>
          <a:spcPct val="0"/>
        </a:spcAft>
        <a:buChar char="•"/>
        <a:defRPr sz="1600">
          <a:solidFill>
            <a:schemeClr val="tx1"/>
          </a:solidFill>
          <a:latin typeface="Arial" pitchFamily="34" charset="0"/>
          <a:cs typeface="Arial" pitchFamily="34" charset="0"/>
        </a:defRPr>
      </a:lvl4pPr>
      <a:lvl5pPr marL="622300" indent="-179388" algn="l" rtl="0" eaLnBrk="0" fontAlgn="base" hangingPunct="0">
        <a:spcBef>
          <a:spcPct val="0"/>
        </a:spcBef>
        <a:spcAft>
          <a:spcPct val="0"/>
        </a:spcAft>
        <a:buChar char="•"/>
        <a:defRPr sz="1600">
          <a:solidFill>
            <a:schemeClr val="tx1"/>
          </a:solidFill>
          <a:latin typeface="Arial" pitchFamily="34" charset="0"/>
          <a:cs typeface="Arial" pitchFamily="34" charset="0"/>
        </a:defRPr>
      </a:lvl5pPr>
      <a:lvl6pPr marL="1620838" indent="-176213" algn="l" rtl="0" eaLnBrk="1" fontAlgn="base" hangingPunct="1">
        <a:spcBef>
          <a:spcPct val="0"/>
        </a:spcBef>
        <a:spcAft>
          <a:spcPct val="0"/>
        </a:spcAft>
        <a:buChar char="•"/>
        <a:defRPr sz="1400">
          <a:solidFill>
            <a:schemeClr val="tx1"/>
          </a:solidFill>
          <a:latin typeface="+mn-lt"/>
        </a:defRPr>
      </a:lvl6pPr>
      <a:lvl7pPr marL="2078038" indent="-176213" algn="l" rtl="0" eaLnBrk="1" fontAlgn="base" hangingPunct="1">
        <a:spcBef>
          <a:spcPct val="0"/>
        </a:spcBef>
        <a:spcAft>
          <a:spcPct val="0"/>
        </a:spcAft>
        <a:buChar char="•"/>
        <a:defRPr sz="1400">
          <a:solidFill>
            <a:schemeClr val="tx1"/>
          </a:solidFill>
          <a:latin typeface="+mn-lt"/>
        </a:defRPr>
      </a:lvl7pPr>
      <a:lvl8pPr marL="2535238" indent="-176213" algn="l" rtl="0" eaLnBrk="1" fontAlgn="base" hangingPunct="1">
        <a:spcBef>
          <a:spcPct val="0"/>
        </a:spcBef>
        <a:spcAft>
          <a:spcPct val="0"/>
        </a:spcAft>
        <a:buChar char="•"/>
        <a:defRPr sz="1400">
          <a:solidFill>
            <a:schemeClr val="tx1"/>
          </a:solidFill>
          <a:latin typeface="+mn-lt"/>
        </a:defRPr>
      </a:lvl8pPr>
      <a:lvl9pPr marL="2992438" indent="-176213" algn="l" rtl="0" eaLnBrk="1" fontAlgn="base" hangingPunct="1">
        <a:spcBef>
          <a:spcPct val="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0" y="0"/>
            <a:ext cx="9144000" cy="6858000"/>
          </a:xfrm>
          <a:prstGeom prst="rect">
            <a:avLst/>
          </a:prstGeom>
          <a:solidFill>
            <a:schemeClr val="tx2"/>
          </a:solidFill>
          <a:ln w="9525">
            <a:noFill/>
            <a:miter lim="800000"/>
            <a:headEnd/>
            <a:tailEnd/>
          </a:ln>
          <a:effectLst/>
        </p:spPr>
        <p:txBody>
          <a:bodyPr wrap="none" lIns="18000"/>
          <a:lstStyle/>
          <a:p>
            <a:pPr>
              <a:defRPr/>
            </a:pPr>
            <a:endParaRPr lang="en-GB">
              <a:latin typeface="Arial" charset="0"/>
              <a:cs typeface="+mn-cs"/>
            </a:endParaRPr>
          </a:p>
        </p:txBody>
      </p:sp>
      <p:sp>
        <p:nvSpPr>
          <p:cNvPr id="4099" name="Rectangle 6"/>
          <p:cNvSpPr>
            <a:spLocks noGrp="1" noChangeArrowheads="1"/>
          </p:cNvSpPr>
          <p:nvPr>
            <p:ph type="title"/>
          </p:nvPr>
        </p:nvSpPr>
        <p:spPr bwMode="auto">
          <a:xfrm>
            <a:off x="314325" y="274638"/>
            <a:ext cx="8415338" cy="185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9467" name="Rectangle 11"/>
          <p:cNvSpPr>
            <a:spLocks noChangeArrowheads="1"/>
          </p:cNvSpPr>
          <p:nvPr/>
        </p:nvSpPr>
        <p:spPr bwMode="auto">
          <a:xfrm>
            <a:off x="107950" y="6243638"/>
            <a:ext cx="466725" cy="352425"/>
          </a:xfrm>
          <a:prstGeom prst="rect">
            <a:avLst/>
          </a:prstGeom>
          <a:noFill/>
          <a:ln w="9525">
            <a:noFill/>
            <a:miter lim="800000"/>
            <a:headEnd/>
            <a:tailEnd/>
          </a:ln>
          <a:effectLst/>
        </p:spPr>
        <p:txBody>
          <a:bodyPr lIns="18000" rIns="18000"/>
          <a:lstStyle/>
          <a:p>
            <a:pPr algn="r">
              <a:defRPr/>
            </a:pPr>
            <a:endParaRPr lang="en-GB" sz="10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cs typeface="Arial" charset="0"/>
        </a:defRPr>
      </a:lvl2pPr>
      <a:lvl3pPr algn="l" rtl="0" eaLnBrk="0" fontAlgn="base" hangingPunct="0">
        <a:lnSpc>
          <a:spcPct val="95000"/>
        </a:lnSpc>
        <a:spcBef>
          <a:spcPct val="0"/>
        </a:spcBef>
        <a:spcAft>
          <a:spcPct val="0"/>
        </a:spcAft>
        <a:defRPr sz="3600" b="1">
          <a:solidFill>
            <a:schemeClr val="bg1"/>
          </a:solidFill>
          <a:latin typeface="Arial" charset="0"/>
          <a:cs typeface="Arial" charset="0"/>
        </a:defRPr>
      </a:lvl3pPr>
      <a:lvl4pPr algn="l" rtl="0" eaLnBrk="0" fontAlgn="base" hangingPunct="0">
        <a:lnSpc>
          <a:spcPct val="95000"/>
        </a:lnSpc>
        <a:spcBef>
          <a:spcPct val="0"/>
        </a:spcBef>
        <a:spcAft>
          <a:spcPct val="0"/>
        </a:spcAft>
        <a:defRPr sz="3600" b="1">
          <a:solidFill>
            <a:schemeClr val="bg1"/>
          </a:solidFill>
          <a:latin typeface="Arial" charset="0"/>
          <a:cs typeface="Arial" charset="0"/>
        </a:defRPr>
      </a:lvl4pPr>
      <a:lvl5pPr algn="l" rtl="0" eaLnBrk="0" fontAlgn="base" hangingPunct="0">
        <a:lnSpc>
          <a:spcPct val="95000"/>
        </a:lnSpc>
        <a:spcBef>
          <a:spcPct val="0"/>
        </a:spcBef>
        <a:spcAft>
          <a:spcPct val="0"/>
        </a:spcAft>
        <a:defRPr sz="3600" b="1">
          <a:solidFill>
            <a:schemeClr val="bg1"/>
          </a:solidFill>
          <a:latin typeface="Arial" charset="0"/>
          <a:cs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pitchFamily="34"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0" y="0"/>
            <a:ext cx="9144000" cy="6858000"/>
          </a:xfrm>
          <a:prstGeom prst="rect">
            <a:avLst/>
          </a:prstGeom>
          <a:solidFill>
            <a:schemeClr val="accent1"/>
          </a:solidFill>
          <a:ln w="9525">
            <a:noFill/>
            <a:miter lim="800000"/>
            <a:headEnd/>
            <a:tailEnd/>
          </a:ln>
          <a:effectLst/>
        </p:spPr>
        <p:txBody>
          <a:bodyPr wrap="none" anchor="ctr"/>
          <a:lstStyle/>
          <a:p>
            <a:pPr>
              <a:defRPr/>
            </a:pPr>
            <a:endParaRPr lang="en-GB">
              <a:latin typeface="Arial" charset="0"/>
              <a:cs typeface="+mn-cs"/>
            </a:endParaRPr>
          </a:p>
        </p:txBody>
      </p:sp>
      <p:sp>
        <p:nvSpPr>
          <p:cNvPr id="5123" name="Rectangle 2"/>
          <p:cNvSpPr>
            <a:spLocks noGrp="1" noChangeArrowheads="1"/>
          </p:cNvSpPr>
          <p:nvPr>
            <p:ph type="title"/>
          </p:nvPr>
        </p:nvSpPr>
        <p:spPr bwMode="auto">
          <a:xfrm>
            <a:off x="314325" y="274638"/>
            <a:ext cx="8415338" cy="185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cs typeface="Arial" charset="0"/>
        </a:defRPr>
      </a:lvl2pPr>
      <a:lvl3pPr algn="l" rtl="0" eaLnBrk="0" fontAlgn="base" hangingPunct="0">
        <a:lnSpc>
          <a:spcPct val="95000"/>
        </a:lnSpc>
        <a:spcBef>
          <a:spcPct val="0"/>
        </a:spcBef>
        <a:spcAft>
          <a:spcPct val="0"/>
        </a:spcAft>
        <a:defRPr sz="3600" b="1">
          <a:solidFill>
            <a:schemeClr val="bg1"/>
          </a:solidFill>
          <a:latin typeface="Arial" charset="0"/>
          <a:cs typeface="Arial" charset="0"/>
        </a:defRPr>
      </a:lvl3pPr>
      <a:lvl4pPr algn="l" rtl="0" eaLnBrk="0" fontAlgn="base" hangingPunct="0">
        <a:lnSpc>
          <a:spcPct val="95000"/>
        </a:lnSpc>
        <a:spcBef>
          <a:spcPct val="0"/>
        </a:spcBef>
        <a:spcAft>
          <a:spcPct val="0"/>
        </a:spcAft>
        <a:defRPr sz="3600" b="1">
          <a:solidFill>
            <a:schemeClr val="bg1"/>
          </a:solidFill>
          <a:latin typeface="Arial" charset="0"/>
          <a:cs typeface="Arial" charset="0"/>
        </a:defRPr>
      </a:lvl4pPr>
      <a:lvl5pPr algn="l" rtl="0" eaLnBrk="0" fontAlgn="base" hangingPunct="0">
        <a:lnSpc>
          <a:spcPct val="95000"/>
        </a:lnSpc>
        <a:spcBef>
          <a:spcPct val="0"/>
        </a:spcBef>
        <a:spcAft>
          <a:spcPct val="0"/>
        </a:spcAft>
        <a:defRPr sz="3600" b="1">
          <a:solidFill>
            <a:schemeClr val="bg1"/>
          </a:solidFill>
          <a:latin typeface="Arial" charset="0"/>
          <a:cs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pitchFamily="34"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0" y="0"/>
            <a:ext cx="9144000" cy="6858000"/>
          </a:xfrm>
          <a:prstGeom prst="rect">
            <a:avLst/>
          </a:prstGeom>
          <a:solidFill>
            <a:schemeClr val="accent2"/>
          </a:solidFill>
          <a:ln w="9525">
            <a:noFill/>
            <a:miter lim="800000"/>
            <a:headEnd/>
            <a:tailEnd/>
          </a:ln>
          <a:effectLst/>
        </p:spPr>
        <p:txBody>
          <a:bodyPr wrap="none" anchor="ctr"/>
          <a:lstStyle/>
          <a:p>
            <a:pPr>
              <a:defRPr/>
            </a:pPr>
            <a:endParaRPr lang="en-GB">
              <a:latin typeface="Arial" charset="0"/>
              <a:cs typeface="+mn-cs"/>
            </a:endParaRPr>
          </a:p>
        </p:txBody>
      </p:sp>
      <p:sp>
        <p:nvSpPr>
          <p:cNvPr id="6147" name="Rectangle 6"/>
          <p:cNvSpPr>
            <a:spLocks noGrp="1" noChangeArrowheads="1"/>
          </p:cNvSpPr>
          <p:nvPr>
            <p:ph type="title"/>
          </p:nvPr>
        </p:nvSpPr>
        <p:spPr bwMode="auto">
          <a:xfrm>
            <a:off x="314325" y="274638"/>
            <a:ext cx="8415338" cy="185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cs typeface="Arial" charset="0"/>
        </a:defRPr>
      </a:lvl2pPr>
      <a:lvl3pPr algn="l" rtl="0" eaLnBrk="0" fontAlgn="base" hangingPunct="0">
        <a:lnSpc>
          <a:spcPct val="95000"/>
        </a:lnSpc>
        <a:spcBef>
          <a:spcPct val="0"/>
        </a:spcBef>
        <a:spcAft>
          <a:spcPct val="0"/>
        </a:spcAft>
        <a:defRPr sz="3600" b="1">
          <a:solidFill>
            <a:schemeClr val="bg1"/>
          </a:solidFill>
          <a:latin typeface="Arial" charset="0"/>
          <a:cs typeface="Arial" charset="0"/>
        </a:defRPr>
      </a:lvl3pPr>
      <a:lvl4pPr algn="l" rtl="0" eaLnBrk="0" fontAlgn="base" hangingPunct="0">
        <a:lnSpc>
          <a:spcPct val="95000"/>
        </a:lnSpc>
        <a:spcBef>
          <a:spcPct val="0"/>
        </a:spcBef>
        <a:spcAft>
          <a:spcPct val="0"/>
        </a:spcAft>
        <a:defRPr sz="3600" b="1">
          <a:solidFill>
            <a:schemeClr val="bg1"/>
          </a:solidFill>
          <a:latin typeface="Arial" charset="0"/>
          <a:cs typeface="Arial" charset="0"/>
        </a:defRPr>
      </a:lvl4pPr>
      <a:lvl5pPr algn="l" rtl="0" eaLnBrk="0" fontAlgn="base" hangingPunct="0">
        <a:lnSpc>
          <a:spcPct val="95000"/>
        </a:lnSpc>
        <a:spcBef>
          <a:spcPct val="0"/>
        </a:spcBef>
        <a:spcAft>
          <a:spcPct val="0"/>
        </a:spcAft>
        <a:defRPr sz="3600" b="1">
          <a:solidFill>
            <a:schemeClr val="bg1"/>
          </a:solidFill>
          <a:latin typeface="Arial" charset="0"/>
          <a:cs typeface="Arial" charset="0"/>
        </a:defRPr>
      </a:lvl5pPr>
      <a:lvl6pPr marL="457200" algn="l" rtl="0" fontAlgn="base">
        <a:lnSpc>
          <a:spcPct val="95000"/>
        </a:lnSpc>
        <a:spcBef>
          <a:spcPct val="0"/>
        </a:spcBef>
        <a:spcAft>
          <a:spcPct val="0"/>
        </a:spcAft>
        <a:defRPr sz="3600" b="1">
          <a:solidFill>
            <a:schemeClr val="bg1"/>
          </a:solidFill>
          <a:latin typeface="Arial" charset="0"/>
          <a:cs typeface="Arial" charset="0"/>
        </a:defRPr>
      </a:lvl6pPr>
      <a:lvl7pPr marL="914400" algn="l" rtl="0" fontAlgn="base">
        <a:lnSpc>
          <a:spcPct val="95000"/>
        </a:lnSpc>
        <a:spcBef>
          <a:spcPct val="0"/>
        </a:spcBef>
        <a:spcAft>
          <a:spcPct val="0"/>
        </a:spcAft>
        <a:defRPr sz="3600" b="1">
          <a:solidFill>
            <a:schemeClr val="bg1"/>
          </a:solidFill>
          <a:latin typeface="Arial" charset="0"/>
          <a:cs typeface="Arial" charset="0"/>
        </a:defRPr>
      </a:lvl7pPr>
      <a:lvl8pPr marL="1371600" algn="l" rtl="0" fontAlgn="base">
        <a:lnSpc>
          <a:spcPct val="95000"/>
        </a:lnSpc>
        <a:spcBef>
          <a:spcPct val="0"/>
        </a:spcBef>
        <a:spcAft>
          <a:spcPct val="0"/>
        </a:spcAft>
        <a:defRPr sz="3600" b="1">
          <a:solidFill>
            <a:schemeClr val="bg1"/>
          </a:solidFill>
          <a:latin typeface="Arial" charset="0"/>
          <a:cs typeface="Arial" charset="0"/>
        </a:defRPr>
      </a:lvl8pPr>
      <a:lvl9pPr marL="1828800" algn="l" rtl="0" fontAlgn="base">
        <a:lnSpc>
          <a:spcPct val="95000"/>
        </a:lnSpc>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cs typeface="+mn-cs"/>
        </a:defRPr>
      </a:lvl2pPr>
      <a:lvl3pPr marL="455613" indent="-96838" algn="l" rtl="0" eaLnBrk="0" fontAlgn="base" hangingPunct="0">
        <a:spcBef>
          <a:spcPct val="0"/>
        </a:spcBef>
        <a:spcAft>
          <a:spcPct val="0"/>
        </a:spcAft>
        <a:buFont typeface="Arial" pitchFamily="34" charset="0"/>
        <a:buChar char="-"/>
        <a:defRPr b="1">
          <a:solidFill>
            <a:schemeClr val="tx1"/>
          </a:solidFill>
          <a:latin typeface="+mn-lt"/>
          <a:cs typeface="+mn-cs"/>
        </a:defRPr>
      </a:lvl3pPr>
      <a:lvl4pPr marL="808038" indent="-173038" algn="l" rtl="0" eaLnBrk="0" fontAlgn="base" hangingPunct="0">
        <a:spcBef>
          <a:spcPct val="0"/>
        </a:spcBef>
        <a:spcAft>
          <a:spcPct val="0"/>
        </a:spcAft>
        <a:buChar char="•"/>
        <a:defRPr sz="1600" b="1">
          <a:solidFill>
            <a:schemeClr val="tx1"/>
          </a:solidFill>
          <a:latin typeface="+mn-lt"/>
          <a:cs typeface="+mn-cs"/>
        </a:defRPr>
      </a:lvl4pPr>
      <a:lvl5pPr marL="1163638" indent="-176213" algn="l" rtl="0" eaLnBrk="0" fontAlgn="base" hangingPunct="0">
        <a:spcBef>
          <a:spcPct val="0"/>
        </a:spcBef>
        <a:spcAft>
          <a:spcPct val="0"/>
        </a:spcAft>
        <a:buChar char="•"/>
        <a:defRPr sz="1400" b="1">
          <a:solidFill>
            <a:schemeClr val="tx1"/>
          </a:solidFill>
          <a:latin typeface="+mn-lt"/>
          <a:cs typeface="+mn-cs"/>
        </a:defRPr>
      </a:lvl5pPr>
      <a:lvl6pPr marL="1620838" indent="-176213" algn="l" rtl="0" fontAlgn="base">
        <a:spcBef>
          <a:spcPct val="0"/>
        </a:spcBef>
        <a:spcAft>
          <a:spcPct val="0"/>
        </a:spcAft>
        <a:buChar char="•"/>
        <a:defRPr sz="1400" b="1">
          <a:solidFill>
            <a:schemeClr val="tx1"/>
          </a:solidFill>
          <a:latin typeface="+mn-lt"/>
          <a:cs typeface="+mn-cs"/>
        </a:defRPr>
      </a:lvl6pPr>
      <a:lvl7pPr marL="2078038" indent="-176213" algn="l" rtl="0" fontAlgn="base">
        <a:spcBef>
          <a:spcPct val="0"/>
        </a:spcBef>
        <a:spcAft>
          <a:spcPct val="0"/>
        </a:spcAft>
        <a:buChar char="•"/>
        <a:defRPr sz="1400" b="1">
          <a:solidFill>
            <a:schemeClr val="tx1"/>
          </a:solidFill>
          <a:latin typeface="+mn-lt"/>
          <a:cs typeface="+mn-cs"/>
        </a:defRPr>
      </a:lvl7pPr>
      <a:lvl8pPr marL="2535238" indent="-176213" algn="l" rtl="0" fontAlgn="base">
        <a:spcBef>
          <a:spcPct val="0"/>
        </a:spcBef>
        <a:spcAft>
          <a:spcPct val="0"/>
        </a:spcAft>
        <a:buChar char="•"/>
        <a:defRPr sz="1400" b="1">
          <a:solidFill>
            <a:schemeClr val="tx1"/>
          </a:solidFill>
          <a:latin typeface="+mn-lt"/>
          <a:cs typeface="+mn-cs"/>
        </a:defRPr>
      </a:lvl8pPr>
      <a:lvl9pPr marL="2992438" indent="-176213" algn="l" rtl="0" fontAlgn="base">
        <a:spcBef>
          <a:spcPct val="0"/>
        </a:spcBef>
        <a:spcAft>
          <a:spcPct val="0"/>
        </a:spcAft>
        <a:buChar char="•"/>
        <a:defRPr sz="14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bwMode="auto">
          <a:xfrm>
            <a:off x="314325" y="274638"/>
            <a:ext cx="4678363" cy="165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title</a:t>
            </a: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Lst>
  <p:hf hdr="0"/>
  <p:txStyles>
    <p:titleStyle>
      <a:lvl1pPr algn="l" rtl="0" eaLnBrk="0" fontAlgn="base" hangingPunct="0">
        <a:lnSpc>
          <a:spcPct val="95000"/>
        </a:lnSpc>
        <a:spcBef>
          <a:spcPct val="0"/>
        </a:spcBef>
        <a:spcAft>
          <a:spcPct val="0"/>
        </a:spcAft>
        <a:defRPr sz="3600" b="1">
          <a:solidFill>
            <a:schemeClr val="tx2"/>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tx2"/>
          </a:solidFill>
          <a:latin typeface="Arial" charset="0"/>
          <a:cs typeface="Arial" charset="0"/>
        </a:defRPr>
      </a:lvl2pPr>
      <a:lvl3pPr algn="l" rtl="0" eaLnBrk="0" fontAlgn="base" hangingPunct="0">
        <a:lnSpc>
          <a:spcPct val="95000"/>
        </a:lnSpc>
        <a:spcBef>
          <a:spcPct val="0"/>
        </a:spcBef>
        <a:spcAft>
          <a:spcPct val="0"/>
        </a:spcAft>
        <a:defRPr sz="3600" b="1">
          <a:solidFill>
            <a:schemeClr val="tx2"/>
          </a:solidFill>
          <a:latin typeface="Arial" charset="0"/>
          <a:cs typeface="Arial" charset="0"/>
        </a:defRPr>
      </a:lvl3pPr>
      <a:lvl4pPr algn="l" rtl="0" eaLnBrk="0" fontAlgn="base" hangingPunct="0">
        <a:lnSpc>
          <a:spcPct val="95000"/>
        </a:lnSpc>
        <a:spcBef>
          <a:spcPct val="0"/>
        </a:spcBef>
        <a:spcAft>
          <a:spcPct val="0"/>
        </a:spcAft>
        <a:defRPr sz="3600" b="1">
          <a:solidFill>
            <a:schemeClr val="tx2"/>
          </a:solidFill>
          <a:latin typeface="Arial" charset="0"/>
          <a:cs typeface="Arial" charset="0"/>
        </a:defRPr>
      </a:lvl4pPr>
      <a:lvl5pPr algn="l" rtl="0" eaLnBrk="0" fontAlgn="base" hangingPunct="0">
        <a:lnSpc>
          <a:spcPct val="95000"/>
        </a:lnSpc>
        <a:spcBef>
          <a:spcPct val="0"/>
        </a:spcBef>
        <a:spcAft>
          <a:spcPct val="0"/>
        </a:spcAft>
        <a:defRPr sz="3600" b="1">
          <a:solidFill>
            <a:schemeClr val="tx2"/>
          </a:solidFill>
          <a:latin typeface="Arial" charset="0"/>
          <a:cs typeface="Arial" charset="0"/>
        </a:defRPr>
      </a:lvl5pPr>
      <a:lvl6pPr marL="457200" algn="l" rtl="0" fontAlgn="base">
        <a:lnSpc>
          <a:spcPct val="95000"/>
        </a:lnSpc>
        <a:spcBef>
          <a:spcPct val="0"/>
        </a:spcBef>
        <a:spcAft>
          <a:spcPct val="0"/>
        </a:spcAft>
        <a:defRPr sz="3600" b="1">
          <a:solidFill>
            <a:schemeClr val="tx2"/>
          </a:solidFill>
          <a:latin typeface="Arial" charset="0"/>
        </a:defRPr>
      </a:lvl6pPr>
      <a:lvl7pPr marL="914400" algn="l" rtl="0" fontAlgn="base">
        <a:lnSpc>
          <a:spcPct val="95000"/>
        </a:lnSpc>
        <a:spcBef>
          <a:spcPct val="0"/>
        </a:spcBef>
        <a:spcAft>
          <a:spcPct val="0"/>
        </a:spcAft>
        <a:defRPr sz="3600" b="1">
          <a:solidFill>
            <a:schemeClr val="tx2"/>
          </a:solidFill>
          <a:latin typeface="Arial" charset="0"/>
        </a:defRPr>
      </a:lvl7pPr>
      <a:lvl8pPr marL="1371600" algn="l" rtl="0" fontAlgn="base">
        <a:lnSpc>
          <a:spcPct val="95000"/>
        </a:lnSpc>
        <a:spcBef>
          <a:spcPct val="0"/>
        </a:spcBef>
        <a:spcAft>
          <a:spcPct val="0"/>
        </a:spcAft>
        <a:defRPr sz="3600" b="1">
          <a:solidFill>
            <a:schemeClr val="tx2"/>
          </a:solidFill>
          <a:latin typeface="Arial" charset="0"/>
        </a:defRPr>
      </a:lvl8pPr>
      <a:lvl9pPr marL="1828800" algn="l" rtl="0" fontAlgn="base">
        <a:lnSpc>
          <a:spcPct val="95000"/>
        </a:lnSpc>
        <a:spcBef>
          <a:spcPct val="0"/>
        </a:spcBef>
        <a:spcAft>
          <a:spcPct val="0"/>
        </a:spcAft>
        <a:defRPr sz="3600" b="1">
          <a:solidFill>
            <a:schemeClr val="tx2"/>
          </a:solidFill>
          <a:latin typeface="Arial" charset="0"/>
        </a:defRPr>
      </a:lvl9pPr>
    </p:titleStyle>
    <p:bodyStyle>
      <a:lvl1pPr marL="342900" indent="-342900" algn="r" rtl="0" eaLnBrk="0" fontAlgn="base" hangingPunct="0">
        <a:lnSpc>
          <a:spcPct val="85000"/>
        </a:lnSpc>
        <a:spcBef>
          <a:spcPct val="0"/>
        </a:spcBef>
        <a:spcAft>
          <a:spcPct val="0"/>
        </a:spcAft>
        <a:defRPr sz="50000" b="1">
          <a:solidFill>
            <a:schemeClr val="accent1"/>
          </a:solidFill>
          <a:latin typeface="+mn-lt"/>
          <a:ea typeface="+mn-ea"/>
          <a:cs typeface="+mn-cs"/>
        </a:defRPr>
      </a:lvl1pPr>
      <a:lvl2pPr marL="179388" indent="-177800" algn="r" rtl="0" eaLnBrk="0" fontAlgn="base" hangingPunct="0">
        <a:lnSpc>
          <a:spcPct val="85000"/>
        </a:lnSpc>
        <a:spcBef>
          <a:spcPct val="0"/>
        </a:spcBef>
        <a:spcAft>
          <a:spcPct val="0"/>
        </a:spcAft>
        <a:buChar char="•"/>
        <a:defRPr sz="50000" b="1">
          <a:solidFill>
            <a:schemeClr val="accent1"/>
          </a:solidFill>
          <a:latin typeface="+mn-lt"/>
        </a:defRPr>
      </a:lvl2pPr>
      <a:lvl3pPr marL="455613" indent="-96838" algn="r" rtl="0" eaLnBrk="0" fontAlgn="base" hangingPunct="0">
        <a:lnSpc>
          <a:spcPct val="85000"/>
        </a:lnSpc>
        <a:spcBef>
          <a:spcPct val="0"/>
        </a:spcBef>
        <a:spcAft>
          <a:spcPct val="0"/>
        </a:spcAft>
        <a:buFont typeface="Arial" pitchFamily="34" charset="0"/>
        <a:buChar char="-"/>
        <a:defRPr sz="50000" b="1">
          <a:solidFill>
            <a:schemeClr val="accent1"/>
          </a:solidFill>
          <a:latin typeface="+mn-lt"/>
        </a:defRPr>
      </a:lvl3pPr>
      <a:lvl4pPr marL="808038" indent="-173038" algn="r" rtl="0" eaLnBrk="0" fontAlgn="base" hangingPunct="0">
        <a:lnSpc>
          <a:spcPct val="85000"/>
        </a:lnSpc>
        <a:spcBef>
          <a:spcPct val="0"/>
        </a:spcBef>
        <a:spcAft>
          <a:spcPct val="0"/>
        </a:spcAft>
        <a:buChar char="•"/>
        <a:defRPr sz="50000" b="1">
          <a:solidFill>
            <a:schemeClr val="accent1"/>
          </a:solidFill>
          <a:latin typeface="+mn-lt"/>
        </a:defRPr>
      </a:lvl4pPr>
      <a:lvl5pPr marL="1163638" indent="-176213" algn="r" rtl="0" eaLnBrk="0" fontAlgn="base" hangingPunct="0">
        <a:lnSpc>
          <a:spcPct val="85000"/>
        </a:lnSpc>
        <a:spcBef>
          <a:spcPct val="0"/>
        </a:spcBef>
        <a:spcAft>
          <a:spcPct val="0"/>
        </a:spcAft>
        <a:buChar char="•"/>
        <a:defRPr sz="50000" b="1">
          <a:solidFill>
            <a:schemeClr val="accent1"/>
          </a:solidFill>
          <a:latin typeface="+mn-lt"/>
        </a:defRPr>
      </a:lvl5pPr>
      <a:lvl6pPr marL="1620838" indent="-176213" algn="r" rtl="0" fontAlgn="base">
        <a:lnSpc>
          <a:spcPct val="85000"/>
        </a:lnSpc>
        <a:spcBef>
          <a:spcPct val="0"/>
        </a:spcBef>
        <a:spcAft>
          <a:spcPct val="0"/>
        </a:spcAft>
        <a:buChar char="•"/>
        <a:defRPr sz="50000" b="1">
          <a:solidFill>
            <a:schemeClr val="accent1"/>
          </a:solidFill>
          <a:latin typeface="+mn-lt"/>
        </a:defRPr>
      </a:lvl6pPr>
      <a:lvl7pPr marL="2078038" indent="-176213" algn="r" rtl="0" fontAlgn="base">
        <a:lnSpc>
          <a:spcPct val="85000"/>
        </a:lnSpc>
        <a:spcBef>
          <a:spcPct val="0"/>
        </a:spcBef>
        <a:spcAft>
          <a:spcPct val="0"/>
        </a:spcAft>
        <a:buChar char="•"/>
        <a:defRPr sz="50000" b="1">
          <a:solidFill>
            <a:schemeClr val="accent1"/>
          </a:solidFill>
          <a:latin typeface="+mn-lt"/>
        </a:defRPr>
      </a:lvl7pPr>
      <a:lvl8pPr marL="2535238" indent="-176213" algn="r" rtl="0" fontAlgn="base">
        <a:lnSpc>
          <a:spcPct val="85000"/>
        </a:lnSpc>
        <a:spcBef>
          <a:spcPct val="0"/>
        </a:spcBef>
        <a:spcAft>
          <a:spcPct val="0"/>
        </a:spcAft>
        <a:buChar char="•"/>
        <a:defRPr sz="50000" b="1">
          <a:solidFill>
            <a:schemeClr val="accent1"/>
          </a:solidFill>
          <a:latin typeface="+mn-lt"/>
        </a:defRPr>
      </a:lvl8pPr>
      <a:lvl9pPr marL="2992438" indent="-176213" algn="r" rtl="0" fontAlgn="base">
        <a:lnSpc>
          <a:spcPct val="85000"/>
        </a:lnSpc>
        <a:spcBef>
          <a:spcPct val="0"/>
        </a:spcBef>
        <a:spcAft>
          <a:spcPct val="0"/>
        </a:spcAft>
        <a:buChar char="•"/>
        <a:defRPr sz="50000" b="1">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bwMode="auto">
          <a:xfrm>
            <a:off x="314325" y="274638"/>
            <a:ext cx="8415338" cy="1154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229" r:id="rId1"/>
    <p:sldLayoutId id="2147484217" r:id="rId2"/>
    <p:sldLayoutId id="2147484218" r:id="rId3"/>
    <p:sldLayoutId id="2147484219" r:id="rId4"/>
    <p:sldLayoutId id="2147484220" r:id="rId5"/>
  </p:sldLayoutIdLst>
  <p:hf hdr="0"/>
  <p:txStyles>
    <p:titleStyle>
      <a:lvl1pPr algn="l" rtl="0" eaLnBrk="0" fontAlgn="base" hangingPunct="0">
        <a:lnSpc>
          <a:spcPct val="95000"/>
        </a:lnSpc>
        <a:spcBef>
          <a:spcPct val="0"/>
        </a:spcBef>
        <a:spcAft>
          <a:spcPct val="0"/>
        </a:spcAft>
        <a:defRPr sz="3600">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a:solidFill>
            <a:schemeClr val="bg1"/>
          </a:solidFill>
          <a:latin typeface="Arial" charset="0"/>
          <a:cs typeface="Arial" charset="0"/>
        </a:defRPr>
      </a:lvl2pPr>
      <a:lvl3pPr algn="l" rtl="0" eaLnBrk="0" fontAlgn="base" hangingPunct="0">
        <a:lnSpc>
          <a:spcPct val="95000"/>
        </a:lnSpc>
        <a:spcBef>
          <a:spcPct val="0"/>
        </a:spcBef>
        <a:spcAft>
          <a:spcPct val="0"/>
        </a:spcAft>
        <a:defRPr sz="3600">
          <a:solidFill>
            <a:schemeClr val="bg1"/>
          </a:solidFill>
          <a:latin typeface="Arial" charset="0"/>
          <a:cs typeface="Arial" charset="0"/>
        </a:defRPr>
      </a:lvl3pPr>
      <a:lvl4pPr algn="l" rtl="0" eaLnBrk="0" fontAlgn="base" hangingPunct="0">
        <a:lnSpc>
          <a:spcPct val="95000"/>
        </a:lnSpc>
        <a:spcBef>
          <a:spcPct val="0"/>
        </a:spcBef>
        <a:spcAft>
          <a:spcPct val="0"/>
        </a:spcAft>
        <a:defRPr sz="3600">
          <a:solidFill>
            <a:schemeClr val="bg1"/>
          </a:solidFill>
          <a:latin typeface="Arial" charset="0"/>
          <a:cs typeface="Arial" charset="0"/>
        </a:defRPr>
      </a:lvl4pPr>
      <a:lvl5pPr algn="l" rtl="0" eaLnBrk="0" fontAlgn="base" hangingPunct="0">
        <a:lnSpc>
          <a:spcPct val="95000"/>
        </a:lnSpc>
        <a:spcBef>
          <a:spcPct val="0"/>
        </a:spcBef>
        <a:spcAft>
          <a:spcPct val="0"/>
        </a:spcAft>
        <a:defRPr sz="3600">
          <a:solidFill>
            <a:schemeClr val="bg1"/>
          </a:solidFill>
          <a:latin typeface="Arial" charset="0"/>
          <a:cs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pitchFamily="34"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bwMode="auto">
          <a:xfrm>
            <a:off x="314325" y="274638"/>
            <a:ext cx="8415338" cy="3154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230" r:id="rId1"/>
    <p:sldLayoutId id="2147484221" r:id="rId2"/>
    <p:sldLayoutId id="2147484222" r:id="rId3"/>
    <p:sldLayoutId id="2147484223" r:id="rId4"/>
    <p:sldLayoutId id="2147484224" r:id="rId5"/>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cs typeface="Arial" charset="0"/>
        </a:defRPr>
      </a:lvl2pPr>
      <a:lvl3pPr algn="l" rtl="0" eaLnBrk="0" fontAlgn="base" hangingPunct="0">
        <a:lnSpc>
          <a:spcPct val="95000"/>
        </a:lnSpc>
        <a:spcBef>
          <a:spcPct val="0"/>
        </a:spcBef>
        <a:spcAft>
          <a:spcPct val="0"/>
        </a:spcAft>
        <a:defRPr sz="3600" b="1">
          <a:solidFill>
            <a:schemeClr val="bg1"/>
          </a:solidFill>
          <a:latin typeface="Arial" charset="0"/>
          <a:cs typeface="Arial" charset="0"/>
        </a:defRPr>
      </a:lvl3pPr>
      <a:lvl4pPr algn="l" rtl="0" eaLnBrk="0" fontAlgn="base" hangingPunct="0">
        <a:lnSpc>
          <a:spcPct val="95000"/>
        </a:lnSpc>
        <a:spcBef>
          <a:spcPct val="0"/>
        </a:spcBef>
        <a:spcAft>
          <a:spcPct val="0"/>
        </a:spcAft>
        <a:defRPr sz="3600" b="1">
          <a:solidFill>
            <a:schemeClr val="bg1"/>
          </a:solidFill>
          <a:latin typeface="Arial" charset="0"/>
          <a:cs typeface="Arial" charset="0"/>
        </a:defRPr>
      </a:lvl4pPr>
      <a:lvl5pPr algn="l" rtl="0" eaLnBrk="0" fontAlgn="base" hangingPunct="0">
        <a:lnSpc>
          <a:spcPct val="95000"/>
        </a:lnSpc>
        <a:spcBef>
          <a:spcPct val="0"/>
        </a:spcBef>
        <a:spcAft>
          <a:spcPct val="0"/>
        </a:spcAft>
        <a:defRPr sz="3600" b="1">
          <a:solidFill>
            <a:schemeClr val="bg1"/>
          </a:solidFill>
          <a:latin typeface="Arial" charset="0"/>
          <a:cs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pitchFamily="34"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gray">
          <a:xfrm>
            <a:off x="455613" y="455613"/>
            <a:ext cx="8226425"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3" name="Rectangle 4"/>
          <p:cNvSpPr>
            <a:spLocks noGrp="1" noChangeArrowheads="1"/>
          </p:cNvSpPr>
          <p:nvPr>
            <p:ph type="body" idx="1"/>
          </p:nvPr>
        </p:nvSpPr>
        <p:spPr bwMode="gray">
          <a:xfrm>
            <a:off x="455613" y="1598613"/>
            <a:ext cx="8226425" cy="422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Freeform 12"/>
          <p:cNvSpPr/>
          <p:nvPr/>
        </p:nvSpPr>
        <p:spPr>
          <a:xfrm>
            <a:off x="460375" y="6169025"/>
            <a:ext cx="8229600" cy="47625"/>
          </a:xfrm>
          <a:custGeom>
            <a:avLst/>
            <a:gdLst>
              <a:gd name="connsiteX0" fmla="*/ 0 w 8229600"/>
              <a:gd name="connsiteY0" fmla="*/ 0 h 45719"/>
              <a:gd name="connsiteX1" fmla="*/ 8229600 w 8229600"/>
              <a:gd name="connsiteY1" fmla="*/ 0 h 45719"/>
              <a:gd name="connsiteX2" fmla="*/ 8229600 w 8229600"/>
              <a:gd name="connsiteY2" fmla="*/ 45719 h 45719"/>
              <a:gd name="connsiteX3" fmla="*/ 0 w 8229600"/>
              <a:gd name="connsiteY3" fmla="*/ 45719 h 45719"/>
              <a:gd name="connsiteX4" fmla="*/ 0 w 8229600"/>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45719">
                <a:moveTo>
                  <a:pt x="0" y="0"/>
                </a:moveTo>
                <a:lnTo>
                  <a:pt x="8229600" y="0"/>
                </a:lnTo>
                <a:lnTo>
                  <a:pt x="8229600" y="45719"/>
                </a:lnTo>
                <a:lnTo>
                  <a:pt x="0" y="45719"/>
                </a:lnTo>
                <a:lnTo>
                  <a:pt x="0" y="0"/>
                </a:lnTo>
                <a:close/>
              </a:path>
            </a:pathLst>
          </a:custGeom>
          <a:solidFill>
            <a:schemeClr val="accent6"/>
          </a:solidFill>
          <a:ln>
            <a:noFill/>
          </a:ln>
          <a:effectLst/>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endParaRPr lang="en-US" sz="1400" dirty="0">
              <a:solidFill>
                <a:srgbClr val="0091C8"/>
              </a:solidFill>
            </a:endParaRPr>
          </a:p>
        </p:txBody>
      </p:sp>
      <p:sp>
        <p:nvSpPr>
          <p:cNvPr id="1033" name="Rectangle 9"/>
          <p:cNvSpPr>
            <a:spLocks noGrp="1" noChangeArrowheads="1"/>
          </p:cNvSpPr>
          <p:nvPr>
            <p:ph type="ftr" sz="quarter" idx="3"/>
          </p:nvPr>
        </p:nvSpPr>
        <p:spPr bwMode="black">
          <a:xfrm>
            <a:off x="455613" y="6397625"/>
            <a:ext cx="4689475"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0">
                <a:solidFill>
                  <a:srgbClr val="111111"/>
                </a:solidFill>
                <a:latin typeface="Verdana" pitchFamily="34" charset="0"/>
                <a:ea typeface="+mn-ea"/>
                <a:cs typeface="+mn-cs"/>
              </a:defRPr>
            </a:lvl1pPr>
          </a:lstStyle>
          <a:p>
            <a:pPr>
              <a:defRPr/>
            </a:pPr>
            <a:r>
              <a:rPr lang="en-US"/>
              <a:t>Real-World evidence • June 9, 2011</a:t>
            </a:r>
          </a:p>
        </p:txBody>
      </p:sp>
      <p:pic>
        <p:nvPicPr>
          <p:cNvPr id="10246" name="Picture 11" descr="ims-Consulting-group-logo-no-tag-TM-RGB-small"/>
          <p:cNvPicPr>
            <a:picLocks noChangeAspect="1" noChangeArrowheads="1"/>
          </p:cNvPicPr>
          <p:nvPr/>
        </p:nvPicPr>
        <p:blipFill>
          <a:blip r:embed="rId6" cstate="print"/>
          <a:srcRect/>
          <a:stretch>
            <a:fillRect/>
          </a:stretch>
        </p:blipFill>
        <p:spPr bwMode="auto">
          <a:xfrm>
            <a:off x="6796088" y="6370638"/>
            <a:ext cx="1925637" cy="207962"/>
          </a:xfrm>
          <a:prstGeom prst="rect">
            <a:avLst/>
          </a:prstGeom>
          <a:noFill/>
          <a:ln w="9525">
            <a:noFill/>
            <a:miter lim="800000"/>
            <a:headEnd/>
            <a:tailEnd/>
          </a:ln>
        </p:spPr>
      </p:pic>
      <p:sp>
        <p:nvSpPr>
          <p:cNvPr id="7" name="TextBox 6"/>
          <p:cNvSpPr txBox="1"/>
          <p:nvPr userDrawn="1"/>
        </p:nvSpPr>
        <p:spPr>
          <a:xfrm>
            <a:off x="381000" y="6535738"/>
            <a:ext cx="433388" cy="246062"/>
          </a:xfrm>
          <a:prstGeom prst="rect">
            <a:avLst/>
          </a:prstGeom>
          <a:noFill/>
        </p:spPr>
        <p:txBody>
          <a:bodyPr wrap="none">
            <a:spAutoFit/>
          </a:bodyPr>
          <a:lstStyle/>
          <a:p>
            <a:pPr eaLnBrk="0" hangingPunct="0">
              <a:defRPr/>
            </a:pPr>
            <a:fld id="{43A1929E-2CB6-4EE8-AAFE-DAFA4CB5679B}" type="slidenum">
              <a:rPr lang="en-GB" sz="1000">
                <a:solidFill>
                  <a:srgbClr val="111111"/>
                </a:solidFill>
                <a:latin typeface="Verdana" pitchFamily="34" charset="0"/>
                <a:ea typeface="ＭＳ Ｐゴシック" pitchFamily="34" charset="-128"/>
                <a:cs typeface="Arial" charset="0"/>
              </a:rPr>
              <a:pPr eaLnBrk="0" hangingPunct="0">
                <a:defRPr/>
              </a:pPr>
              <a:t>‹#›</a:t>
            </a:fld>
            <a:endParaRPr lang="en-GB" sz="1000" dirty="0">
              <a:solidFill>
                <a:srgbClr val="111111"/>
              </a:solidFill>
              <a:latin typeface="Verdana" pitchFamily="34" charset="0"/>
              <a:ea typeface="ＭＳ Ｐゴシック" pitchFamily="34" charset="-128"/>
              <a:cs typeface="Arial" charset="0"/>
            </a:endParaRPr>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Lst>
  <p:transition spd="med">
    <p:fade/>
  </p:transition>
  <p:hf sldNum="0" hd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Verdana" pitchFamily="34" charset="0"/>
        </a:defRPr>
      </a:lvl2pPr>
      <a:lvl3pPr algn="l" rtl="0" eaLnBrk="0" fontAlgn="base" hangingPunct="0">
        <a:spcBef>
          <a:spcPct val="0"/>
        </a:spcBef>
        <a:spcAft>
          <a:spcPct val="0"/>
        </a:spcAft>
        <a:defRPr sz="2000">
          <a:solidFill>
            <a:schemeClr val="tx2"/>
          </a:solidFill>
          <a:latin typeface="Verdana" pitchFamily="34" charset="0"/>
        </a:defRPr>
      </a:lvl3pPr>
      <a:lvl4pPr algn="l" rtl="0" eaLnBrk="0" fontAlgn="base" hangingPunct="0">
        <a:spcBef>
          <a:spcPct val="0"/>
        </a:spcBef>
        <a:spcAft>
          <a:spcPct val="0"/>
        </a:spcAft>
        <a:defRPr sz="2000">
          <a:solidFill>
            <a:schemeClr val="tx2"/>
          </a:solidFill>
          <a:latin typeface="Verdana" pitchFamily="34" charset="0"/>
        </a:defRPr>
      </a:lvl4pPr>
      <a:lvl5pPr algn="l" rtl="0" eaLnBrk="0" fontAlgn="base" hangingPunct="0">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0" fontAlgn="base" hangingPunct="0">
        <a:spcBef>
          <a:spcPct val="50000"/>
        </a:spcBef>
        <a:spcAft>
          <a:spcPct val="0"/>
        </a:spcAft>
        <a:buClr>
          <a:schemeClr val="tx2"/>
        </a:buClr>
        <a:buFont typeface="Verdana" pitchFamily="34" charset="0"/>
        <a:buChar char="•"/>
        <a:defRPr sz="2000">
          <a:solidFill>
            <a:schemeClr val="tx2"/>
          </a:solidFill>
          <a:latin typeface="+mn-lt"/>
          <a:ea typeface="+mn-ea"/>
          <a:cs typeface="+mn-cs"/>
        </a:defRPr>
      </a:lvl1pPr>
      <a:lvl2pPr marL="571500" indent="-228600" algn="l" rtl="0" eaLnBrk="0" fontAlgn="base" hangingPunct="0">
        <a:spcBef>
          <a:spcPct val="40000"/>
        </a:spcBef>
        <a:spcAft>
          <a:spcPct val="0"/>
        </a:spcAft>
        <a:buClr>
          <a:schemeClr val="tx1"/>
        </a:buClr>
        <a:buFont typeface="Verdana" pitchFamily="34" charset="0"/>
        <a:buChar char="−"/>
        <a:defRPr>
          <a:solidFill>
            <a:schemeClr val="tx1"/>
          </a:solidFill>
          <a:latin typeface="+mn-lt"/>
        </a:defRPr>
      </a:lvl2pPr>
      <a:lvl3pPr marL="914400" indent="-228600" algn="l" rtl="0" eaLnBrk="0" fontAlgn="base" hangingPunct="0">
        <a:spcBef>
          <a:spcPct val="30000"/>
        </a:spcBef>
        <a:spcAft>
          <a:spcPct val="0"/>
        </a:spcAft>
        <a:buClr>
          <a:schemeClr val="tx1"/>
        </a:buClr>
        <a:buFont typeface="Verdana" pitchFamily="34" charset="0"/>
        <a:buChar char="•"/>
        <a:defRPr sz="1600">
          <a:solidFill>
            <a:schemeClr val="tx1"/>
          </a:solidFill>
          <a:latin typeface="+mn-lt"/>
        </a:defRPr>
      </a:lvl3pPr>
      <a:lvl4pPr marL="1257300" indent="-228600" algn="l" rtl="0" eaLnBrk="0" fontAlgn="base" hangingPunct="0">
        <a:spcBef>
          <a:spcPct val="30000"/>
        </a:spcBef>
        <a:spcAft>
          <a:spcPct val="0"/>
        </a:spcAft>
        <a:buClr>
          <a:schemeClr val="tx1"/>
        </a:buClr>
        <a:buFont typeface="Verdana" pitchFamily="34" charset="0"/>
        <a:buChar char="–"/>
        <a:defRPr sz="1400">
          <a:solidFill>
            <a:schemeClr val="tx1"/>
          </a:solidFill>
          <a:latin typeface="+mn-lt"/>
        </a:defRPr>
      </a:lvl4pPr>
      <a:lvl5pPr marL="1600200" indent="-228600" algn="l" rtl="0" eaLnBrk="0" fontAlgn="base" hangingPunct="0">
        <a:spcBef>
          <a:spcPct val="30000"/>
        </a:spcBef>
        <a:spcAft>
          <a:spcPct val="0"/>
        </a:spcAft>
        <a:buClr>
          <a:schemeClr val="tx1"/>
        </a:buClr>
        <a:buFont typeface="Verdana"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slideLayout" Target="../slideLayouts/slideLayout4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9" Type="http://schemas.openxmlformats.org/officeDocument/2006/relationships/tags" Target="../tags/tag64.xml"/><Relationship Id="rId3" Type="http://schemas.openxmlformats.org/officeDocument/2006/relationships/tags" Target="../tags/tag28.xml"/><Relationship Id="rId21" Type="http://schemas.openxmlformats.org/officeDocument/2006/relationships/tags" Target="../tags/tag46.xml"/><Relationship Id="rId34" Type="http://schemas.openxmlformats.org/officeDocument/2006/relationships/tags" Target="../tags/tag59.xml"/><Relationship Id="rId42" Type="http://schemas.openxmlformats.org/officeDocument/2006/relationships/oleObject" Target="../embeddings/oleObject2.bin"/><Relationship Id="rId47" Type="http://schemas.openxmlformats.org/officeDocument/2006/relationships/image" Target="../media/image22.emf"/><Relationship Id="rId50" Type="http://schemas.openxmlformats.org/officeDocument/2006/relationships/image" Target="../media/image25.emf"/><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tags" Target="../tags/tag58.xml"/><Relationship Id="rId38" Type="http://schemas.openxmlformats.org/officeDocument/2006/relationships/tags" Target="../tags/tag63.xml"/><Relationship Id="rId46" Type="http://schemas.openxmlformats.org/officeDocument/2006/relationships/image" Target="../media/image21.png"/><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41" Type="http://schemas.openxmlformats.org/officeDocument/2006/relationships/notesSlide" Target="../notesSlides/notesSlide4.xml"/><Relationship Id="rId1" Type="http://schemas.openxmlformats.org/officeDocument/2006/relationships/vmlDrawing" Target="../drawings/vmlDrawing2.v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tags" Target="../tags/tag57.xml"/><Relationship Id="rId37" Type="http://schemas.openxmlformats.org/officeDocument/2006/relationships/tags" Target="../tags/tag62.xml"/><Relationship Id="rId40" Type="http://schemas.openxmlformats.org/officeDocument/2006/relationships/slideLayout" Target="../slideLayouts/slideLayout19.xml"/><Relationship Id="rId45" Type="http://schemas.openxmlformats.org/officeDocument/2006/relationships/image" Target="../media/image20.png"/><Relationship Id="rId53" Type="http://schemas.openxmlformats.org/officeDocument/2006/relationships/image" Target="../media/image28.pn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tags" Target="../tags/tag61.xml"/><Relationship Id="rId49" Type="http://schemas.openxmlformats.org/officeDocument/2006/relationships/image" Target="../media/image24.emf"/><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4" Type="http://schemas.openxmlformats.org/officeDocument/2006/relationships/image" Target="../media/image19.png"/><Relationship Id="rId52" Type="http://schemas.openxmlformats.org/officeDocument/2006/relationships/image" Target="../media/image27.emf"/><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 Id="rId35" Type="http://schemas.openxmlformats.org/officeDocument/2006/relationships/tags" Target="../tags/tag60.xml"/><Relationship Id="rId43" Type="http://schemas.openxmlformats.org/officeDocument/2006/relationships/image" Target="../media/image18.png"/><Relationship Id="rId48" Type="http://schemas.openxmlformats.org/officeDocument/2006/relationships/image" Target="../media/image23.emf"/><Relationship Id="rId8" Type="http://schemas.openxmlformats.org/officeDocument/2006/relationships/tags" Target="../tags/tag33.xml"/><Relationship Id="rId51"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3.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slides/_rels/slide2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 Type="http://schemas.openxmlformats.org/officeDocument/2006/relationships/tags" Target="../tags/tag67.xml"/><Relationship Id="rId21" Type="http://schemas.openxmlformats.org/officeDocument/2006/relationships/tags" Target="../tags/tag85.xml"/><Relationship Id="rId34" Type="http://schemas.openxmlformats.org/officeDocument/2006/relationships/image" Target="../media/image38.jpeg"/><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slideLayout" Target="../slideLayouts/slideLayout16.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image" Target="../media/image40.jpeg"/><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ctrTitle"/>
          </p:nvPr>
        </p:nvSpPr>
        <p:spPr>
          <a:xfrm>
            <a:off x="309563" y="142875"/>
            <a:ext cx="8366125" cy="1573213"/>
          </a:xfrm>
        </p:spPr>
        <p:txBody>
          <a:bodyPr/>
          <a:lstStyle/>
          <a:p>
            <a:pPr eaLnBrk="1" hangingPunct="1"/>
            <a:r>
              <a:rPr lang="en-US" sz="4000" dirty="0" smtClean="0"/>
              <a:t>The Evidence Evolution</a:t>
            </a:r>
          </a:p>
        </p:txBody>
      </p:sp>
      <p:sp>
        <p:nvSpPr>
          <p:cNvPr id="21507" name="Rectangle 7"/>
          <p:cNvSpPr>
            <a:spLocks noGrp="1" noChangeArrowheads="1"/>
          </p:cNvSpPr>
          <p:nvPr>
            <p:ph type="subTitle" idx="1"/>
          </p:nvPr>
        </p:nvSpPr>
        <p:spPr>
          <a:xfrm>
            <a:off x="309563" y="3390900"/>
            <a:ext cx="7548562" cy="1752600"/>
          </a:xfrm>
        </p:spPr>
        <p:txBody>
          <a:bodyPr/>
          <a:lstStyle/>
          <a:p>
            <a:pPr eaLnBrk="1" hangingPunct="1"/>
            <a:r>
              <a:rPr lang="en-US" sz="1800" dirty="0" err="1" smtClean="0"/>
              <a:t>Prisme</a:t>
            </a:r>
            <a:r>
              <a:rPr lang="en-US" sz="1800" dirty="0" smtClean="0"/>
              <a:t> SIG, 22.05.12</a:t>
            </a:r>
          </a:p>
          <a:p>
            <a:pPr eaLnBrk="1" hangingPunct="1"/>
            <a:endParaRPr lang="en-US" sz="1800" dirty="0" smtClean="0"/>
          </a:p>
          <a:p>
            <a:pPr eaLnBrk="1" hangingPunct="1"/>
            <a:r>
              <a:rPr lang="en-US" sz="1800" dirty="0" smtClean="0"/>
              <a:t>A. Gaughan</a:t>
            </a:r>
          </a:p>
          <a:p>
            <a:pPr eaLnBrk="1" hangingPunct="1"/>
            <a:r>
              <a:rPr lang="en-US" sz="1800" dirty="0" smtClean="0"/>
              <a:t>Director, Payer and RWE Informatics | AstraZeneca</a:t>
            </a:r>
          </a:p>
        </p:txBody>
      </p:sp>
      <p:sp>
        <p:nvSpPr>
          <p:cNvPr id="21508" name="Text Placeholder 4"/>
          <p:cNvSpPr>
            <a:spLocks noGrp="1"/>
          </p:cNvSpPr>
          <p:nvPr>
            <p:ph type="body" sz="quarter" idx="12"/>
          </p:nvPr>
        </p:nvSpPr>
        <p:spPr>
          <a:xfrm>
            <a:off x="309563" y="1714500"/>
            <a:ext cx="7796212" cy="1573213"/>
          </a:xfrm>
        </p:spPr>
        <p:txBody>
          <a:bodyPr/>
          <a:lstStyle/>
          <a:p>
            <a:r>
              <a:rPr lang="en-GB" sz="3600" dirty="0" smtClean="0"/>
              <a:t>A Pharma Perspective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309563" y="274638"/>
            <a:ext cx="8415337" cy="511175"/>
          </a:xfrm>
        </p:spPr>
        <p:txBody>
          <a:bodyPr/>
          <a:lstStyle/>
          <a:p>
            <a:r>
              <a:rPr lang="en-GB" smtClean="0"/>
              <a:t>Personalising Healthcare</a:t>
            </a:r>
          </a:p>
        </p:txBody>
      </p:sp>
      <p:sp>
        <p:nvSpPr>
          <p:cNvPr id="29699" name="Text Placeholder 5"/>
          <p:cNvSpPr>
            <a:spLocks noGrp="1"/>
          </p:cNvSpPr>
          <p:nvPr>
            <p:ph type="body" sz="quarter" idx="13"/>
          </p:nvPr>
        </p:nvSpPr>
        <p:spPr>
          <a:xfrm>
            <a:off x="309563" y="681038"/>
            <a:ext cx="8416925" cy="511175"/>
          </a:xfrm>
        </p:spPr>
        <p:txBody>
          <a:bodyPr/>
          <a:lstStyle/>
          <a:p>
            <a:r>
              <a:rPr lang="en-GB" smtClean="0"/>
              <a:t>Can RWE help in designing clinical trials and clinical pathways?</a:t>
            </a:r>
          </a:p>
        </p:txBody>
      </p:sp>
      <p:grpSp>
        <p:nvGrpSpPr>
          <p:cNvPr id="29700" name="Group 165"/>
          <p:cNvGrpSpPr>
            <a:grpSpLocks/>
          </p:cNvGrpSpPr>
          <p:nvPr/>
        </p:nvGrpSpPr>
        <p:grpSpPr bwMode="auto">
          <a:xfrm>
            <a:off x="246063" y="2868613"/>
            <a:ext cx="8593137" cy="525462"/>
            <a:chOff x="218628" y="2031245"/>
            <a:chExt cx="8592163" cy="524881"/>
          </a:xfrm>
        </p:grpSpPr>
        <p:sp>
          <p:nvSpPr>
            <p:cNvPr id="8" name="Trapezoid 9"/>
            <p:cNvSpPr/>
            <p:nvPr/>
          </p:nvSpPr>
          <p:spPr>
            <a:xfrm flipH="1">
              <a:off x="218628"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9" name="Trapezoid 9"/>
            <p:cNvSpPr/>
            <p:nvPr/>
          </p:nvSpPr>
          <p:spPr>
            <a:xfrm flipH="1">
              <a:off x="563076"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0" name="Trapezoid 9"/>
            <p:cNvSpPr/>
            <p:nvPr/>
          </p:nvSpPr>
          <p:spPr>
            <a:xfrm flipH="1">
              <a:off x="909112"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 name="Trapezoid 9"/>
            <p:cNvSpPr/>
            <p:nvPr/>
          </p:nvSpPr>
          <p:spPr>
            <a:xfrm flipH="1">
              <a:off x="1253561"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 name="Trapezoid 9"/>
            <p:cNvSpPr/>
            <p:nvPr/>
          </p:nvSpPr>
          <p:spPr>
            <a:xfrm flipH="1">
              <a:off x="1944044"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 name="Trapezoid 9"/>
            <p:cNvSpPr/>
            <p:nvPr/>
          </p:nvSpPr>
          <p:spPr>
            <a:xfrm flipH="1">
              <a:off x="1599596"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 name="Trapezoid 9"/>
            <p:cNvSpPr/>
            <p:nvPr/>
          </p:nvSpPr>
          <p:spPr>
            <a:xfrm flipH="1">
              <a:off x="2634529"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 name="Trapezoid 9"/>
            <p:cNvSpPr/>
            <p:nvPr/>
          </p:nvSpPr>
          <p:spPr>
            <a:xfrm flipH="1">
              <a:off x="2288493"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 name="Trapezoid 9"/>
            <p:cNvSpPr/>
            <p:nvPr/>
          </p:nvSpPr>
          <p:spPr>
            <a:xfrm flipH="1">
              <a:off x="3325013"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7" name="Trapezoid 9"/>
            <p:cNvSpPr/>
            <p:nvPr/>
          </p:nvSpPr>
          <p:spPr>
            <a:xfrm flipH="1">
              <a:off x="297897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8" name="Trapezoid 9"/>
            <p:cNvSpPr/>
            <p:nvPr/>
          </p:nvSpPr>
          <p:spPr>
            <a:xfrm flipH="1">
              <a:off x="401391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9" name="Trapezoid 9"/>
            <p:cNvSpPr/>
            <p:nvPr/>
          </p:nvSpPr>
          <p:spPr>
            <a:xfrm flipH="1">
              <a:off x="3669462"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0" name="Trapezoid 9"/>
            <p:cNvSpPr/>
            <p:nvPr/>
          </p:nvSpPr>
          <p:spPr>
            <a:xfrm flipH="1">
              <a:off x="4704394"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1" name="Trapezoid 9"/>
            <p:cNvSpPr/>
            <p:nvPr/>
          </p:nvSpPr>
          <p:spPr>
            <a:xfrm flipH="1">
              <a:off x="4359946"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2" name="Trapezoid 9"/>
            <p:cNvSpPr/>
            <p:nvPr/>
          </p:nvSpPr>
          <p:spPr>
            <a:xfrm flipH="1">
              <a:off x="5394878"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3" name="Trapezoid 9"/>
            <p:cNvSpPr/>
            <p:nvPr/>
          </p:nvSpPr>
          <p:spPr>
            <a:xfrm flipH="1">
              <a:off x="5050430"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4" name="Trapezoid 9"/>
            <p:cNvSpPr/>
            <p:nvPr/>
          </p:nvSpPr>
          <p:spPr>
            <a:xfrm flipH="1">
              <a:off x="6085363"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5" name="Trapezoid 9"/>
            <p:cNvSpPr/>
            <p:nvPr/>
          </p:nvSpPr>
          <p:spPr>
            <a:xfrm flipH="1">
              <a:off x="573932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6" name="Trapezoid 9"/>
            <p:cNvSpPr/>
            <p:nvPr/>
          </p:nvSpPr>
          <p:spPr>
            <a:xfrm flipH="1">
              <a:off x="677426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7" name="Trapezoid 9"/>
            <p:cNvSpPr/>
            <p:nvPr/>
          </p:nvSpPr>
          <p:spPr>
            <a:xfrm flipH="1">
              <a:off x="6429811"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8" name="Trapezoid 9"/>
            <p:cNvSpPr/>
            <p:nvPr/>
          </p:nvSpPr>
          <p:spPr>
            <a:xfrm flipH="1">
              <a:off x="7464744"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9" name="Trapezoid 9"/>
            <p:cNvSpPr/>
            <p:nvPr/>
          </p:nvSpPr>
          <p:spPr>
            <a:xfrm flipH="1">
              <a:off x="7120296"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0" name="Trapezoid 9"/>
            <p:cNvSpPr/>
            <p:nvPr/>
          </p:nvSpPr>
          <p:spPr>
            <a:xfrm flipH="1">
              <a:off x="8155228"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1" name="Trapezoid 9"/>
            <p:cNvSpPr/>
            <p:nvPr/>
          </p:nvSpPr>
          <p:spPr>
            <a:xfrm flipH="1">
              <a:off x="7810779"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3" name="Trapezoid 9"/>
            <p:cNvSpPr/>
            <p:nvPr/>
          </p:nvSpPr>
          <p:spPr>
            <a:xfrm flipH="1">
              <a:off x="8499676"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7" name="Trapezoid 9"/>
            <p:cNvSpPr/>
            <p:nvPr/>
          </p:nvSpPr>
          <p:spPr>
            <a:xfrm flipH="1">
              <a:off x="391645"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8" name="Trapezoid 9"/>
            <p:cNvSpPr/>
            <p:nvPr/>
          </p:nvSpPr>
          <p:spPr>
            <a:xfrm flipH="1">
              <a:off x="736094"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9" name="Trapezoid 9"/>
            <p:cNvSpPr/>
            <p:nvPr/>
          </p:nvSpPr>
          <p:spPr>
            <a:xfrm flipH="1">
              <a:off x="1080542"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0" name="Trapezoid 9"/>
            <p:cNvSpPr/>
            <p:nvPr/>
          </p:nvSpPr>
          <p:spPr>
            <a:xfrm flipH="1">
              <a:off x="1426578"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830051"/>
            </a:solidFill>
            <a:ln w="6350">
              <a:solidFill>
                <a:srgbClr val="8300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1" name="Trapezoid 9"/>
            <p:cNvSpPr/>
            <p:nvPr/>
          </p:nvSpPr>
          <p:spPr>
            <a:xfrm flipH="1">
              <a:off x="2117063"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2" name="Trapezoid 9"/>
            <p:cNvSpPr/>
            <p:nvPr/>
          </p:nvSpPr>
          <p:spPr>
            <a:xfrm flipH="1">
              <a:off x="177102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3" name="Trapezoid 9"/>
            <p:cNvSpPr/>
            <p:nvPr/>
          </p:nvSpPr>
          <p:spPr>
            <a:xfrm flipH="1">
              <a:off x="280596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4" name="Trapezoid 9"/>
            <p:cNvSpPr/>
            <p:nvPr/>
          </p:nvSpPr>
          <p:spPr>
            <a:xfrm flipH="1">
              <a:off x="2461511"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5" name="Trapezoid 9"/>
            <p:cNvSpPr/>
            <p:nvPr/>
          </p:nvSpPr>
          <p:spPr>
            <a:xfrm flipH="1">
              <a:off x="3496443"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6" name="Trapezoid 9"/>
            <p:cNvSpPr/>
            <p:nvPr/>
          </p:nvSpPr>
          <p:spPr>
            <a:xfrm flipH="1">
              <a:off x="3151995"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7" name="Trapezoid 9"/>
            <p:cNvSpPr/>
            <p:nvPr/>
          </p:nvSpPr>
          <p:spPr>
            <a:xfrm flipH="1">
              <a:off x="4186928"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8" name="Trapezoid 9"/>
            <p:cNvSpPr/>
            <p:nvPr/>
          </p:nvSpPr>
          <p:spPr>
            <a:xfrm flipH="1">
              <a:off x="3842479"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9" name="Trapezoid 9"/>
            <p:cNvSpPr/>
            <p:nvPr/>
          </p:nvSpPr>
          <p:spPr>
            <a:xfrm flipH="1">
              <a:off x="4877412"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0" name="Trapezoid 9"/>
            <p:cNvSpPr/>
            <p:nvPr/>
          </p:nvSpPr>
          <p:spPr>
            <a:xfrm flipH="1">
              <a:off x="4531376"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1" name="Trapezoid 9"/>
            <p:cNvSpPr/>
            <p:nvPr/>
          </p:nvSpPr>
          <p:spPr>
            <a:xfrm flipH="1">
              <a:off x="5567897"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2" name="Trapezoid 9"/>
            <p:cNvSpPr/>
            <p:nvPr/>
          </p:nvSpPr>
          <p:spPr>
            <a:xfrm flipH="1">
              <a:off x="5221861"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3" name="Trapezoid 9"/>
            <p:cNvSpPr/>
            <p:nvPr/>
          </p:nvSpPr>
          <p:spPr>
            <a:xfrm flipH="1">
              <a:off x="6256794"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4" name="Trapezoid 9"/>
            <p:cNvSpPr/>
            <p:nvPr/>
          </p:nvSpPr>
          <p:spPr>
            <a:xfrm flipH="1">
              <a:off x="5912345"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5" name="Trapezoid 9"/>
            <p:cNvSpPr/>
            <p:nvPr/>
          </p:nvSpPr>
          <p:spPr>
            <a:xfrm flipH="1">
              <a:off x="694727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6" name="Trapezoid 9"/>
            <p:cNvSpPr/>
            <p:nvPr/>
          </p:nvSpPr>
          <p:spPr>
            <a:xfrm flipH="1">
              <a:off x="6602829"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7" name="Trapezoid 9"/>
            <p:cNvSpPr/>
            <p:nvPr/>
          </p:nvSpPr>
          <p:spPr>
            <a:xfrm flipH="1">
              <a:off x="7637762"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8" name="Trapezoid 9"/>
            <p:cNvSpPr/>
            <p:nvPr/>
          </p:nvSpPr>
          <p:spPr>
            <a:xfrm flipH="1">
              <a:off x="7293313"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9" name="Trapezoid 9"/>
            <p:cNvSpPr/>
            <p:nvPr/>
          </p:nvSpPr>
          <p:spPr>
            <a:xfrm flipH="1">
              <a:off x="8328246"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60" name="Trapezoid 9"/>
            <p:cNvSpPr/>
            <p:nvPr/>
          </p:nvSpPr>
          <p:spPr>
            <a:xfrm flipH="1">
              <a:off x="798221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61" name="Trapezoid 9"/>
            <p:cNvSpPr/>
            <p:nvPr/>
          </p:nvSpPr>
          <p:spPr>
            <a:xfrm flipH="1">
              <a:off x="8672695"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6" name="Trapezoid 9"/>
            <p:cNvSpPr/>
            <p:nvPr/>
          </p:nvSpPr>
          <p:spPr>
            <a:xfrm flipH="1">
              <a:off x="245612"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7" name="Trapezoid 9"/>
            <p:cNvSpPr/>
            <p:nvPr/>
          </p:nvSpPr>
          <p:spPr>
            <a:xfrm flipH="1">
              <a:off x="591648"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8" name="Trapezoid 9"/>
            <p:cNvSpPr/>
            <p:nvPr/>
          </p:nvSpPr>
          <p:spPr>
            <a:xfrm flipH="1">
              <a:off x="93609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9" name="Trapezoid 9"/>
            <p:cNvSpPr/>
            <p:nvPr/>
          </p:nvSpPr>
          <p:spPr>
            <a:xfrm flipH="1">
              <a:off x="1282132"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0" name="Trapezoid 9"/>
            <p:cNvSpPr/>
            <p:nvPr/>
          </p:nvSpPr>
          <p:spPr>
            <a:xfrm flipH="1">
              <a:off x="1971029"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1" name="Trapezoid 9"/>
            <p:cNvSpPr/>
            <p:nvPr/>
          </p:nvSpPr>
          <p:spPr>
            <a:xfrm flipH="1">
              <a:off x="1626580"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2" name="Trapezoid 9"/>
            <p:cNvSpPr/>
            <p:nvPr/>
          </p:nvSpPr>
          <p:spPr>
            <a:xfrm flipH="1">
              <a:off x="266151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3" name="Trapezoid 9"/>
            <p:cNvSpPr/>
            <p:nvPr/>
          </p:nvSpPr>
          <p:spPr>
            <a:xfrm flipH="1">
              <a:off x="2317065"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4" name="Trapezoid 9"/>
            <p:cNvSpPr/>
            <p:nvPr/>
          </p:nvSpPr>
          <p:spPr>
            <a:xfrm flipH="1">
              <a:off x="3351998"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5" name="Trapezoid 9"/>
            <p:cNvSpPr/>
            <p:nvPr/>
          </p:nvSpPr>
          <p:spPr>
            <a:xfrm flipH="1">
              <a:off x="3007549"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6" name="Trapezoid 9"/>
            <p:cNvSpPr/>
            <p:nvPr/>
          </p:nvSpPr>
          <p:spPr>
            <a:xfrm flipH="1">
              <a:off x="4042482"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7" name="Trapezoid 9"/>
            <p:cNvSpPr/>
            <p:nvPr/>
          </p:nvSpPr>
          <p:spPr>
            <a:xfrm flipH="1">
              <a:off x="3696446"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8" name="Trapezoid 9"/>
            <p:cNvSpPr/>
            <p:nvPr/>
          </p:nvSpPr>
          <p:spPr>
            <a:xfrm flipH="1">
              <a:off x="4732966"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9" name="Trapezoid 9"/>
            <p:cNvSpPr/>
            <p:nvPr/>
          </p:nvSpPr>
          <p:spPr>
            <a:xfrm flipH="1">
              <a:off x="438693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0" name="Trapezoid 9"/>
            <p:cNvSpPr/>
            <p:nvPr/>
          </p:nvSpPr>
          <p:spPr>
            <a:xfrm flipH="1">
              <a:off x="542186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1" name="Trapezoid 9"/>
            <p:cNvSpPr/>
            <p:nvPr/>
          </p:nvSpPr>
          <p:spPr>
            <a:xfrm flipH="1">
              <a:off x="5077414"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2" name="Trapezoid 9"/>
            <p:cNvSpPr/>
            <p:nvPr/>
          </p:nvSpPr>
          <p:spPr>
            <a:xfrm flipH="1">
              <a:off x="611234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3" name="Trapezoid 9"/>
            <p:cNvSpPr/>
            <p:nvPr/>
          </p:nvSpPr>
          <p:spPr>
            <a:xfrm flipH="1">
              <a:off x="5767899"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4" name="Trapezoid 9"/>
            <p:cNvSpPr/>
            <p:nvPr/>
          </p:nvSpPr>
          <p:spPr>
            <a:xfrm flipH="1">
              <a:off x="6802832"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5" name="Trapezoid 9"/>
            <p:cNvSpPr/>
            <p:nvPr/>
          </p:nvSpPr>
          <p:spPr>
            <a:xfrm flipH="1">
              <a:off x="6458383"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6" name="Trapezoid 9"/>
            <p:cNvSpPr/>
            <p:nvPr/>
          </p:nvSpPr>
          <p:spPr>
            <a:xfrm flipH="1">
              <a:off x="7493315"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7" name="Trapezoid 9"/>
            <p:cNvSpPr/>
            <p:nvPr/>
          </p:nvSpPr>
          <p:spPr>
            <a:xfrm flipH="1">
              <a:off x="714728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8" name="Trapezoid 9"/>
            <p:cNvSpPr/>
            <p:nvPr/>
          </p:nvSpPr>
          <p:spPr>
            <a:xfrm flipH="1">
              <a:off x="8183800"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9" name="Trapezoid 9"/>
            <p:cNvSpPr/>
            <p:nvPr/>
          </p:nvSpPr>
          <p:spPr>
            <a:xfrm flipH="1">
              <a:off x="7837764"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0" name="Trapezoid 9"/>
            <p:cNvSpPr/>
            <p:nvPr/>
          </p:nvSpPr>
          <p:spPr>
            <a:xfrm flipH="1">
              <a:off x="8528248"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1" name="Trapezoid 9"/>
            <p:cNvSpPr/>
            <p:nvPr/>
          </p:nvSpPr>
          <p:spPr>
            <a:xfrm flipH="1">
              <a:off x="41863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2" name="Trapezoid 9"/>
            <p:cNvSpPr/>
            <p:nvPr/>
          </p:nvSpPr>
          <p:spPr>
            <a:xfrm flipH="1">
              <a:off x="764666"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3" name="Trapezoid 9"/>
            <p:cNvSpPr/>
            <p:nvPr/>
          </p:nvSpPr>
          <p:spPr>
            <a:xfrm flipH="1">
              <a:off x="1109114"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4" name="Trapezoid 9"/>
            <p:cNvSpPr/>
            <p:nvPr/>
          </p:nvSpPr>
          <p:spPr>
            <a:xfrm flipH="1">
              <a:off x="145356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5" name="Trapezoid 9"/>
            <p:cNvSpPr/>
            <p:nvPr/>
          </p:nvSpPr>
          <p:spPr>
            <a:xfrm flipH="1">
              <a:off x="214404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6" name="Trapezoid 9"/>
            <p:cNvSpPr/>
            <p:nvPr/>
          </p:nvSpPr>
          <p:spPr>
            <a:xfrm flipH="1">
              <a:off x="1799599"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7" name="Trapezoid 9"/>
            <p:cNvSpPr/>
            <p:nvPr/>
          </p:nvSpPr>
          <p:spPr>
            <a:xfrm flipH="1">
              <a:off x="2834531"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8" name="Trapezoid 9"/>
            <p:cNvSpPr/>
            <p:nvPr/>
          </p:nvSpPr>
          <p:spPr>
            <a:xfrm flipH="1">
              <a:off x="2490083"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9" name="Trapezoid 9"/>
            <p:cNvSpPr/>
            <p:nvPr/>
          </p:nvSpPr>
          <p:spPr>
            <a:xfrm flipH="1">
              <a:off x="3525015"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0" name="Trapezoid 9"/>
            <p:cNvSpPr/>
            <p:nvPr/>
          </p:nvSpPr>
          <p:spPr>
            <a:xfrm flipH="1">
              <a:off x="3178979"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1" name="Trapezoid 9"/>
            <p:cNvSpPr/>
            <p:nvPr/>
          </p:nvSpPr>
          <p:spPr>
            <a:xfrm flipH="1">
              <a:off x="4213912"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2" name="Trapezoid 9"/>
            <p:cNvSpPr/>
            <p:nvPr/>
          </p:nvSpPr>
          <p:spPr>
            <a:xfrm flipH="1">
              <a:off x="3869464"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3" name="Trapezoid 9"/>
            <p:cNvSpPr/>
            <p:nvPr/>
          </p:nvSpPr>
          <p:spPr>
            <a:xfrm flipH="1">
              <a:off x="490439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4" name="Trapezoid 9"/>
            <p:cNvSpPr/>
            <p:nvPr/>
          </p:nvSpPr>
          <p:spPr>
            <a:xfrm flipH="1">
              <a:off x="4559948"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5" name="Trapezoid 9"/>
            <p:cNvSpPr/>
            <p:nvPr/>
          </p:nvSpPr>
          <p:spPr>
            <a:xfrm flipH="1">
              <a:off x="5594881"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6" name="Trapezoid 9"/>
            <p:cNvSpPr/>
            <p:nvPr/>
          </p:nvSpPr>
          <p:spPr>
            <a:xfrm flipH="1">
              <a:off x="5250433"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7" name="Trapezoid 9"/>
            <p:cNvSpPr/>
            <p:nvPr/>
          </p:nvSpPr>
          <p:spPr>
            <a:xfrm flipH="1">
              <a:off x="6285365"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8" name="Trapezoid 9"/>
            <p:cNvSpPr/>
            <p:nvPr/>
          </p:nvSpPr>
          <p:spPr>
            <a:xfrm flipH="1">
              <a:off x="593933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9" name="Trapezoid 9"/>
            <p:cNvSpPr/>
            <p:nvPr/>
          </p:nvSpPr>
          <p:spPr>
            <a:xfrm flipH="1">
              <a:off x="6975849"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0" name="Trapezoid 9"/>
            <p:cNvSpPr/>
            <p:nvPr/>
          </p:nvSpPr>
          <p:spPr>
            <a:xfrm flipH="1">
              <a:off x="662981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1" name="Trapezoid 9"/>
            <p:cNvSpPr/>
            <p:nvPr/>
          </p:nvSpPr>
          <p:spPr>
            <a:xfrm flipH="1">
              <a:off x="7664746"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2" name="Trapezoid 9"/>
            <p:cNvSpPr/>
            <p:nvPr/>
          </p:nvSpPr>
          <p:spPr>
            <a:xfrm flipH="1">
              <a:off x="7320298"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3" name="Trapezoid 9"/>
            <p:cNvSpPr/>
            <p:nvPr/>
          </p:nvSpPr>
          <p:spPr>
            <a:xfrm flipH="1">
              <a:off x="8355231"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4" name="Trapezoid 9"/>
            <p:cNvSpPr/>
            <p:nvPr/>
          </p:nvSpPr>
          <p:spPr>
            <a:xfrm flipH="1">
              <a:off x="8010782"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5" name="Trapezoid 9"/>
            <p:cNvSpPr/>
            <p:nvPr/>
          </p:nvSpPr>
          <p:spPr>
            <a:xfrm flipH="1">
              <a:off x="8701266"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grpSp>
      <p:sp>
        <p:nvSpPr>
          <p:cNvPr id="115" name="Line Callout 2 (Accent Bar) 114"/>
          <p:cNvSpPr/>
          <p:nvPr/>
        </p:nvSpPr>
        <p:spPr bwMode="auto">
          <a:xfrm>
            <a:off x="1514475" y="1860550"/>
            <a:ext cx="3838575" cy="709613"/>
          </a:xfrm>
          <a:prstGeom prst="accentCallout2">
            <a:avLst>
              <a:gd name="adj1" fmla="val 18750"/>
              <a:gd name="adj2" fmla="val -8333"/>
              <a:gd name="adj3" fmla="val 18750"/>
              <a:gd name="adj4" fmla="val -16667"/>
              <a:gd name="adj5" fmla="val 123225"/>
              <a:gd name="adj6" fmla="val -16487"/>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Total </a:t>
            </a:r>
            <a:r>
              <a:rPr lang="en-GB" sz="1600" dirty="0" err="1"/>
              <a:t>Popn</a:t>
            </a:r>
            <a:r>
              <a:rPr lang="en-GB" sz="1600" dirty="0"/>
              <a:t>: </a:t>
            </a:r>
            <a:br>
              <a:rPr lang="en-GB" sz="1600" dirty="0"/>
            </a:br>
            <a:r>
              <a:rPr lang="en-GB" sz="1600" dirty="0"/>
              <a:t>RRR 25%; ARR 5%; NNT 20; NNH 100 &lt; £25K/QALY</a:t>
            </a:r>
          </a:p>
        </p:txBody>
      </p:sp>
      <p:sp>
        <p:nvSpPr>
          <p:cNvPr id="167" name="TextBox 166"/>
          <p:cNvSpPr txBox="1"/>
          <p:nvPr/>
        </p:nvSpPr>
        <p:spPr>
          <a:xfrm>
            <a:off x="6049963" y="2046288"/>
            <a:ext cx="2751137" cy="338137"/>
          </a:xfrm>
          <a:prstGeom prst="rect">
            <a:avLst/>
          </a:prstGeom>
          <a:noFill/>
        </p:spPr>
        <p:txBody>
          <a:bodyPr>
            <a:spAutoFit/>
          </a:bodyPr>
          <a:lstStyle/>
          <a:p>
            <a:pPr>
              <a:defRPr/>
            </a:pPr>
            <a:r>
              <a:rPr lang="en-US" sz="1600" dirty="0" err="1">
                <a:latin typeface="+mn-lt"/>
              </a:rPr>
              <a:t>Popn</a:t>
            </a:r>
            <a:r>
              <a:rPr lang="en-US" sz="1600" dirty="0">
                <a:latin typeface="+mn-lt"/>
              </a:rPr>
              <a:t>. Benefit/Risk: +</a:t>
            </a:r>
            <a:r>
              <a:rPr lang="en-US" sz="1600" dirty="0" err="1">
                <a:latin typeface="+mn-lt"/>
              </a:rPr>
              <a:t>ve</a:t>
            </a:r>
            <a:endParaRPr lang="en-US" sz="1600" dirty="0">
              <a:latin typeface="+mn-lt"/>
            </a:endParaRPr>
          </a:p>
        </p:txBody>
      </p:sp>
      <p:sp>
        <p:nvSpPr>
          <p:cNvPr id="168" name="Pentagon 167"/>
          <p:cNvSpPr/>
          <p:nvPr/>
        </p:nvSpPr>
        <p:spPr bwMode="auto">
          <a:xfrm>
            <a:off x="5399118" y="1904046"/>
            <a:ext cx="604812" cy="591913"/>
          </a:xfrm>
          <a:prstGeom prst="homePlate">
            <a:avLst/>
          </a:prstGeom>
          <a:solidFill>
            <a:schemeClr val="accent2"/>
          </a:solidFill>
          <a:ln w="9525" cap="flat" cmpd="sng" algn="ctr">
            <a:solidFill>
              <a:srgbClr val="4B306A"/>
            </a:solid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a:bevelB/>
          </a:sp3d>
        </p:spPr>
        <p:txBody>
          <a:bodyPr anchor="ctr"/>
          <a:lstStyle/>
          <a:p>
            <a:pPr algn="ctr">
              <a:defRPr/>
            </a:pPr>
            <a:endParaRPr lang="en-US" sz="1600" dirty="0" err="1">
              <a:solidFill>
                <a:schemeClr val="bg1"/>
              </a:solidFill>
              <a:latin typeface="+mn-lt"/>
            </a:endParaRPr>
          </a:p>
        </p:txBody>
      </p:sp>
      <p:cxnSp>
        <p:nvCxnSpPr>
          <p:cNvPr id="29706" name="Straight Connector 31"/>
          <p:cNvCxnSpPr>
            <a:cxnSpLocks noChangeShapeType="1"/>
          </p:cNvCxnSpPr>
          <p:nvPr/>
        </p:nvCxnSpPr>
        <p:spPr bwMode="auto">
          <a:xfrm>
            <a:off x="241300" y="2751138"/>
            <a:ext cx="8513763" cy="0"/>
          </a:xfrm>
          <a:prstGeom prst="line">
            <a:avLst/>
          </a:prstGeom>
          <a:noFill/>
          <a:ln w="9525" algn="ctr">
            <a:solidFill>
              <a:schemeClr val="accent2"/>
            </a:solidFill>
            <a:round/>
            <a:headEnd/>
            <a:tailEnd/>
          </a:ln>
        </p:spPr>
      </p:cxnSp>
      <p:cxnSp>
        <p:nvCxnSpPr>
          <p:cNvPr id="29707" name="Straight Connector 34"/>
          <p:cNvCxnSpPr>
            <a:cxnSpLocks noChangeShapeType="1"/>
          </p:cNvCxnSpPr>
          <p:nvPr/>
        </p:nvCxnSpPr>
        <p:spPr bwMode="auto">
          <a:xfrm>
            <a:off x="227013" y="3492500"/>
            <a:ext cx="1193800" cy="0"/>
          </a:xfrm>
          <a:prstGeom prst="line">
            <a:avLst/>
          </a:prstGeom>
          <a:noFill/>
          <a:ln w="9525" algn="ctr">
            <a:solidFill>
              <a:schemeClr val="accent1"/>
            </a:solidFill>
            <a:round/>
            <a:headEnd/>
            <a:tailEnd/>
          </a:ln>
        </p:spPr>
      </p:cxnSp>
      <p:cxnSp>
        <p:nvCxnSpPr>
          <p:cNvPr id="29708" name="Straight Connector 61"/>
          <p:cNvCxnSpPr>
            <a:cxnSpLocks noChangeShapeType="1"/>
          </p:cNvCxnSpPr>
          <p:nvPr/>
        </p:nvCxnSpPr>
        <p:spPr bwMode="auto">
          <a:xfrm>
            <a:off x="1511300" y="3492500"/>
            <a:ext cx="469900" cy="0"/>
          </a:xfrm>
          <a:prstGeom prst="line">
            <a:avLst/>
          </a:prstGeom>
          <a:noFill/>
          <a:ln w="9525" algn="ctr">
            <a:solidFill>
              <a:srgbClr val="008000"/>
            </a:solidFill>
            <a:round/>
            <a:headEnd/>
            <a:tailEnd/>
          </a:ln>
        </p:spPr>
      </p:cxnSp>
      <p:cxnSp>
        <p:nvCxnSpPr>
          <p:cNvPr id="96" name="Straight Connector 95"/>
          <p:cNvCxnSpPr/>
          <p:nvPr/>
        </p:nvCxnSpPr>
        <p:spPr bwMode="auto">
          <a:xfrm>
            <a:off x="2071688" y="3492500"/>
            <a:ext cx="6773862"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29710" name="TextBox 6"/>
          <p:cNvSpPr txBox="1">
            <a:spLocks noChangeArrowheads="1"/>
          </p:cNvSpPr>
          <p:nvPr/>
        </p:nvSpPr>
        <p:spPr bwMode="auto">
          <a:xfrm>
            <a:off x="196850" y="3567113"/>
            <a:ext cx="8588375" cy="3509962"/>
          </a:xfrm>
          <a:prstGeom prst="rect">
            <a:avLst/>
          </a:prstGeom>
          <a:noFill/>
          <a:ln w="9525">
            <a:noFill/>
            <a:miter lim="800000"/>
            <a:headEnd/>
            <a:tailEnd/>
          </a:ln>
        </p:spPr>
        <p:txBody>
          <a:bodyPr>
            <a:spAutoFit/>
          </a:bodyPr>
          <a:lstStyle/>
          <a:p>
            <a:pPr marL="285750" indent="-285750">
              <a:spcBef>
                <a:spcPts val="600"/>
              </a:spcBef>
              <a:spcAft>
                <a:spcPts val="600"/>
              </a:spcAft>
              <a:buFont typeface="Wingdings" pitchFamily="2" charset="2"/>
              <a:buChar char="Ø"/>
            </a:pPr>
            <a:r>
              <a:rPr lang="en-US"/>
              <a:t>Current treatment patterns (eg site/region of care, prior treatment, concomitant medications, use of other interventions, compliance…)</a:t>
            </a:r>
          </a:p>
          <a:p>
            <a:pPr marL="285750" indent="-285750">
              <a:spcBef>
                <a:spcPts val="600"/>
              </a:spcBef>
              <a:spcAft>
                <a:spcPts val="600"/>
              </a:spcAft>
              <a:buFont typeface="Wingdings" pitchFamily="2" charset="2"/>
              <a:buChar char="Ø"/>
            </a:pPr>
            <a:r>
              <a:rPr lang="en-US"/>
              <a:t>Patient characteristics (eg. Comorbidity(ies), age, gender…)</a:t>
            </a:r>
          </a:p>
          <a:p>
            <a:pPr marL="285750" indent="-285750">
              <a:spcBef>
                <a:spcPts val="600"/>
              </a:spcBef>
              <a:spcAft>
                <a:spcPts val="600"/>
              </a:spcAft>
              <a:buFont typeface="Wingdings" pitchFamily="2" charset="2"/>
              <a:buChar char="Ø"/>
            </a:pPr>
            <a:r>
              <a:rPr lang="en-US"/>
              <a:t>Disease characteristics and severity</a:t>
            </a:r>
          </a:p>
          <a:p>
            <a:pPr marL="285750" indent="-285750">
              <a:spcBef>
                <a:spcPts val="600"/>
              </a:spcBef>
              <a:spcAft>
                <a:spcPts val="600"/>
              </a:spcAft>
              <a:buFont typeface="Wingdings" pitchFamily="2" charset="2"/>
              <a:buChar char="Ø"/>
            </a:pPr>
            <a:r>
              <a:rPr lang="en-US"/>
              <a:t>Diagnostic and laboratory markers (inc. baseline and kinetic variables)</a:t>
            </a:r>
          </a:p>
          <a:p>
            <a:pPr marL="285750" indent="-285750">
              <a:spcBef>
                <a:spcPts val="600"/>
              </a:spcBef>
              <a:spcAft>
                <a:spcPts val="600"/>
              </a:spcAft>
              <a:buFont typeface="Wingdings" pitchFamily="2" charset="2"/>
              <a:buChar char="Ø"/>
            </a:pPr>
            <a:r>
              <a:rPr lang="en-US"/>
              <a:t>Care management (frequency of follow up, integration of medical team, schedule of assessments) </a:t>
            </a:r>
          </a:p>
          <a:p>
            <a:pPr marL="285750" indent="-285750">
              <a:spcBef>
                <a:spcPts val="600"/>
              </a:spcBef>
              <a:spcAft>
                <a:spcPts val="600"/>
              </a:spcAft>
              <a:buFont typeface="Wingdings" pitchFamily="2" charset="2"/>
              <a:buChar char="Ø"/>
            </a:pPr>
            <a:r>
              <a:rPr lang="en-US"/>
              <a:t>Economic incentives/barriers (patient, pharmacy, hospital, national …)</a:t>
            </a:r>
          </a:p>
          <a:p>
            <a:pPr marL="285750" indent="-285750">
              <a:spcBef>
                <a:spcPts val="600"/>
              </a:spcBef>
              <a:spcAft>
                <a:spcPts val="600"/>
              </a:spcAft>
              <a:buFont typeface="Wingdings" pitchFamily="2" charset="2"/>
              <a:buChar char="Ø"/>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pTextToc"/>
          <p:cNvSpPr txBox="1">
            <a:spLocks noChangeArrowheads="1"/>
          </p:cNvSpPr>
          <p:nvPr/>
        </p:nvSpPr>
        <p:spPr bwMode="auto">
          <a:xfrm>
            <a:off x="384175" y="2844800"/>
            <a:ext cx="8375650" cy="1204913"/>
          </a:xfrm>
          <a:prstGeom prst="rect">
            <a:avLst/>
          </a:prstGeom>
          <a:noFill/>
          <a:ln w="9525">
            <a:noFill/>
            <a:miter lim="800000"/>
            <a:headEnd/>
            <a:tailEnd/>
          </a:ln>
        </p:spPr>
        <p:txBody>
          <a:bodyPr wrap="none" lIns="0" tIns="0" rIns="0" bIns="0"/>
          <a:lstStyle/>
          <a:p>
            <a:r>
              <a:rPr lang="en-US" sz="2800" dirty="0">
                <a:solidFill>
                  <a:srgbClr val="4B306A"/>
                </a:solidFill>
                <a:ea typeface="ＭＳ Ｐゴシック" pitchFamily="34" charset="-128"/>
              </a:rPr>
              <a:t>M</a:t>
            </a:r>
            <a:r>
              <a:rPr lang="en-US" sz="2800" dirty="0" smtClean="0">
                <a:solidFill>
                  <a:srgbClr val="4B306A"/>
                </a:solidFill>
                <a:ea typeface="ＭＳ Ｐゴシック" pitchFamily="34" charset="-128"/>
              </a:rPr>
              <a:t>anaging uncertainty </a:t>
            </a:r>
            <a:r>
              <a:rPr lang="en-US" sz="2800" dirty="0">
                <a:solidFill>
                  <a:srgbClr val="4B306A"/>
                </a:solidFill>
                <a:ea typeface="ＭＳ Ｐゴシック" pitchFamily="34" charset="-128"/>
              </a:rPr>
              <a:t>| claim validation</a:t>
            </a:r>
          </a:p>
        </p:txBody>
      </p:sp>
      <p:cxnSp>
        <p:nvCxnSpPr>
          <p:cNvPr id="31747" name="Gerade Verbindung 32"/>
          <p:cNvCxnSpPr>
            <a:cxnSpLocks noChangeShapeType="1"/>
          </p:cNvCxnSpPr>
          <p:nvPr/>
        </p:nvCxnSpPr>
        <p:spPr bwMode="auto">
          <a:xfrm>
            <a:off x="384175" y="3538538"/>
            <a:ext cx="8375650" cy="1587"/>
          </a:xfrm>
          <a:prstGeom prst="line">
            <a:avLst/>
          </a:prstGeom>
          <a:noFill/>
          <a:ln w="12700">
            <a:solidFill>
              <a:schemeClr val="bg2"/>
            </a:solidFill>
            <a:round/>
            <a:headEnd/>
            <a:tailEnd/>
          </a:ln>
        </p:spPr>
      </p:cxnSp>
      <p:sp>
        <p:nvSpPr>
          <p:cNvPr id="25" name="Rechteck 24"/>
          <p:cNvSpPr/>
          <p:nvPr/>
        </p:nvSpPr>
        <p:spPr bwMode="auto">
          <a:xfrm>
            <a:off x="384175" y="3725863"/>
            <a:ext cx="1120775" cy="307975"/>
          </a:xfrm>
          <a:prstGeom prst="rect">
            <a:avLst/>
          </a:prstGeom>
        </p:spPr>
        <p:txBody>
          <a:bodyPr lIns="0" tIns="0" rIns="0" bIns="0">
            <a:spAutoFit/>
          </a:bodyPr>
          <a:lstStyle/>
          <a:p>
            <a:pPr>
              <a:defRPr/>
            </a:pPr>
            <a:r>
              <a:rPr lang="en-GB" sz="2000" kern="0" dirty="0">
                <a:solidFill>
                  <a:schemeClr val="tx2"/>
                </a:solidFill>
                <a:latin typeface="Arial"/>
                <a:cs typeface="Arial" charset="0"/>
              </a:rPr>
              <a:t>RWE</a:t>
            </a:r>
            <a:endParaRPr lang="en-GB" sz="2000" dirty="0">
              <a:solidFill>
                <a:schemeClr val="tx2"/>
              </a:solidFill>
              <a:latin typeface="Arial"/>
              <a:ea typeface="MS PGothic" pitchFamily="34" charset="-128"/>
              <a:cs typeface="Arial" charset="0"/>
            </a:endParaRPr>
          </a:p>
        </p:txBody>
      </p:sp>
      <p:sp>
        <p:nvSpPr>
          <p:cNvPr id="31749" name="Oval 1"/>
          <p:cNvSpPr>
            <a:spLocks noChangeArrowheads="1"/>
          </p:cNvSpPr>
          <p:nvPr/>
        </p:nvSpPr>
        <p:spPr bwMode="auto">
          <a:xfrm>
            <a:off x="1116013" y="3803650"/>
            <a:ext cx="153987"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
        <p:nvSpPr>
          <p:cNvPr id="31750" name="Oval 9"/>
          <p:cNvSpPr>
            <a:spLocks noChangeArrowheads="1"/>
          </p:cNvSpPr>
          <p:nvPr/>
        </p:nvSpPr>
        <p:spPr bwMode="auto">
          <a:xfrm>
            <a:off x="1476375" y="3803650"/>
            <a:ext cx="153988"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
        <p:nvSpPr>
          <p:cNvPr id="11" name="Oval 10"/>
          <p:cNvSpPr/>
          <p:nvPr/>
        </p:nvSpPr>
        <p:spPr bwMode="auto">
          <a:xfrm>
            <a:off x="1835150" y="3803650"/>
            <a:ext cx="153988" cy="153988"/>
          </a:xfrm>
          <a:prstGeom prst="ellipse">
            <a:avLst/>
          </a:prstGeom>
          <a:solidFill>
            <a:schemeClr val="bg1">
              <a:lumMod val="65000"/>
            </a:schemeClr>
          </a:solidFill>
          <a:ln w="9525" cap="flat" cmpd="sng" algn="ctr">
            <a:noFill/>
            <a:prstDash val="solid"/>
            <a:round/>
            <a:headEnd type="none" w="med" len="med"/>
            <a:tailEnd type="none" w="med" len="med"/>
          </a:ln>
          <a:effectLst/>
        </p:spPr>
        <p:txBody>
          <a:bodyPr anchor="ctr"/>
          <a:lstStyle/>
          <a:p>
            <a:pPr algn="ctr">
              <a:defRPr/>
            </a:pPr>
            <a:endParaRPr lang="en-GB" dirty="0" err="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7"/>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1" name="think-cell Slide" r:id="rId29" imgW="360" imgH="360" progId="">
                  <p:embed/>
                </p:oleObj>
              </mc:Choice>
              <mc:Fallback>
                <p:oleObj name="think-cell Slide" r:id="rId29" imgW="360" imgH="360" progId="">
                  <p:embed/>
                  <p:pic>
                    <p:nvPicPr>
                      <p:cNvPr id="0" name="Object 3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ight Arrow 74"/>
          <p:cNvSpPr/>
          <p:nvPr>
            <p:custDataLst>
              <p:tags r:id="rId3"/>
            </p:custDataLst>
          </p:nvPr>
        </p:nvSpPr>
        <p:spPr>
          <a:xfrm>
            <a:off x="3657600" y="5638800"/>
            <a:ext cx="4572000" cy="457200"/>
          </a:xfrm>
          <a:prstGeom prst="rightArrow">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dirty="0">
              <a:solidFill>
                <a:srgbClr val="FFFFFF"/>
              </a:solidFill>
            </a:endParaRPr>
          </a:p>
        </p:txBody>
      </p:sp>
      <p:sp>
        <p:nvSpPr>
          <p:cNvPr id="2052" name="Title 1"/>
          <p:cNvSpPr>
            <a:spLocks noGrp="1"/>
          </p:cNvSpPr>
          <p:nvPr>
            <p:ph type="title"/>
            <p:custDataLst>
              <p:tags r:id="rId4"/>
            </p:custDataLst>
          </p:nvPr>
        </p:nvSpPr>
        <p:spPr>
          <a:xfrm>
            <a:off x="455613" y="455613"/>
            <a:ext cx="8226425" cy="914400"/>
          </a:xfrm>
        </p:spPr>
        <p:txBody>
          <a:bodyPr/>
          <a:lstStyle/>
          <a:p>
            <a:pPr eaLnBrk="1" hangingPunct="1"/>
            <a:r>
              <a:rPr lang="en-GB" smtClean="0"/>
              <a:t>Historically, pharma has been focused on pre-launch data to develop value arguments and negotiate for market access</a:t>
            </a:r>
          </a:p>
        </p:txBody>
      </p:sp>
      <p:cxnSp>
        <p:nvCxnSpPr>
          <p:cNvPr id="24" name="Straight Arrow Connector 23"/>
          <p:cNvCxnSpPr/>
          <p:nvPr>
            <p:custDataLst>
              <p:tags r:id="rId5"/>
            </p:custDataLst>
          </p:nvPr>
        </p:nvCxnSpPr>
        <p:spPr>
          <a:xfrm>
            <a:off x="990600" y="5407025"/>
            <a:ext cx="7315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custDataLst>
              <p:tags r:id="rId6"/>
            </p:custDataLst>
          </p:nvPr>
        </p:nvSpPr>
        <p:spPr bwMode="auto">
          <a:xfrm>
            <a:off x="6400800" y="5407025"/>
            <a:ext cx="2209800" cy="307975"/>
          </a:xfrm>
          <a:prstGeom prst="rect">
            <a:avLst/>
          </a:prstGeom>
          <a:noFill/>
          <a:ln w="9525">
            <a:noFill/>
            <a:miter lim="800000"/>
            <a:headEnd/>
            <a:tailEnd/>
          </a:ln>
        </p:spPr>
        <p:txBody>
          <a:bodyPr>
            <a:spAutoFit/>
          </a:bodyPr>
          <a:lstStyle/>
          <a:p>
            <a:pPr algn="ctr" eaLnBrk="0" hangingPunct="0"/>
            <a:r>
              <a:rPr lang="en-GB" sz="1400">
                <a:solidFill>
                  <a:srgbClr val="111111"/>
                </a:solidFill>
                <a:latin typeface="Verdana" pitchFamily="34" charset="0"/>
                <a:ea typeface="ＭＳ Ｐゴシック" pitchFamily="34" charset="-128"/>
              </a:rPr>
              <a:t>Time in lifecycle</a:t>
            </a:r>
          </a:p>
        </p:txBody>
      </p:sp>
      <p:sp>
        <p:nvSpPr>
          <p:cNvPr id="2055" name="TextBox 28"/>
          <p:cNvSpPr txBox="1">
            <a:spLocks noChangeArrowheads="1"/>
          </p:cNvSpPr>
          <p:nvPr>
            <p:custDataLst>
              <p:tags r:id="rId7"/>
            </p:custDataLst>
          </p:nvPr>
        </p:nvSpPr>
        <p:spPr bwMode="auto">
          <a:xfrm rot="-5400000">
            <a:off x="-65087" y="4424362"/>
            <a:ext cx="1657350" cy="307975"/>
          </a:xfrm>
          <a:prstGeom prst="rect">
            <a:avLst/>
          </a:prstGeom>
          <a:solidFill>
            <a:schemeClr val="bg1"/>
          </a:solidFill>
          <a:ln w="28575">
            <a:solidFill>
              <a:schemeClr val="bg2"/>
            </a:solidFill>
            <a:miter lim="800000"/>
            <a:headEnd/>
            <a:tailEnd/>
          </a:ln>
        </p:spPr>
        <p:txBody>
          <a:bodyPr wrap="none"/>
          <a:lstStyle/>
          <a:p>
            <a:pPr algn="ctr" eaLnBrk="0" hangingPunct="0"/>
            <a:r>
              <a:rPr lang="en-GB" sz="1200">
                <a:solidFill>
                  <a:srgbClr val="111111"/>
                </a:solidFill>
                <a:latin typeface="Verdana" pitchFamily="34" charset="0"/>
                <a:ea typeface="ＭＳ Ｐゴシック" pitchFamily="34" charset="-128"/>
              </a:rPr>
              <a:t>RCT evidence</a:t>
            </a:r>
          </a:p>
        </p:txBody>
      </p:sp>
      <p:sp>
        <p:nvSpPr>
          <p:cNvPr id="30" name="Rectangle 29"/>
          <p:cNvSpPr/>
          <p:nvPr>
            <p:custDataLst>
              <p:tags r:id="rId8"/>
            </p:custDataLst>
          </p:nvPr>
        </p:nvSpPr>
        <p:spPr>
          <a:xfrm>
            <a:off x="611188" y="2038350"/>
            <a:ext cx="304800" cy="1666875"/>
          </a:xfrm>
          <a:prstGeom prst="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dirty="0">
              <a:solidFill>
                <a:srgbClr val="FFFFFF"/>
              </a:solidFill>
            </a:endParaRPr>
          </a:p>
        </p:txBody>
      </p:sp>
      <p:sp>
        <p:nvSpPr>
          <p:cNvPr id="2057" name="TextBox 30"/>
          <p:cNvSpPr txBox="1">
            <a:spLocks noChangeArrowheads="1"/>
          </p:cNvSpPr>
          <p:nvPr>
            <p:custDataLst>
              <p:tags r:id="rId9"/>
            </p:custDataLst>
          </p:nvPr>
        </p:nvSpPr>
        <p:spPr bwMode="auto">
          <a:xfrm rot="-5400000">
            <a:off x="239713" y="2773362"/>
            <a:ext cx="1047750" cy="276225"/>
          </a:xfrm>
          <a:prstGeom prst="rect">
            <a:avLst/>
          </a:prstGeom>
          <a:noFill/>
          <a:ln w="9525">
            <a:noFill/>
            <a:miter lim="800000"/>
            <a:headEnd/>
            <a:tailEnd/>
          </a:ln>
        </p:spPr>
        <p:txBody>
          <a:bodyPr wrap="none">
            <a:spAutoFit/>
          </a:bodyPr>
          <a:lstStyle/>
          <a:p>
            <a:pPr algn="ctr" eaLnBrk="0" hangingPunct="0"/>
            <a:r>
              <a:rPr lang="en-GB" sz="1200">
                <a:solidFill>
                  <a:srgbClr val="111111"/>
                </a:solidFill>
                <a:latin typeface="Verdana" pitchFamily="34" charset="0"/>
                <a:ea typeface="ＭＳ Ｐゴシック" pitchFamily="34" charset="-128"/>
              </a:rPr>
              <a:t>Outcomes</a:t>
            </a:r>
          </a:p>
        </p:txBody>
      </p:sp>
      <p:sp>
        <p:nvSpPr>
          <p:cNvPr id="32" name="Rounded Rectangle 31"/>
          <p:cNvSpPr/>
          <p:nvPr>
            <p:custDataLst>
              <p:tags r:id="rId10"/>
            </p:custDataLst>
          </p:nvPr>
        </p:nvSpPr>
        <p:spPr>
          <a:xfrm>
            <a:off x="990600" y="3730625"/>
            <a:ext cx="7162800" cy="1600200"/>
          </a:xfrm>
          <a:prstGeom prst="roundRect">
            <a:avLst/>
          </a:prstGeom>
          <a:solidFill>
            <a:schemeClr val="bg2">
              <a:lumMod val="40000"/>
              <a:lumOff val="60000"/>
              <a:alpha val="2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dirty="0">
              <a:solidFill>
                <a:srgbClr val="FFFFFF"/>
              </a:solidFill>
            </a:endParaRPr>
          </a:p>
        </p:txBody>
      </p:sp>
      <p:sp>
        <p:nvSpPr>
          <p:cNvPr id="2059" name="TextBox 32"/>
          <p:cNvSpPr txBox="1">
            <a:spLocks noChangeArrowheads="1"/>
          </p:cNvSpPr>
          <p:nvPr>
            <p:custDataLst>
              <p:tags r:id="rId11"/>
            </p:custDataLst>
          </p:nvPr>
        </p:nvSpPr>
        <p:spPr bwMode="auto">
          <a:xfrm>
            <a:off x="1143000" y="3730625"/>
            <a:ext cx="1028700" cy="307975"/>
          </a:xfrm>
          <a:prstGeom prst="rect">
            <a:avLst/>
          </a:prstGeom>
          <a:noFill/>
          <a:ln w="9525">
            <a:noFill/>
            <a:miter lim="800000"/>
            <a:headEnd/>
            <a:tailEnd/>
          </a:ln>
        </p:spPr>
        <p:txBody>
          <a:bodyPr wrap="none">
            <a:spAutoFit/>
          </a:bodyPr>
          <a:lstStyle/>
          <a:p>
            <a:pPr eaLnBrk="0" hangingPunct="0"/>
            <a:r>
              <a:rPr lang="en-GB" sz="1400">
                <a:solidFill>
                  <a:srgbClr val="111111"/>
                </a:solidFill>
                <a:latin typeface="Verdana" pitchFamily="34" charset="0"/>
                <a:ea typeface="ＭＳ Ｐゴシック" pitchFamily="34" charset="-128"/>
              </a:rPr>
              <a:t>Efficacy </a:t>
            </a:r>
          </a:p>
        </p:txBody>
      </p:sp>
      <p:sp>
        <p:nvSpPr>
          <p:cNvPr id="2060" name="TextBox 33"/>
          <p:cNvSpPr txBox="1">
            <a:spLocks noChangeArrowheads="1"/>
          </p:cNvSpPr>
          <p:nvPr>
            <p:custDataLst>
              <p:tags r:id="rId12"/>
            </p:custDataLst>
          </p:nvPr>
        </p:nvSpPr>
        <p:spPr bwMode="auto">
          <a:xfrm>
            <a:off x="1143000" y="4035425"/>
            <a:ext cx="825500" cy="307975"/>
          </a:xfrm>
          <a:prstGeom prst="rect">
            <a:avLst/>
          </a:prstGeom>
          <a:noFill/>
          <a:ln w="9525">
            <a:noFill/>
            <a:miter lim="800000"/>
            <a:headEnd/>
            <a:tailEnd/>
          </a:ln>
        </p:spPr>
        <p:txBody>
          <a:bodyPr wrap="none">
            <a:spAutoFit/>
          </a:bodyPr>
          <a:lstStyle/>
          <a:p>
            <a:pPr eaLnBrk="0" hangingPunct="0"/>
            <a:r>
              <a:rPr lang="en-GB" sz="1400">
                <a:solidFill>
                  <a:srgbClr val="111111"/>
                </a:solidFill>
                <a:latin typeface="Verdana" pitchFamily="34" charset="0"/>
                <a:ea typeface="ＭＳ Ｐゴシック" pitchFamily="34" charset="-128"/>
              </a:rPr>
              <a:t>Safety</a:t>
            </a:r>
          </a:p>
        </p:txBody>
      </p:sp>
      <p:sp>
        <p:nvSpPr>
          <p:cNvPr id="2061" name="TextBox 34"/>
          <p:cNvSpPr txBox="1">
            <a:spLocks noChangeArrowheads="1"/>
          </p:cNvSpPr>
          <p:nvPr>
            <p:custDataLst>
              <p:tags r:id="rId13"/>
            </p:custDataLst>
          </p:nvPr>
        </p:nvSpPr>
        <p:spPr bwMode="auto">
          <a:xfrm>
            <a:off x="1143000" y="4340225"/>
            <a:ext cx="2043113" cy="307975"/>
          </a:xfrm>
          <a:prstGeom prst="rect">
            <a:avLst/>
          </a:prstGeom>
          <a:noFill/>
          <a:ln w="9525">
            <a:noFill/>
            <a:miter lim="800000"/>
            <a:headEnd/>
            <a:tailEnd/>
          </a:ln>
        </p:spPr>
        <p:txBody>
          <a:bodyPr wrap="none">
            <a:spAutoFit/>
          </a:bodyPr>
          <a:lstStyle/>
          <a:p>
            <a:pPr eaLnBrk="0" hangingPunct="0"/>
            <a:r>
              <a:rPr lang="en-GB" sz="1400">
                <a:solidFill>
                  <a:srgbClr val="111111"/>
                </a:solidFill>
                <a:latin typeface="Verdana" pitchFamily="34" charset="0"/>
                <a:ea typeface="ＭＳ Ｐゴシック" pitchFamily="34" charset="-128"/>
              </a:rPr>
              <a:t>Select populations</a:t>
            </a:r>
          </a:p>
        </p:txBody>
      </p:sp>
      <p:sp>
        <p:nvSpPr>
          <p:cNvPr id="2062" name="TextBox 35"/>
          <p:cNvSpPr txBox="1">
            <a:spLocks noChangeArrowheads="1"/>
          </p:cNvSpPr>
          <p:nvPr>
            <p:custDataLst>
              <p:tags r:id="rId14"/>
            </p:custDataLst>
          </p:nvPr>
        </p:nvSpPr>
        <p:spPr bwMode="auto">
          <a:xfrm>
            <a:off x="1143000" y="4645025"/>
            <a:ext cx="2135188" cy="307975"/>
          </a:xfrm>
          <a:prstGeom prst="rect">
            <a:avLst/>
          </a:prstGeom>
          <a:noFill/>
          <a:ln w="9525">
            <a:noFill/>
            <a:miter lim="800000"/>
            <a:headEnd/>
            <a:tailEnd/>
          </a:ln>
        </p:spPr>
        <p:txBody>
          <a:bodyPr wrap="none">
            <a:spAutoFit/>
          </a:bodyPr>
          <a:lstStyle/>
          <a:p>
            <a:pPr eaLnBrk="0" hangingPunct="0"/>
            <a:r>
              <a:rPr lang="en-GB" sz="1400">
                <a:solidFill>
                  <a:srgbClr val="111111"/>
                </a:solidFill>
                <a:latin typeface="Verdana" pitchFamily="34" charset="0"/>
                <a:ea typeface="ＭＳ Ｐゴシック" pitchFamily="34" charset="-128"/>
              </a:rPr>
              <a:t>Select comparators</a:t>
            </a:r>
          </a:p>
        </p:txBody>
      </p:sp>
      <p:sp>
        <p:nvSpPr>
          <p:cNvPr id="2063" name="TextBox 36"/>
          <p:cNvSpPr txBox="1">
            <a:spLocks noChangeArrowheads="1"/>
          </p:cNvSpPr>
          <p:nvPr>
            <p:custDataLst>
              <p:tags r:id="rId15"/>
            </p:custDataLst>
          </p:nvPr>
        </p:nvSpPr>
        <p:spPr bwMode="auto">
          <a:xfrm>
            <a:off x="1143000" y="4949825"/>
            <a:ext cx="2176463" cy="307975"/>
          </a:xfrm>
          <a:prstGeom prst="rect">
            <a:avLst/>
          </a:prstGeom>
          <a:noFill/>
          <a:ln w="9525">
            <a:noFill/>
            <a:miter lim="800000"/>
            <a:headEnd/>
            <a:tailEnd/>
          </a:ln>
        </p:spPr>
        <p:txBody>
          <a:bodyPr wrap="none">
            <a:spAutoFit/>
          </a:bodyPr>
          <a:lstStyle/>
          <a:p>
            <a:pPr eaLnBrk="0" hangingPunct="0"/>
            <a:r>
              <a:rPr lang="en-GB" sz="1400">
                <a:solidFill>
                  <a:srgbClr val="111111"/>
                </a:solidFill>
                <a:latin typeface="Verdana" pitchFamily="34" charset="0"/>
                <a:ea typeface="ＭＳ Ｐゴシック" pitchFamily="34" charset="-128"/>
              </a:rPr>
              <a:t>Defined time period</a:t>
            </a:r>
          </a:p>
        </p:txBody>
      </p:sp>
      <p:sp>
        <p:nvSpPr>
          <p:cNvPr id="38" name="Rounded Rectangle 37"/>
          <p:cNvSpPr/>
          <p:nvPr>
            <p:custDataLst>
              <p:tags r:id="rId16"/>
            </p:custDataLst>
          </p:nvPr>
        </p:nvSpPr>
        <p:spPr>
          <a:xfrm>
            <a:off x="990600" y="2054225"/>
            <a:ext cx="3360738" cy="1600200"/>
          </a:xfrm>
          <a:prstGeom prst="roundRect">
            <a:avLst/>
          </a:prstGeom>
          <a:solidFill>
            <a:schemeClr val="bg2">
              <a:lumMod val="75000"/>
              <a:alpha val="25000"/>
            </a:schemeClr>
          </a:solidFill>
          <a:ln w="2857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dirty="0">
              <a:solidFill>
                <a:srgbClr val="111111"/>
              </a:solidFill>
            </a:endParaRPr>
          </a:p>
        </p:txBody>
      </p:sp>
      <p:sp>
        <p:nvSpPr>
          <p:cNvPr id="2065" name="TextBox 38"/>
          <p:cNvSpPr txBox="1">
            <a:spLocks noChangeArrowheads="1"/>
          </p:cNvSpPr>
          <p:nvPr>
            <p:custDataLst>
              <p:tags r:id="rId17"/>
            </p:custDataLst>
          </p:nvPr>
        </p:nvSpPr>
        <p:spPr bwMode="auto">
          <a:xfrm>
            <a:off x="1143000" y="2514600"/>
            <a:ext cx="2520950" cy="738188"/>
          </a:xfrm>
          <a:prstGeom prst="rect">
            <a:avLst/>
          </a:prstGeom>
          <a:noFill/>
          <a:ln w="9525">
            <a:noFill/>
            <a:miter lim="800000"/>
            <a:headEnd/>
            <a:tailEnd/>
          </a:ln>
        </p:spPr>
        <p:txBody>
          <a:bodyPr wrap="none">
            <a:spAutoFit/>
          </a:bodyPr>
          <a:lstStyle/>
          <a:p>
            <a:pPr eaLnBrk="0" hangingPunct="0"/>
            <a:r>
              <a:rPr lang="en-GB" sz="1400">
                <a:solidFill>
                  <a:srgbClr val="111111"/>
                </a:solidFill>
                <a:latin typeface="Verdana" pitchFamily="34" charset="0"/>
                <a:ea typeface="ＭＳ Ｐゴシック" pitchFamily="34" charset="-128"/>
              </a:rPr>
              <a:t>Modelled clinical </a:t>
            </a:r>
            <a:br>
              <a:rPr lang="en-GB" sz="1400">
                <a:solidFill>
                  <a:srgbClr val="111111"/>
                </a:solidFill>
                <a:latin typeface="Verdana" pitchFamily="34" charset="0"/>
                <a:ea typeface="ＭＳ Ｐゴシック" pitchFamily="34" charset="-128"/>
              </a:rPr>
            </a:br>
            <a:r>
              <a:rPr lang="en-GB" sz="1400">
                <a:solidFill>
                  <a:srgbClr val="111111"/>
                </a:solidFill>
                <a:latin typeface="Verdana" pitchFamily="34" charset="0"/>
                <a:ea typeface="ＭＳ Ｐゴシック" pitchFamily="34" charset="-128"/>
              </a:rPr>
              <a:t>&amp; cost effectiveness in </a:t>
            </a:r>
          </a:p>
          <a:p>
            <a:pPr eaLnBrk="0" hangingPunct="0"/>
            <a:r>
              <a:rPr lang="en-GB" sz="1400">
                <a:solidFill>
                  <a:srgbClr val="111111"/>
                </a:solidFill>
                <a:latin typeface="Verdana" pitchFamily="34" charset="0"/>
                <a:ea typeface="ＭＳ Ｐゴシック" pitchFamily="34" charset="-128"/>
              </a:rPr>
              <a:t>real-world setting</a:t>
            </a:r>
          </a:p>
        </p:txBody>
      </p:sp>
      <p:sp>
        <p:nvSpPr>
          <p:cNvPr id="47" name="Rounded Rectangle 46"/>
          <p:cNvSpPr/>
          <p:nvPr>
            <p:custDataLst>
              <p:tags r:id="rId18"/>
            </p:custDataLst>
          </p:nvPr>
        </p:nvSpPr>
        <p:spPr>
          <a:xfrm>
            <a:off x="3886200" y="2054225"/>
            <a:ext cx="4267200" cy="1600200"/>
          </a:xfrm>
          <a:prstGeom prst="roundRect">
            <a:avLst/>
          </a:prstGeom>
          <a:solidFill>
            <a:schemeClr val="bg2">
              <a:lumMod val="75000"/>
            </a:schemeClr>
          </a:solidFill>
          <a:ln w="2857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dirty="0">
              <a:solidFill>
                <a:srgbClr val="111111"/>
              </a:solidFill>
            </a:endParaRPr>
          </a:p>
        </p:txBody>
      </p:sp>
      <p:cxnSp>
        <p:nvCxnSpPr>
          <p:cNvPr id="63" name="Straight Connector 62"/>
          <p:cNvCxnSpPr/>
          <p:nvPr>
            <p:custDataLst>
              <p:tags r:id="rId19"/>
            </p:custDataLst>
          </p:nvPr>
        </p:nvCxnSpPr>
        <p:spPr>
          <a:xfrm>
            <a:off x="3886200" y="1828800"/>
            <a:ext cx="0" cy="388620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3" name="Right Arrow 72"/>
          <p:cNvSpPr/>
          <p:nvPr>
            <p:custDataLst>
              <p:tags r:id="rId20"/>
            </p:custDataLst>
          </p:nvPr>
        </p:nvSpPr>
        <p:spPr>
          <a:xfrm>
            <a:off x="990600" y="5638800"/>
            <a:ext cx="2895600" cy="457200"/>
          </a:xfrm>
          <a:prstGeom prst="rightArrow">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dirty="0">
              <a:solidFill>
                <a:srgbClr val="FFFFFF"/>
              </a:solidFill>
            </a:endParaRPr>
          </a:p>
        </p:txBody>
      </p:sp>
      <p:sp>
        <p:nvSpPr>
          <p:cNvPr id="2069" name="TextBox 73"/>
          <p:cNvSpPr txBox="1">
            <a:spLocks noChangeArrowheads="1"/>
          </p:cNvSpPr>
          <p:nvPr>
            <p:custDataLst>
              <p:tags r:id="rId21"/>
            </p:custDataLst>
          </p:nvPr>
        </p:nvSpPr>
        <p:spPr bwMode="auto">
          <a:xfrm>
            <a:off x="1658938" y="5729288"/>
            <a:ext cx="1558925" cy="276225"/>
          </a:xfrm>
          <a:prstGeom prst="rect">
            <a:avLst/>
          </a:prstGeom>
          <a:noFill/>
          <a:ln w="9525">
            <a:noFill/>
            <a:miter lim="800000"/>
            <a:headEnd/>
            <a:tailEnd/>
          </a:ln>
        </p:spPr>
        <p:txBody>
          <a:bodyPr wrap="none">
            <a:spAutoFit/>
          </a:bodyPr>
          <a:lstStyle/>
          <a:p>
            <a:pPr algn="ctr" eaLnBrk="0" hangingPunct="0"/>
            <a:r>
              <a:rPr lang="en-GB" sz="1200">
                <a:solidFill>
                  <a:srgbClr val="111111"/>
                </a:solidFill>
                <a:latin typeface="Verdana" pitchFamily="34" charset="0"/>
                <a:ea typeface="ＭＳ Ｐゴシック" pitchFamily="34" charset="-128"/>
              </a:rPr>
              <a:t>Pre-launch data</a:t>
            </a:r>
          </a:p>
        </p:txBody>
      </p:sp>
      <p:sp>
        <p:nvSpPr>
          <p:cNvPr id="2070" name="TextBox 75"/>
          <p:cNvSpPr txBox="1">
            <a:spLocks noChangeArrowheads="1"/>
          </p:cNvSpPr>
          <p:nvPr>
            <p:custDataLst>
              <p:tags r:id="rId22"/>
            </p:custDataLst>
          </p:nvPr>
        </p:nvSpPr>
        <p:spPr bwMode="auto">
          <a:xfrm>
            <a:off x="5119688" y="5729288"/>
            <a:ext cx="1647825" cy="276225"/>
          </a:xfrm>
          <a:prstGeom prst="rect">
            <a:avLst/>
          </a:prstGeom>
          <a:noFill/>
          <a:ln w="9525">
            <a:noFill/>
            <a:miter lim="800000"/>
            <a:headEnd/>
            <a:tailEnd/>
          </a:ln>
        </p:spPr>
        <p:txBody>
          <a:bodyPr wrap="none">
            <a:spAutoFit/>
          </a:bodyPr>
          <a:lstStyle/>
          <a:p>
            <a:pPr algn="ctr" eaLnBrk="0" hangingPunct="0"/>
            <a:r>
              <a:rPr lang="en-GB" sz="1200">
                <a:solidFill>
                  <a:srgbClr val="111111"/>
                </a:solidFill>
                <a:latin typeface="Verdana" pitchFamily="34" charset="0"/>
                <a:ea typeface="ＭＳ Ｐゴシック" pitchFamily="34" charset="-128"/>
              </a:rPr>
              <a:t>Post-launch data</a:t>
            </a:r>
          </a:p>
        </p:txBody>
      </p:sp>
      <p:grpSp>
        <p:nvGrpSpPr>
          <p:cNvPr id="2071" name="Group 86"/>
          <p:cNvGrpSpPr>
            <a:grpSpLocks/>
          </p:cNvGrpSpPr>
          <p:nvPr/>
        </p:nvGrpSpPr>
        <p:grpSpPr bwMode="auto">
          <a:xfrm>
            <a:off x="4265613" y="2209800"/>
            <a:ext cx="3482975" cy="1222375"/>
            <a:chOff x="1143000" y="2283023"/>
            <a:chExt cx="3483607" cy="1221928"/>
          </a:xfrm>
        </p:grpSpPr>
        <p:sp>
          <p:nvSpPr>
            <p:cNvPr id="2074" name="TextBox 81"/>
            <p:cNvSpPr txBox="1">
              <a:spLocks noChangeArrowheads="1"/>
            </p:cNvSpPr>
            <p:nvPr>
              <p:custDataLst>
                <p:tags r:id="rId24"/>
              </p:custDataLst>
            </p:nvPr>
          </p:nvSpPr>
          <p:spPr bwMode="auto">
            <a:xfrm>
              <a:off x="1143000" y="2283023"/>
              <a:ext cx="3397046" cy="307715"/>
            </a:xfrm>
            <a:prstGeom prst="rect">
              <a:avLst/>
            </a:prstGeom>
            <a:noFill/>
            <a:ln w="9525">
              <a:noFill/>
              <a:miter lim="800000"/>
              <a:headEnd/>
              <a:tailEnd/>
            </a:ln>
          </p:spPr>
          <p:txBody>
            <a:bodyPr wrap="none">
              <a:spAutoFit/>
            </a:bodyPr>
            <a:lstStyle/>
            <a:p>
              <a:pPr eaLnBrk="0" hangingPunct="0"/>
              <a:r>
                <a:rPr lang="en-GB" sz="1400">
                  <a:solidFill>
                    <a:srgbClr val="FFFFFF"/>
                  </a:solidFill>
                  <a:latin typeface="Verdana" pitchFamily="34" charset="0"/>
                  <a:ea typeface="ＭＳ Ｐゴシック" pitchFamily="34" charset="-128"/>
                </a:rPr>
                <a:t>Proven real-world effectiveness</a:t>
              </a:r>
            </a:p>
          </p:txBody>
        </p:sp>
        <p:sp>
          <p:nvSpPr>
            <p:cNvPr id="2075" name="TextBox 82"/>
            <p:cNvSpPr txBox="1">
              <a:spLocks noChangeArrowheads="1"/>
            </p:cNvSpPr>
            <p:nvPr>
              <p:custDataLst>
                <p:tags r:id="rId25"/>
              </p:custDataLst>
            </p:nvPr>
          </p:nvSpPr>
          <p:spPr bwMode="auto">
            <a:xfrm>
              <a:off x="1143000" y="2587761"/>
              <a:ext cx="2638834" cy="307715"/>
            </a:xfrm>
            <a:prstGeom prst="rect">
              <a:avLst/>
            </a:prstGeom>
            <a:noFill/>
            <a:ln w="9525">
              <a:noFill/>
              <a:miter lim="800000"/>
              <a:headEnd/>
              <a:tailEnd/>
            </a:ln>
          </p:spPr>
          <p:txBody>
            <a:bodyPr wrap="none">
              <a:spAutoFit/>
            </a:bodyPr>
            <a:lstStyle/>
            <a:p>
              <a:pPr eaLnBrk="0" hangingPunct="0"/>
              <a:r>
                <a:rPr lang="en-GB" sz="1400">
                  <a:solidFill>
                    <a:srgbClr val="FFFFFF"/>
                  </a:solidFill>
                  <a:latin typeface="Verdana" pitchFamily="34" charset="0"/>
                  <a:ea typeface="ＭＳ Ｐゴシック" pitchFamily="34" charset="-128"/>
                </a:rPr>
                <a:t>Proven long-term safety</a:t>
              </a:r>
            </a:p>
          </p:txBody>
        </p:sp>
        <p:sp>
          <p:nvSpPr>
            <p:cNvPr id="2076" name="TextBox 83"/>
            <p:cNvSpPr txBox="1">
              <a:spLocks noChangeArrowheads="1"/>
            </p:cNvSpPr>
            <p:nvPr>
              <p:custDataLst>
                <p:tags r:id="rId26"/>
              </p:custDataLst>
            </p:nvPr>
          </p:nvSpPr>
          <p:spPr bwMode="auto">
            <a:xfrm>
              <a:off x="1143000" y="2892499"/>
              <a:ext cx="3239954" cy="307715"/>
            </a:xfrm>
            <a:prstGeom prst="rect">
              <a:avLst/>
            </a:prstGeom>
            <a:noFill/>
            <a:ln w="9525">
              <a:noFill/>
              <a:miter lim="800000"/>
              <a:headEnd/>
              <a:tailEnd/>
            </a:ln>
          </p:spPr>
          <p:txBody>
            <a:bodyPr wrap="none">
              <a:spAutoFit/>
            </a:bodyPr>
            <a:lstStyle/>
            <a:p>
              <a:pPr eaLnBrk="0" hangingPunct="0"/>
              <a:r>
                <a:rPr lang="en-GB" sz="1400">
                  <a:solidFill>
                    <a:srgbClr val="FFFFFF"/>
                  </a:solidFill>
                  <a:latin typeface="Verdana" pitchFamily="34" charset="0"/>
                  <a:ea typeface="ＭＳ Ｐゴシック" pitchFamily="34" charset="-128"/>
                </a:rPr>
                <a:t>Proven in broader populations</a:t>
              </a:r>
            </a:p>
          </p:txBody>
        </p:sp>
        <p:sp>
          <p:nvSpPr>
            <p:cNvPr id="2077" name="TextBox 84"/>
            <p:cNvSpPr txBox="1">
              <a:spLocks noChangeArrowheads="1"/>
            </p:cNvSpPr>
            <p:nvPr>
              <p:custDataLst>
                <p:tags r:id="rId27"/>
              </p:custDataLst>
            </p:nvPr>
          </p:nvSpPr>
          <p:spPr bwMode="auto">
            <a:xfrm>
              <a:off x="1143000" y="3197236"/>
              <a:ext cx="3483607" cy="307715"/>
            </a:xfrm>
            <a:prstGeom prst="rect">
              <a:avLst/>
            </a:prstGeom>
            <a:noFill/>
            <a:ln w="9525">
              <a:noFill/>
              <a:miter lim="800000"/>
              <a:headEnd/>
              <a:tailEnd/>
            </a:ln>
          </p:spPr>
          <p:txBody>
            <a:bodyPr wrap="none">
              <a:spAutoFit/>
            </a:bodyPr>
            <a:lstStyle/>
            <a:p>
              <a:pPr eaLnBrk="0" hangingPunct="0"/>
              <a:r>
                <a:rPr lang="en-GB" sz="1400">
                  <a:solidFill>
                    <a:srgbClr val="FFFFFF"/>
                  </a:solidFill>
                  <a:latin typeface="Verdana" pitchFamily="34" charset="0"/>
                  <a:ea typeface="ＭＳ Ｐゴシック" pitchFamily="34" charset="-128"/>
                </a:rPr>
                <a:t>Proven against Standard Of Care</a:t>
              </a:r>
            </a:p>
          </p:txBody>
        </p:sp>
      </p:grpSp>
      <p:sp>
        <p:nvSpPr>
          <p:cNvPr id="2072" name="Title 1"/>
          <p:cNvSpPr txBox="1">
            <a:spLocks/>
          </p:cNvSpPr>
          <p:nvPr/>
        </p:nvSpPr>
        <p:spPr bwMode="gray">
          <a:xfrm>
            <a:off x="457200" y="457200"/>
            <a:ext cx="8226425" cy="947738"/>
          </a:xfrm>
          <a:prstGeom prst="rect">
            <a:avLst/>
          </a:prstGeom>
          <a:solidFill>
            <a:schemeClr val="bg1"/>
          </a:solidFill>
          <a:ln w="9525">
            <a:noFill/>
            <a:miter lim="800000"/>
            <a:headEnd/>
            <a:tailEnd/>
          </a:ln>
        </p:spPr>
        <p:txBody>
          <a:bodyPr lIns="0" tIns="0" rIns="0" bIns="0"/>
          <a:lstStyle/>
          <a:p>
            <a:pPr eaLnBrk="0" hangingPunct="0"/>
            <a:r>
              <a:rPr lang="en-GB" sz="2000" dirty="0">
                <a:solidFill>
                  <a:srgbClr val="0E0733"/>
                </a:solidFill>
                <a:latin typeface="Verdana" pitchFamily="34" charset="0"/>
                <a:ea typeface="ＭＳ Ｐゴシック" pitchFamily="34" charset="-128"/>
              </a:rPr>
              <a:t>Real-world data enables continued scrutiny and evidence generation</a:t>
            </a:r>
          </a:p>
        </p:txBody>
      </p:sp>
      <p:sp>
        <p:nvSpPr>
          <p:cNvPr id="57" name="Explosion 1 56"/>
          <p:cNvSpPr/>
          <p:nvPr>
            <p:custDataLst>
              <p:tags r:id="rId23"/>
            </p:custDataLst>
          </p:nvPr>
        </p:nvSpPr>
        <p:spPr bwMode="auto">
          <a:xfrm>
            <a:off x="2895600" y="1143000"/>
            <a:ext cx="2209800" cy="990600"/>
          </a:xfrm>
          <a:prstGeom prst="irregularSeal1">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wrap="none" lIns="90000" tIns="46800" rIns="90000" bIns="46800" anchor="ctr"/>
          <a:lstStyle/>
          <a:p>
            <a:pPr algn="ctr" eaLnBrk="0" hangingPunct="0">
              <a:defRPr/>
            </a:pPr>
            <a:r>
              <a:rPr lang="en-GB" sz="1200" dirty="0" smtClean="0">
                <a:solidFill>
                  <a:srgbClr val="111111"/>
                </a:solidFill>
                <a:latin typeface="Verdana" pitchFamily="34" charset="0"/>
                <a:ea typeface="ＭＳ Ｐゴシック" pitchFamily="34" charset="-128"/>
                <a:cs typeface="Arial" charset="0"/>
              </a:rPr>
              <a:t>Launch</a:t>
            </a:r>
            <a:endParaRPr lang="en-GB" sz="1200" dirty="0">
              <a:solidFill>
                <a:srgbClr val="111111"/>
              </a:solidFill>
              <a:latin typeface="Verdana" pitchFamily="34" charset="0"/>
              <a:ea typeface="ＭＳ Ｐゴシック" pitchFamily="34" charset="-128"/>
              <a:cs typeface="Arial" charset="0"/>
            </a:endParaRPr>
          </a:p>
        </p:txBody>
      </p:sp>
      <p:sp>
        <p:nvSpPr>
          <p:cNvPr id="31" name="Rectangle 30"/>
          <p:cNvSpPr/>
          <p:nvPr/>
        </p:nvSpPr>
        <p:spPr>
          <a:xfrm>
            <a:off x="6705600" y="6352032"/>
            <a:ext cx="2109216" cy="2926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title"/>
          </p:nvPr>
        </p:nvSpPr>
        <p:spPr>
          <a:xfrm>
            <a:off x="309563" y="274638"/>
            <a:ext cx="8415337" cy="511175"/>
          </a:xfrm>
        </p:spPr>
        <p:txBody>
          <a:bodyPr/>
          <a:lstStyle/>
          <a:p>
            <a:r>
              <a:rPr lang="en-US" smtClean="0">
                <a:latin typeface="Imago"/>
              </a:rPr>
              <a:t>RCTs and Real World Effectiveness</a:t>
            </a:r>
            <a:endParaRPr lang="en-US" b="0" i="1" smtClean="0">
              <a:latin typeface="Imago"/>
            </a:endParaRPr>
          </a:p>
        </p:txBody>
      </p:sp>
      <p:sp>
        <p:nvSpPr>
          <p:cNvPr id="32771" name="Text Placeholder 1"/>
          <p:cNvSpPr>
            <a:spLocks noGrp="1"/>
          </p:cNvSpPr>
          <p:nvPr>
            <p:ph type="body" sz="quarter" idx="13"/>
          </p:nvPr>
        </p:nvSpPr>
        <p:spPr>
          <a:xfrm>
            <a:off x="309563" y="739775"/>
            <a:ext cx="8416925" cy="511175"/>
          </a:xfrm>
        </p:spPr>
        <p:txBody>
          <a:bodyPr/>
          <a:lstStyle/>
          <a:p>
            <a:r>
              <a:rPr lang="en-US" sz="2400" b="0" smtClean="0">
                <a:latin typeface="Imago"/>
              </a:rPr>
              <a:t>Registry data provide assurance that Avastin outcomes in mCRC RCTs are generalisable to real world</a:t>
            </a:r>
            <a:endParaRPr lang="en-US" sz="2400" smtClean="0"/>
          </a:p>
        </p:txBody>
      </p:sp>
      <p:grpSp>
        <p:nvGrpSpPr>
          <p:cNvPr id="32772" name="Group 15"/>
          <p:cNvGrpSpPr>
            <a:grpSpLocks/>
          </p:cNvGrpSpPr>
          <p:nvPr/>
        </p:nvGrpSpPr>
        <p:grpSpPr bwMode="auto">
          <a:xfrm>
            <a:off x="5051425" y="1597025"/>
            <a:ext cx="3657600" cy="4889500"/>
            <a:chOff x="304800" y="1546180"/>
            <a:chExt cx="3657600" cy="4890246"/>
          </a:xfrm>
        </p:grpSpPr>
        <p:pic>
          <p:nvPicPr>
            <p:cNvPr id="32779" name="Picture 6"/>
            <p:cNvPicPr>
              <a:picLocks noChangeAspect="1"/>
            </p:cNvPicPr>
            <p:nvPr/>
          </p:nvPicPr>
          <p:blipFill>
            <a:blip r:embed="rId3" cstate="print"/>
            <a:srcRect/>
            <a:stretch>
              <a:fillRect/>
            </a:stretch>
          </p:blipFill>
          <p:spPr bwMode="auto">
            <a:xfrm>
              <a:off x="304800" y="2438400"/>
              <a:ext cx="3657600" cy="3998026"/>
            </a:xfrm>
            <a:prstGeom prst="rect">
              <a:avLst/>
            </a:prstGeom>
            <a:noFill/>
            <a:ln w="9525">
              <a:noFill/>
              <a:miter lim="800000"/>
              <a:headEnd/>
              <a:tailEnd/>
            </a:ln>
          </p:spPr>
        </p:pic>
        <p:pic>
          <p:nvPicPr>
            <p:cNvPr id="32780" name="Picture 4"/>
            <p:cNvPicPr>
              <a:picLocks noChangeAspect="1"/>
            </p:cNvPicPr>
            <p:nvPr/>
          </p:nvPicPr>
          <p:blipFill>
            <a:blip r:embed="rId4" cstate="print"/>
            <a:srcRect/>
            <a:stretch>
              <a:fillRect/>
            </a:stretch>
          </p:blipFill>
          <p:spPr bwMode="auto">
            <a:xfrm>
              <a:off x="304800" y="1546180"/>
              <a:ext cx="3657600" cy="1098105"/>
            </a:xfrm>
            <a:prstGeom prst="rect">
              <a:avLst/>
            </a:prstGeom>
            <a:noFill/>
            <a:ln w="9525">
              <a:noFill/>
              <a:miter lim="800000"/>
              <a:headEnd/>
              <a:tailEnd/>
            </a:ln>
          </p:spPr>
        </p:pic>
      </p:grpSp>
      <p:grpSp>
        <p:nvGrpSpPr>
          <p:cNvPr id="32773" name="Group 11"/>
          <p:cNvGrpSpPr>
            <a:grpSpLocks/>
          </p:cNvGrpSpPr>
          <p:nvPr/>
        </p:nvGrpSpPr>
        <p:grpSpPr bwMode="auto">
          <a:xfrm>
            <a:off x="454025" y="1592263"/>
            <a:ext cx="4067175" cy="5168900"/>
            <a:chOff x="330201" y="1260476"/>
            <a:chExt cx="4405794" cy="5169614"/>
          </a:xfrm>
        </p:grpSpPr>
        <p:pic>
          <p:nvPicPr>
            <p:cNvPr id="32777" name="Picture 9"/>
            <p:cNvPicPr>
              <a:picLocks noChangeAspect="1"/>
            </p:cNvPicPr>
            <p:nvPr/>
          </p:nvPicPr>
          <p:blipFill>
            <a:blip r:embed="rId5" cstate="print"/>
            <a:srcRect/>
            <a:stretch>
              <a:fillRect/>
            </a:stretch>
          </p:blipFill>
          <p:spPr bwMode="auto">
            <a:xfrm>
              <a:off x="330201" y="1260476"/>
              <a:ext cx="4405794" cy="2164916"/>
            </a:xfrm>
            <a:prstGeom prst="rect">
              <a:avLst/>
            </a:prstGeom>
            <a:noFill/>
            <a:ln w="9525">
              <a:noFill/>
              <a:miter lim="800000"/>
              <a:headEnd/>
              <a:tailEnd/>
            </a:ln>
          </p:spPr>
        </p:pic>
        <p:pic>
          <p:nvPicPr>
            <p:cNvPr id="32778" name="Picture 10"/>
            <p:cNvPicPr>
              <a:picLocks noChangeAspect="1"/>
            </p:cNvPicPr>
            <p:nvPr/>
          </p:nvPicPr>
          <p:blipFill>
            <a:blip r:embed="rId6" cstate="print"/>
            <a:srcRect/>
            <a:stretch>
              <a:fillRect/>
            </a:stretch>
          </p:blipFill>
          <p:spPr bwMode="auto">
            <a:xfrm>
              <a:off x="546623" y="3637076"/>
              <a:ext cx="3972951" cy="2793014"/>
            </a:xfrm>
            <a:prstGeom prst="rect">
              <a:avLst/>
            </a:prstGeom>
            <a:noFill/>
            <a:ln w="9525">
              <a:noFill/>
              <a:miter lim="800000"/>
              <a:headEnd/>
              <a:tailEnd/>
            </a:ln>
          </p:spPr>
        </p:pic>
      </p:grpSp>
      <p:sp>
        <p:nvSpPr>
          <p:cNvPr id="32774" name="Oval 12"/>
          <p:cNvSpPr>
            <a:spLocks noChangeArrowheads="1"/>
          </p:cNvSpPr>
          <p:nvPr/>
        </p:nvSpPr>
        <p:spPr bwMode="auto">
          <a:xfrm>
            <a:off x="3095625" y="4913313"/>
            <a:ext cx="533400" cy="441325"/>
          </a:xfrm>
          <a:prstGeom prst="ellipse">
            <a:avLst/>
          </a:prstGeom>
          <a:noFill/>
          <a:ln w="38100">
            <a:solidFill>
              <a:srgbClr val="FF0000"/>
            </a:solidFill>
            <a:round/>
            <a:headEnd/>
            <a:tailEnd/>
          </a:ln>
        </p:spPr>
        <p:txBody>
          <a:bodyPr wrap="none" tIns="91440" bIns="91440" anchor="ctr"/>
          <a:lstStyle/>
          <a:p>
            <a:pPr algn="ctr"/>
            <a:endParaRPr lang="en-US" sz="1400"/>
          </a:p>
        </p:txBody>
      </p:sp>
      <p:sp>
        <p:nvSpPr>
          <p:cNvPr id="32775" name="Oval 13"/>
          <p:cNvSpPr>
            <a:spLocks noChangeArrowheads="1"/>
          </p:cNvSpPr>
          <p:nvPr/>
        </p:nvSpPr>
        <p:spPr bwMode="auto">
          <a:xfrm>
            <a:off x="6407150" y="5743575"/>
            <a:ext cx="533400" cy="442913"/>
          </a:xfrm>
          <a:prstGeom prst="ellipse">
            <a:avLst/>
          </a:prstGeom>
          <a:noFill/>
          <a:ln w="38100">
            <a:solidFill>
              <a:srgbClr val="FF0000"/>
            </a:solidFill>
            <a:round/>
            <a:headEnd/>
            <a:tailEnd/>
          </a:ln>
        </p:spPr>
        <p:txBody>
          <a:bodyPr wrap="none" tIns="91440" bIns="91440" anchor="ctr"/>
          <a:lstStyle/>
          <a:p>
            <a:pPr algn="ctr"/>
            <a:endParaRPr lang="en-US" sz="1400"/>
          </a:p>
        </p:txBody>
      </p:sp>
      <p:sp>
        <p:nvSpPr>
          <p:cNvPr id="32776" name="Oval 14"/>
          <p:cNvSpPr>
            <a:spLocks noChangeArrowheads="1"/>
          </p:cNvSpPr>
          <p:nvPr/>
        </p:nvSpPr>
        <p:spPr bwMode="auto">
          <a:xfrm>
            <a:off x="8175625" y="5743575"/>
            <a:ext cx="533400" cy="442913"/>
          </a:xfrm>
          <a:prstGeom prst="ellipse">
            <a:avLst/>
          </a:prstGeom>
          <a:noFill/>
          <a:ln w="38100">
            <a:solidFill>
              <a:srgbClr val="FF0000"/>
            </a:solidFill>
            <a:round/>
            <a:headEnd/>
            <a:tailEnd/>
          </a:ln>
        </p:spPr>
        <p:txBody>
          <a:bodyPr wrap="none" tIns="91440" bIns="91440" anchor="ctr"/>
          <a:lstStyle/>
          <a:p>
            <a:pPr algn="ctr"/>
            <a:endParaRPr lang="en-US" sz="140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pTextToc"/>
          <p:cNvSpPr txBox="1">
            <a:spLocks noChangeArrowheads="1"/>
          </p:cNvSpPr>
          <p:nvPr/>
        </p:nvSpPr>
        <p:spPr bwMode="auto">
          <a:xfrm>
            <a:off x="384175" y="2844800"/>
            <a:ext cx="8375650" cy="1204913"/>
          </a:xfrm>
          <a:prstGeom prst="rect">
            <a:avLst/>
          </a:prstGeom>
          <a:noFill/>
          <a:ln w="9525">
            <a:noFill/>
            <a:miter lim="800000"/>
            <a:headEnd/>
            <a:tailEnd/>
          </a:ln>
        </p:spPr>
        <p:txBody>
          <a:bodyPr wrap="none" lIns="0" tIns="0" rIns="0" bIns="0"/>
          <a:lstStyle/>
          <a:p>
            <a:r>
              <a:rPr lang="en-US" sz="2800" dirty="0">
                <a:solidFill>
                  <a:srgbClr val="4B306A"/>
                </a:solidFill>
                <a:ea typeface="ＭＳ Ｐゴシック" pitchFamily="34" charset="-128"/>
              </a:rPr>
              <a:t>I</a:t>
            </a:r>
            <a:r>
              <a:rPr lang="en-US" sz="2800" dirty="0" smtClean="0">
                <a:solidFill>
                  <a:srgbClr val="4B306A"/>
                </a:solidFill>
                <a:ea typeface="ＭＳ Ｐゴシック" pitchFamily="34" charset="-128"/>
              </a:rPr>
              <a:t>mproving </a:t>
            </a:r>
            <a:r>
              <a:rPr lang="en-US" sz="2800" dirty="0">
                <a:solidFill>
                  <a:srgbClr val="4B306A"/>
                </a:solidFill>
                <a:ea typeface="ＭＳ Ｐゴシック" pitchFamily="34" charset="-128"/>
              </a:rPr>
              <a:t>value | the learning healthcare system</a:t>
            </a:r>
          </a:p>
        </p:txBody>
      </p:sp>
      <p:cxnSp>
        <p:nvCxnSpPr>
          <p:cNvPr id="33795" name="Gerade Verbindung 32"/>
          <p:cNvCxnSpPr>
            <a:cxnSpLocks noChangeShapeType="1"/>
          </p:cNvCxnSpPr>
          <p:nvPr/>
        </p:nvCxnSpPr>
        <p:spPr bwMode="auto">
          <a:xfrm>
            <a:off x="384175" y="3538538"/>
            <a:ext cx="8375650" cy="1587"/>
          </a:xfrm>
          <a:prstGeom prst="line">
            <a:avLst/>
          </a:prstGeom>
          <a:noFill/>
          <a:ln w="12700">
            <a:solidFill>
              <a:schemeClr val="bg2"/>
            </a:solidFill>
            <a:round/>
            <a:headEnd/>
            <a:tailEnd/>
          </a:ln>
        </p:spPr>
      </p:cxnSp>
      <p:sp>
        <p:nvSpPr>
          <p:cNvPr id="25" name="Rechteck 24"/>
          <p:cNvSpPr/>
          <p:nvPr/>
        </p:nvSpPr>
        <p:spPr bwMode="auto">
          <a:xfrm>
            <a:off x="384175" y="3725863"/>
            <a:ext cx="1120775" cy="307975"/>
          </a:xfrm>
          <a:prstGeom prst="rect">
            <a:avLst/>
          </a:prstGeom>
        </p:spPr>
        <p:txBody>
          <a:bodyPr lIns="0" tIns="0" rIns="0" bIns="0">
            <a:spAutoFit/>
          </a:bodyPr>
          <a:lstStyle/>
          <a:p>
            <a:pPr>
              <a:defRPr/>
            </a:pPr>
            <a:r>
              <a:rPr lang="en-GB" sz="2000" kern="0" dirty="0">
                <a:solidFill>
                  <a:schemeClr val="tx2"/>
                </a:solidFill>
                <a:latin typeface="Arial"/>
                <a:cs typeface="Arial" charset="0"/>
              </a:rPr>
              <a:t>RWE</a:t>
            </a:r>
            <a:endParaRPr lang="en-GB" sz="2000" dirty="0">
              <a:solidFill>
                <a:schemeClr val="tx2"/>
              </a:solidFill>
              <a:latin typeface="Arial"/>
              <a:ea typeface="MS PGothic" pitchFamily="34" charset="-128"/>
              <a:cs typeface="Arial" charset="0"/>
            </a:endParaRPr>
          </a:p>
        </p:txBody>
      </p:sp>
      <p:sp>
        <p:nvSpPr>
          <p:cNvPr id="33797" name="Oval 1"/>
          <p:cNvSpPr>
            <a:spLocks noChangeArrowheads="1"/>
          </p:cNvSpPr>
          <p:nvPr/>
        </p:nvSpPr>
        <p:spPr bwMode="auto">
          <a:xfrm>
            <a:off x="1116013" y="3803650"/>
            <a:ext cx="153987"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
        <p:nvSpPr>
          <p:cNvPr id="33798" name="Oval 9"/>
          <p:cNvSpPr>
            <a:spLocks noChangeArrowheads="1"/>
          </p:cNvSpPr>
          <p:nvPr/>
        </p:nvSpPr>
        <p:spPr bwMode="auto">
          <a:xfrm>
            <a:off x="1476375" y="3803650"/>
            <a:ext cx="153988"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
        <p:nvSpPr>
          <p:cNvPr id="33799" name="Oval 10"/>
          <p:cNvSpPr>
            <a:spLocks noChangeArrowheads="1"/>
          </p:cNvSpPr>
          <p:nvPr/>
        </p:nvSpPr>
        <p:spPr bwMode="auto">
          <a:xfrm>
            <a:off x="1835150" y="3803650"/>
            <a:ext cx="153988"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309563" y="274638"/>
            <a:ext cx="8415337" cy="511175"/>
          </a:xfrm>
        </p:spPr>
        <p:txBody>
          <a:bodyPr/>
          <a:lstStyle/>
          <a:p>
            <a:r>
              <a:rPr lang="en-US" smtClean="0"/>
              <a:t>Italian (AIFA) Specialty Product Registry</a:t>
            </a:r>
          </a:p>
        </p:txBody>
      </p:sp>
      <p:sp>
        <p:nvSpPr>
          <p:cNvPr id="34819" name="Text Placeholder 5"/>
          <p:cNvSpPr>
            <a:spLocks noGrp="1"/>
          </p:cNvSpPr>
          <p:nvPr>
            <p:ph type="body" sz="quarter" idx="13"/>
          </p:nvPr>
        </p:nvSpPr>
        <p:spPr>
          <a:xfrm>
            <a:off x="309563" y="784225"/>
            <a:ext cx="8416925" cy="511175"/>
          </a:xfrm>
        </p:spPr>
        <p:txBody>
          <a:bodyPr/>
          <a:lstStyle/>
          <a:p>
            <a:r>
              <a:rPr lang="en-US" sz="2000" smtClean="0"/>
              <a:t>Pay 4 Performance schemes have managed utilization and driven timely access of high cost oncology therapeutics</a:t>
            </a:r>
          </a:p>
        </p:txBody>
      </p:sp>
      <p:pic>
        <p:nvPicPr>
          <p:cNvPr id="26" name="Picture 4"/>
          <p:cNvPicPr>
            <a:picLocks noChangeAspect="1" noChangeArrowheads="1"/>
          </p:cNvPicPr>
          <p:nvPr/>
        </p:nvPicPr>
        <p:blipFill>
          <a:blip r:embed="rId2" cstate="print"/>
          <a:srcRect/>
          <a:stretch>
            <a:fillRect/>
          </a:stretch>
        </p:blipFill>
        <p:spPr bwMode="auto">
          <a:xfrm>
            <a:off x="4310063" y="2343150"/>
            <a:ext cx="4802187" cy="3190875"/>
          </a:xfrm>
          <a:prstGeom prst="rect">
            <a:avLst/>
          </a:prstGeom>
          <a:noFill/>
          <a:ln>
            <a:noFill/>
          </a:ln>
          <a:effectLst>
            <a:outerShdw blurRad="50800" dist="38100" dir="2700000" algn="tl" rotWithShape="0">
              <a:srgbClr val="000000">
                <a:alpha val="43000"/>
              </a:srgbClr>
            </a:outerShdw>
          </a:effectLst>
          <a:extLst/>
        </p:spPr>
      </p:pic>
      <p:sp>
        <p:nvSpPr>
          <p:cNvPr id="34821" name="Rectangle 5"/>
          <p:cNvSpPr>
            <a:spLocks noChangeArrowheads="1"/>
          </p:cNvSpPr>
          <p:nvPr/>
        </p:nvSpPr>
        <p:spPr bwMode="auto">
          <a:xfrm>
            <a:off x="4310063" y="2314575"/>
            <a:ext cx="4759325" cy="460375"/>
          </a:xfrm>
          <a:prstGeom prst="rect">
            <a:avLst/>
          </a:prstGeom>
          <a:solidFill>
            <a:schemeClr val="bg1"/>
          </a:solidFill>
          <a:ln w="9525">
            <a:noFill/>
            <a:miter lim="800000"/>
            <a:headEnd/>
            <a:tailEnd/>
          </a:ln>
        </p:spPr>
        <p:txBody>
          <a:bodyPr>
            <a:spAutoFit/>
          </a:bodyPr>
          <a:lstStyle/>
          <a:p>
            <a:pPr algn="ctr"/>
            <a:r>
              <a:rPr lang="en-US" sz="1200"/>
              <a:t>Kaplan–Meier curve of regional patient access to oncology products approved by the EMA from 2006 to 2008 in Italy</a:t>
            </a:r>
          </a:p>
        </p:txBody>
      </p:sp>
      <p:sp>
        <p:nvSpPr>
          <p:cNvPr id="34822" name="Rectangle 11"/>
          <p:cNvSpPr>
            <a:spLocks noChangeArrowheads="1"/>
          </p:cNvSpPr>
          <p:nvPr/>
        </p:nvSpPr>
        <p:spPr bwMode="auto">
          <a:xfrm>
            <a:off x="252413" y="6099175"/>
            <a:ext cx="6537325" cy="369888"/>
          </a:xfrm>
          <a:prstGeom prst="rect">
            <a:avLst/>
          </a:prstGeom>
          <a:solidFill>
            <a:schemeClr val="bg1"/>
          </a:solidFill>
          <a:ln w="9525">
            <a:noFill/>
            <a:miter lim="800000"/>
            <a:headEnd/>
            <a:tailEnd/>
          </a:ln>
        </p:spPr>
        <p:txBody>
          <a:bodyPr>
            <a:spAutoFit/>
          </a:bodyPr>
          <a:lstStyle/>
          <a:p>
            <a:r>
              <a:rPr lang="en-US" sz="900"/>
              <a:t>“Time to market and patient access to new oncology products in Italy: a multistep pathway from European context to regional health care providers,” P. Russo, F. S. Mennini, P. D. Siviero &amp; G. Rasi, Annals of Oncology, March 24, 2010</a:t>
            </a:r>
          </a:p>
        </p:txBody>
      </p:sp>
      <p:sp>
        <p:nvSpPr>
          <p:cNvPr id="29" name="Trapezoid 28"/>
          <p:cNvSpPr/>
          <p:nvPr/>
        </p:nvSpPr>
        <p:spPr bwMode="auto">
          <a:xfrm rot="16200000">
            <a:off x="2058988" y="3328988"/>
            <a:ext cx="3244850" cy="1193800"/>
          </a:xfrm>
          <a:prstGeom prst="trapezoid">
            <a:avLst>
              <a:gd name="adj" fmla="val 58023"/>
            </a:avLst>
          </a:prstGeom>
          <a:gradFill flip="none" rotWithShape="1">
            <a:gsLst>
              <a:gs pos="0">
                <a:schemeClr val="bg1">
                  <a:lumMod val="85000"/>
                </a:schemeClr>
              </a:gs>
              <a:gs pos="100000">
                <a:schemeClr val="bg1">
                  <a:lumMod val="95000"/>
                </a:schemeClr>
              </a:gs>
            </a:gsLst>
            <a:lin ang="5400000" scaled="0"/>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err="1">
              <a:solidFill>
                <a:schemeClr val="bg1"/>
              </a:solidFill>
            </a:endParaRPr>
          </a:p>
        </p:txBody>
      </p:sp>
      <p:pic>
        <p:nvPicPr>
          <p:cNvPr id="25" name="Picture 24"/>
          <p:cNvPicPr>
            <a:picLocks noChangeAspect="1"/>
          </p:cNvPicPr>
          <p:nvPr/>
        </p:nvPicPr>
        <p:blipFill>
          <a:blip r:embed="rId3" cstate="print"/>
          <a:stretch>
            <a:fillRect/>
          </a:stretch>
        </p:blipFill>
        <p:spPr>
          <a:xfrm>
            <a:off x="101600" y="3017838"/>
            <a:ext cx="2982913" cy="1862137"/>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1663700" y="2616200"/>
            <a:ext cx="6032500" cy="41243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err="1">
              <a:solidFill>
                <a:schemeClr val="bg1"/>
              </a:solidFill>
            </a:endParaRPr>
          </a:p>
        </p:txBody>
      </p:sp>
      <p:sp>
        <p:nvSpPr>
          <p:cNvPr id="35843" name="Title 1"/>
          <p:cNvSpPr>
            <a:spLocks noGrp="1"/>
          </p:cNvSpPr>
          <p:nvPr>
            <p:ph type="title"/>
          </p:nvPr>
        </p:nvSpPr>
        <p:spPr>
          <a:xfrm>
            <a:off x="309563" y="274638"/>
            <a:ext cx="8415337" cy="511175"/>
          </a:xfrm>
        </p:spPr>
        <p:txBody>
          <a:bodyPr/>
          <a:lstStyle/>
          <a:p>
            <a:r>
              <a:rPr lang="en-US" smtClean="0"/>
              <a:t>Towards a learning healthcare system…</a:t>
            </a:r>
          </a:p>
        </p:txBody>
      </p:sp>
      <p:sp>
        <p:nvSpPr>
          <p:cNvPr id="10" name="Rounded Rectangle 9"/>
          <p:cNvSpPr/>
          <p:nvPr/>
        </p:nvSpPr>
        <p:spPr bwMode="auto">
          <a:xfrm>
            <a:off x="5035550" y="1831975"/>
            <a:ext cx="1381125" cy="55721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nchorCtr="1">
            <a:normAutofit fontScale="85000" lnSpcReduction="20000"/>
          </a:bodyPr>
          <a:lstStyle/>
          <a:p>
            <a:pPr algn="ctr">
              <a:spcBef>
                <a:spcPts val="1800"/>
              </a:spcBef>
              <a:spcAft>
                <a:spcPts val="1800"/>
              </a:spcAft>
              <a:defRPr/>
            </a:pPr>
            <a:r>
              <a:rPr lang="en-US">
                <a:solidFill>
                  <a:schemeClr val="accent2"/>
                </a:solidFill>
                <a:ea typeface="ＭＳ Ｐゴシック" charset="0"/>
                <a:cs typeface="ＭＳ Ｐゴシック" charset="0"/>
              </a:rPr>
              <a:t>System</a:t>
            </a:r>
            <a:br>
              <a:rPr lang="en-US">
                <a:solidFill>
                  <a:schemeClr val="accent2"/>
                </a:solidFill>
                <a:ea typeface="ＭＳ Ｐゴシック" charset="0"/>
                <a:cs typeface="ＭＳ Ｐゴシック" charset="0"/>
              </a:rPr>
            </a:br>
            <a:r>
              <a:rPr lang="en-US">
                <a:solidFill>
                  <a:schemeClr val="accent2"/>
                </a:solidFill>
                <a:ea typeface="ＭＳ Ｐゴシック" charset="0"/>
                <a:cs typeface="ＭＳ Ｐゴシック" charset="0"/>
              </a:rPr>
              <a:t>Centric</a:t>
            </a:r>
          </a:p>
        </p:txBody>
      </p:sp>
      <p:sp>
        <p:nvSpPr>
          <p:cNvPr id="35845" name="Rectangle 11"/>
          <p:cNvSpPr>
            <a:spLocks noChangeArrowheads="1"/>
          </p:cNvSpPr>
          <p:nvPr/>
        </p:nvSpPr>
        <p:spPr bwMode="auto">
          <a:xfrm>
            <a:off x="5049838" y="1146175"/>
            <a:ext cx="1344612" cy="584200"/>
          </a:xfrm>
          <a:prstGeom prst="rect">
            <a:avLst/>
          </a:prstGeom>
          <a:noFill/>
          <a:ln w="12700">
            <a:solidFill>
              <a:srgbClr val="000000"/>
            </a:solidFill>
            <a:prstDash val="dot"/>
            <a:round/>
            <a:headEnd/>
            <a:tailEnd/>
          </a:ln>
        </p:spPr>
        <p:txBody>
          <a:bodyPr>
            <a:spAutoFit/>
          </a:bodyPr>
          <a:lstStyle/>
          <a:p>
            <a:pPr algn="ctr"/>
            <a:r>
              <a:rPr lang="en-US" sz="1600">
                <a:ea typeface="ＭＳ Ｐゴシック" pitchFamily="34" charset="-128"/>
              </a:rPr>
              <a:t>Payer </a:t>
            </a:r>
            <a:br>
              <a:rPr lang="en-US" sz="1600">
                <a:ea typeface="ＭＳ Ｐゴシック" pitchFamily="34" charset="-128"/>
              </a:rPr>
            </a:br>
            <a:r>
              <a:rPr lang="en-US" sz="1600">
                <a:ea typeface="ＭＳ Ｐゴシック" pitchFamily="34" charset="-128"/>
              </a:rPr>
              <a:t>Domain</a:t>
            </a:r>
          </a:p>
        </p:txBody>
      </p:sp>
      <p:sp>
        <p:nvSpPr>
          <p:cNvPr id="12" name="Rounded Rectangle 11"/>
          <p:cNvSpPr/>
          <p:nvPr/>
        </p:nvSpPr>
        <p:spPr bwMode="auto">
          <a:xfrm>
            <a:off x="2738438" y="1831975"/>
            <a:ext cx="1379537" cy="55721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nchorCtr="1">
            <a:normAutofit fontScale="85000" lnSpcReduction="20000"/>
          </a:bodyPr>
          <a:lstStyle/>
          <a:p>
            <a:pPr algn="ctr">
              <a:spcBef>
                <a:spcPts val="1800"/>
              </a:spcBef>
              <a:spcAft>
                <a:spcPts val="1800"/>
              </a:spcAft>
              <a:defRPr/>
            </a:pPr>
            <a:r>
              <a:rPr lang="en-US" dirty="0" err="1">
                <a:solidFill>
                  <a:schemeClr val="accent2"/>
                </a:solidFill>
                <a:ea typeface="ＭＳ Ｐゴシック" charset="0"/>
                <a:cs typeface="ＭＳ Ｐゴシック" charset="0"/>
              </a:rPr>
              <a:t>Popn</a:t>
            </a:r>
            <a:r>
              <a:rPr lang="en-US" dirty="0">
                <a:solidFill>
                  <a:schemeClr val="accent2"/>
                </a:solidFill>
                <a:ea typeface="ＭＳ Ｐゴシック" charset="0"/>
                <a:cs typeface="ＭＳ Ｐゴシック" charset="0"/>
              </a:rPr>
              <a:t>. Centric</a:t>
            </a:r>
          </a:p>
        </p:txBody>
      </p:sp>
      <p:sp>
        <p:nvSpPr>
          <p:cNvPr id="35847" name="Rectangle 13"/>
          <p:cNvSpPr>
            <a:spLocks noChangeArrowheads="1"/>
          </p:cNvSpPr>
          <p:nvPr/>
        </p:nvSpPr>
        <p:spPr bwMode="auto">
          <a:xfrm>
            <a:off x="2751138" y="1146175"/>
            <a:ext cx="1346200" cy="584200"/>
          </a:xfrm>
          <a:prstGeom prst="rect">
            <a:avLst/>
          </a:prstGeom>
          <a:noFill/>
          <a:ln w="12700">
            <a:solidFill>
              <a:srgbClr val="000000"/>
            </a:solidFill>
            <a:prstDash val="dot"/>
            <a:round/>
            <a:headEnd/>
            <a:tailEnd/>
          </a:ln>
        </p:spPr>
        <p:txBody>
          <a:bodyPr>
            <a:spAutoFit/>
          </a:bodyPr>
          <a:lstStyle/>
          <a:p>
            <a:pPr algn="ctr"/>
            <a:r>
              <a:rPr lang="en-US" sz="1600">
                <a:ea typeface="ＭＳ Ｐゴシック" pitchFamily="34" charset="-128"/>
              </a:rPr>
              <a:t>Regulator Domain</a:t>
            </a:r>
          </a:p>
        </p:txBody>
      </p:sp>
      <p:sp>
        <p:nvSpPr>
          <p:cNvPr id="14" name="Rounded Rectangle 13"/>
          <p:cNvSpPr/>
          <p:nvPr/>
        </p:nvSpPr>
        <p:spPr bwMode="auto">
          <a:xfrm>
            <a:off x="7334250" y="1831975"/>
            <a:ext cx="1379538" cy="55721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nchorCtr="1">
            <a:normAutofit fontScale="85000" lnSpcReduction="20000"/>
          </a:bodyPr>
          <a:lstStyle/>
          <a:p>
            <a:pPr algn="ctr">
              <a:spcBef>
                <a:spcPts val="1800"/>
              </a:spcBef>
              <a:spcAft>
                <a:spcPts val="1800"/>
              </a:spcAft>
              <a:defRPr/>
            </a:pPr>
            <a:r>
              <a:rPr lang="en-US">
                <a:solidFill>
                  <a:schemeClr val="accent2"/>
                </a:solidFill>
                <a:ea typeface="ＭＳ Ｐゴシック" charset="0"/>
                <a:cs typeface="ＭＳ Ｐゴシック" charset="0"/>
              </a:rPr>
              <a:t>Patient</a:t>
            </a:r>
            <a:br>
              <a:rPr lang="en-US">
                <a:solidFill>
                  <a:schemeClr val="accent2"/>
                </a:solidFill>
                <a:ea typeface="ＭＳ Ｐゴシック" charset="0"/>
                <a:cs typeface="ＭＳ Ｐゴシック" charset="0"/>
              </a:rPr>
            </a:br>
            <a:r>
              <a:rPr lang="en-US">
                <a:solidFill>
                  <a:schemeClr val="accent2"/>
                </a:solidFill>
                <a:ea typeface="ＭＳ Ｐゴシック" charset="0"/>
                <a:cs typeface="ＭＳ Ｐゴシック" charset="0"/>
              </a:rPr>
              <a:t>Centric</a:t>
            </a:r>
          </a:p>
        </p:txBody>
      </p:sp>
      <p:sp>
        <p:nvSpPr>
          <p:cNvPr id="35849" name="Rectangle 15"/>
          <p:cNvSpPr>
            <a:spLocks noChangeArrowheads="1"/>
          </p:cNvSpPr>
          <p:nvPr/>
        </p:nvSpPr>
        <p:spPr bwMode="auto">
          <a:xfrm>
            <a:off x="7346950" y="1146175"/>
            <a:ext cx="1346200" cy="584200"/>
          </a:xfrm>
          <a:prstGeom prst="rect">
            <a:avLst/>
          </a:prstGeom>
          <a:noFill/>
          <a:ln w="12700">
            <a:solidFill>
              <a:srgbClr val="000000"/>
            </a:solidFill>
            <a:prstDash val="dot"/>
            <a:round/>
            <a:headEnd/>
            <a:tailEnd/>
          </a:ln>
        </p:spPr>
        <p:txBody>
          <a:bodyPr>
            <a:spAutoFit/>
          </a:bodyPr>
          <a:lstStyle/>
          <a:p>
            <a:pPr algn="ctr"/>
            <a:r>
              <a:rPr lang="en-US" sz="1600">
                <a:ea typeface="ＭＳ Ｐゴシック" pitchFamily="34" charset="-128"/>
              </a:rPr>
              <a:t>Physician Domain</a:t>
            </a:r>
          </a:p>
        </p:txBody>
      </p:sp>
      <p:sp>
        <p:nvSpPr>
          <p:cNvPr id="16" name="Rounded Rectangle 15"/>
          <p:cNvSpPr/>
          <p:nvPr/>
        </p:nvSpPr>
        <p:spPr bwMode="auto">
          <a:xfrm>
            <a:off x="439738" y="1831975"/>
            <a:ext cx="1381125" cy="55721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nchorCtr="1">
            <a:normAutofit fontScale="85000" lnSpcReduction="20000"/>
          </a:bodyPr>
          <a:lstStyle/>
          <a:p>
            <a:pPr algn="ctr">
              <a:spcBef>
                <a:spcPts val="1800"/>
              </a:spcBef>
              <a:spcAft>
                <a:spcPts val="1800"/>
              </a:spcAft>
              <a:defRPr/>
            </a:pPr>
            <a:r>
              <a:rPr lang="en-US" dirty="0">
                <a:solidFill>
                  <a:schemeClr val="accent2"/>
                </a:solidFill>
                <a:ea typeface="ＭＳ Ｐゴシック" charset="0"/>
                <a:cs typeface="ＭＳ Ｐゴシック" charset="0"/>
              </a:rPr>
              <a:t>Product Centric</a:t>
            </a:r>
          </a:p>
        </p:txBody>
      </p:sp>
      <p:sp>
        <p:nvSpPr>
          <p:cNvPr id="35851" name="Rectangle 34"/>
          <p:cNvSpPr>
            <a:spLocks noChangeArrowheads="1"/>
          </p:cNvSpPr>
          <p:nvPr/>
        </p:nvSpPr>
        <p:spPr bwMode="auto">
          <a:xfrm>
            <a:off x="454025" y="1146175"/>
            <a:ext cx="1344613" cy="584200"/>
          </a:xfrm>
          <a:prstGeom prst="rect">
            <a:avLst/>
          </a:prstGeom>
          <a:noFill/>
          <a:ln w="12700">
            <a:solidFill>
              <a:srgbClr val="000000"/>
            </a:solidFill>
            <a:prstDash val="dot"/>
            <a:round/>
            <a:headEnd/>
            <a:tailEnd/>
          </a:ln>
        </p:spPr>
        <p:txBody>
          <a:bodyPr>
            <a:spAutoFit/>
          </a:bodyPr>
          <a:lstStyle/>
          <a:p>
            <a:pPr algn="ctr"/>
            <a:r>
              <a:rPr lang="en-US" sz="1600">
                <a:ea typeface="ＭＳ Ｐゴシック" pitchFamily="34" charset="-128"/>
              </a:rPr>
              <a:t>Pharma </a:t>
            </a:r>
            <a:br>
              <a:rPr lang="en-US" sz="1600">
                <a:ea typeface="ＭＳ Ｐゴシック" pitchFamily="34" charset="-128"/>
              </a:rPr>
            </a:br>
            <a:r>
              <a:rPr lang="en-US" sz="1600">
                <a:ea typeface="ＭＳ Ｐゴシック" pitchFamily="34" charset="-128"/>
              </a:rPr>
              <a:t>Domain</a:t>
            </a:r>
          </a:p>
        </p:txBody>
      </p:sp>
      <p:sp>
        <p:nvSpPr>
          <p:cNvPr id="18" name="Pentagon 17"/>
          <p:cNvSpPr/>
          <p:nvPr/>
        </p:nvSpPr>
        <p:spPr bwMode="auto">
          <a:xfrm>
            <a:off x="1920875" y="1163638"/>
            <a:ext cx="725488" cy="1225550"/>
          </a:xfrm>
          <a:prstGeom prst="homePlat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err="1">
              <a:solidFill>
                <a:schemeClr val="bg1"/>
              </a:solidFill>
            </a:endParaRPr>
          </a:p>
        </p:txBody>
      </p:sp>
      <p:sp>
        <p:nvSpPr>
          <p:cNvPr id="19" name="Pentagon 18"/>
          <p:cNvSpPr/>
          <p:nvPr/>
        </p:nvSpPr>
        <p:spPr bwMode="auto">
          <a:xfrm>
            <a:off x="4219575" y="1195388"/>
            <a:ext cx="725488" cy="1223962"/>
          </a:xfrm>
          <a:prstGeom prst="homePlat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err="1">
              <a:solidFill>
                <a:schemeClr val="bg1"/>
              </a:solidFill>
            </a:endParaRPr>
          </a:p>
        </p:txBody>
      </p:sp>
      <p:sp>
        <p:nvSpPr>
          <p:cNvPr id="20" name="Pentagon 19"/>
          <p:cNvSpPr/>
          <p:nvPr/>
        </p:nvSpPr>
        <p:spPr bwMode="auto">
          <a:xfrm>
            <a:off x="6518275" y="1195388"/>
            <a:ext cx="725488" cy="1223962"/>
          </a:xfrm>
          <a:prstGeom prst="homePlat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err="1">
              <a:solidFill>
                <a:schemeClr val="bg1"/>
              </a:solidFill>
            </a:endParaRPr>
          </a:p>
        </p:txBody>
      </p:sp>
      <p:sp>
        <p:nvSpPr>
          <p:cNvPr id="23" name="Oval 22"/>
          <p:cNvSpPr/>
          <p:nvPr/>
        </p:nvSpPr>
        <p:spPr bwMode="auto">
          <a:xfrm>
            <a:off x="3870796" y="3867431"/>
            <a:ext cx="1617872" cy="1451349"/>
          </a:xfrm>
          <a:prstGeom prst="ellipse">
            <a:avLst/>
          </a:prstGeom>
          <a:ln>
            <a:headEnd type="none" w="med" len="med"/>
            <a:tailEnd type="none" w="med" len="med"/>
          </a:ln>
          <a:effectLst>
            <a:outerShdw blurRad="40000" dist="23000" dir="5400000" rotWithShape="0">
              <a:srgbClr val="000000">
                <a:alpha val="35000"/>
              </a:srgbClr>
            </a:outerShdw>
            <a:reflection stA="50000" endPos="50000" dist="127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bg1"/>
                </a:solidFill>
              </a:rPr>
              <a:t>Patient</a:t>
            </a:r>
          </a:p>
        </p:txBody>
      </p:sp>
      <p:graphicFrame>
        <p:nvGraphicFramePr>
          <p:cNvPr id="24" name="Diagram 23"/>
          <p:cNvGraphicFramePr/>
          <p:nvPr/>
        </p:nvGraphicFramePr>
        <p:xfrm>
          <a:off x="1614721" y="27274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pTextToc"/>
          <p:cNvSpPr txBox="1">
            <a:spLocks noChangeArrowheads="1"/>
          </p:cNvSpPr>
          <p:nvPr/>
        </p:nvSpPr>
        <p:spPr bwMode="auto">
          <a:xfrm>
            <a:off x="384175" y="2844800"/>
            <a:ext cx="8375650" cy="1204913"/>
          </a:xfrm>
          <a:prstGeom prst="rect">
            <a:avLst/>
          </a:prstGeom>
          <a:noFill/>
          <a:ln w="9525">
            <a:noFill/>
            <a:miter lim="800000"/>
            <a:headEnd/>
            <a:tailEnd/>
          </a:ln>
        </p:spPr>
        <p:txBody>
          <a:bodyPr wrap="none" lIns="0" tIns="0" rIns="0" bIns="0"/>
          <a:lstStyle/>
          <a:p>
            <a:r>
              <a:rPr lang="en-US" sz="2800" dirty="0" smtClean="0">
                <a:solidFill>
                  <a:srgbClr val="4B306A"/>
                </a:solidFill>
                <a:ea typeface="ＭＳ Ｐゴシック" pitchFamily="34" charset="-128"/>
              </a:rPr>
              <a:t>So what’s AZ doing about it?</a:t>
            </a:r>
            <a:endParaRPr lang="en-US" sz="2800" dirty="0">
              <a:solidFill>
                <a:srgbClr val="4B306A"/>
              </a:solidFill>
              <a:ea typeface="ＭＳ Ｐゴシック" pitchFamily="34" charset="-128"/>
            </a:endParaRPr>
          </a:p>
        </p:txBody>
      </p:sp>
      <p:cxnSp>
        <p:nvCxnSpPr>
          <p:cNvPr id="36867" name="Gerade Verbindung 32"/>
          <p:cNvCxnSpPr>
            <a:cxnSpLocks noChangeShapeType="1"/>
          </p:cNvCxnSpPr>
          <p:nvPr/>
        </p:nvCxnSpPr>
        <p:spPr bwMode="auto">
          <a:xfrm>
            <a:off x="384175" y="3538538"/>
            <a:ext cx="8375650" cy="1587"/>
          </a:xfrm>
          <a:prstGeom prst="line">
            <a:avLst/>
          </a:prstGeom>
          <a:noFill/>
          <a:ln w="12700">
            <a:solidFill>
              <a:srgbClr val="FF7F00"/>
            </a:solidFill>
            <a:round/>
            <a:headEnd/>
            <a:tailEnd/>
          </a:ln>
        </p:spPr>
      </p:cxnSp>
      <p:sp>
        <p:nvSpPr>
          <p:cNvPr id="25" name="Rechteck 24"/>
          <p:cNvSpPr/>
          <p:nvPr/>
        </p:nvSpPr>
        <p:spPr bwMode="auto">
          <a:xfrm>
            <a:off x="384175" y="3725863"/>
            <a:ext cx="1120775" cy="307975"/>
          </a:xfrm>
          <a:prstGeom prst="rect">
            <a:avLst/>
          </a:prstGeom>
        </p:spPr>
        <p:txBody>
          <a:bodyPr lIns="0" tIns="0" rIns="0" bIns="0">
            <a:spAutoFit/>
          </a:bodyPr>
          <a:lstStyle/>
          <a:p>
            <a:pPr>
              <a:defRPr/>
            </a:pPr>
            <a:r>
              <a:rPr lang="en-GB" sz="2000" kern="0" dirty="0">
                <a:solidFill>
                  <a:schemeClr val="tx2"/>
                </a:solidFill>
                <a:latin typeface="Arial"/>
                <a:cs typeface="Arial" charset="0"/>
              </a:rPr>
              <a:t>RWE</a:t>
            </a:r>
            <a:endParaRPr lang="en-GB" sz="2000" dirty="0">
              <a:solidFill>
                <a:schemeClr val="tx2"/>
              </a:solidFill>
              <a:latin typeface="Arial"/>
              <a:ea typeface="MS PGothic" pitchFamily="34" charset="-128"/>
              <a:cs typeface="Arial" charset="0"/>
            </a:endParaRPr>
          </a:p>
        </p:txBody>
      </p:sp>
      <p:sp>
        <p:nvSpPr>
          <p:cNvPr id="36869" name="Oval 9"/>
          <p:cNvSpPr>
            <a:spLocks noChangeArrowheads="1"/>
          </p:cNvSpPr>
          <p:nvPr/>
        </p:nvSpPr>
        <p:spPr bwMode="auto">
          <a:xfrm>
            <a:off x="1116013" y="3803650"/>
            <a:ext cx="153987"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
        <p:nvSpPr>
          <p:cNvPr id="36870" name="Oval 10"/>
          <p:cNvSpPr>
            <a:spLocks noChangeArrowheads="1"/>
          </p:cNvSpPr>
          <p:nvPr/>
        </p:nvSpPr>
        <p:spPr bwMode="auto">
          <a:xfrm>
            <a:off x="1476375" y="3803650"/>
            <a:ext cx="153988"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
        <p:nvSpPr>
          <p:cNvPr id="36871" name="Oval 11"/>
          <p:cNvSpPr>
            <a:spLocks noChangeArrowheads="1"/>
          </p:cNvSpPr>
          <p:nvPr/>
        </p:nvSpPr>
        <p:spPr bwMode="auto">
          <a:xfrm>
            <a:off x="1835150" y="3803650"/>
            <a:ext cx="153988" cy="153988"/>
          </a:xfrm>
          <a:prstGeom prst="ellipse">
            <a:avLst/>
          </a:prstGeom>
          <a:solidFill>
            <a:schemeClr val="accent1"/>
          </a:solidFill>
          <a:ln w="9525" algn="ctr">
            <a:noFill/>
            <a:round/>
            <a:headEnd/>
            <a:tailEnd/>
          </a:ln>
        </p:spPr>
        <p:txBody>
          <a:bodyPr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AutoShape 26"/>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72707" name="think-cell Slide" r:id="rId42" imgW="0" imgH="0" progId="">
                  <p:embed/>
                </p:oleObj>
              </mc:Choice>
              <mc:Fallback>
                <p:oleObj name="think-cell Slide" r:id="rId42" imgW="0" imgH="0" progId="">
                  <p:embed/>
                  <p:pic>
                    <p:nvPicPr>
                      <p:cNvPr id="0" name="AutoShape 2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Freeform 187"/>
          <p:cNvSpPr>
            <a:spLocks/>
          </p:cNvSpPr>
          <p:nvPr>
            <p:custDataLst>
              <p:tags r:id="rId3"/>
            </p:custDataLst>
          </p:nvPr>
        </p:nvSpPr>
        <p:spPr bwMode="gray">
          <a:xfrm>
            <a:off x="5416550" y="2198688"/>
            <a:ext cx="3081274" cy="2938462"/>
          </a:xfrm>
          <a:custGeom>
            <a:avLst/>
            <a:gdLst>
              <a:gd name="T0" fmla="*/ 2147483647 w 4365"/>
              <a:gd name="T1" fmla="*/ 0 h 11160"/>
              <a:gd name="T2" fmla="*/ 0 w 4365"/>
              <a:gd name="T3" fmla="*/ 2147483647 h 11160"/>
              <a:gd name="T4" fmla="*/ 0 w 4365"/>
              <a:gd name="T5" fmla="*/ 2147483647 h 11160"/>
              <a:gd name="T6" fmla="*/ 2147483647 w 4365"/>
              <a:gd name="T7" fmla="*/ 2147483647 h 11160"/>
              <a:gd name="T8" fmla="*/ 2147483647 w 4365"/>
              <a:gd name="T9" fmla="*/ 2147483647 h 11160"/>
              <a:gd name="T10" fmla="*/ 2147483647 w 4365"/>
              <a:gd name="T11" fmla="*/ 2147483647 h 11160"/>
              <a:gd name="T12" fmla="*/ 2147483647 w 4365"/>
              <a:gd name="T13" fmla="*/ 2147483647 h 11160"/>
              <a:gd name="T14" fmla="*/ 2147483647 w 4365"/>
              <a:gd name="T15" fmla="*/ 0 h 11160"/>
              <a:gd name="T16" fmla="*/ 2147483647 w 4365"/>
              <a:gd name="T17" fmla="*/ 0 h 11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65"/>
              <a:gd name="T28" fmla="*/ 0 h 11160"/>
              <a:gd name="T29" fmla="*/ 4365 w 4365"/>
              <a:gd name="T30" fmla="*/ 11160 h 11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65" h="11160">
                <a:moveTo>
                  <a:pt x="548" y="0"/>
                </a:moveTo>
                <a:cubicBezTo>
                  <a:pt x="246" y="0"/>
                  <a:pt x="0" y="246"/>
                  <a:pt x="0" y="548"/>
                </a:cubicBezTo>
                <a:lnTo>
                  <a:pt x="0" y="10613"/>
                </a:lnTo>
                <a:cubicBezTo>
                  <a:pt x="0" y="10915"/>
                  <a:pt x="246" y="11160"/>
                  <a:pt x="548" y="11160"/>
                </a:cubicBezTo>
                <a:lnTo>
                  <a:pt x="3818" y="11160"/>
                </a:lnTo>
                <a:cubicBezTo>
                  <a:pt x="4120" y="11160"/>
                  <a:pt x="4365" y="10915"/>
                  <a:pt x="4365" y="10613"/>
                </a:cubicBezTo>
                <a:lnTo>
                  <a:pt x="4365" y="548"/>
                </a:lnTo>
                <a:cubicBezTo>
                  <a:pt x="4365" y="246"/>
                  <a:pt x="4120" y="0"/>
                  <a:pt x="3818" y="0"/>
                </a:cubicBezTo>
                <a:lnTo>
                  <a:pt x="548" y="0"/>
                </a:lnTo>
                <a:close/>
              </a:path>
            </a:pathLst>
          </a:custGeom>
          <a:solidFill>
            <a:srgbClr val="C7C2BA"/>
          </a:solidFill>
          <a:ln w="9525">
            <a:noFill/>
            <a:miter lim="800000"/>
            <a:headEnd/>
            <a:tailEnd/>
          </a:ln>
        </p:spPr>
        <p:txBody>
          <a:bodyPr lIns="93276" tIns="46638" rIns="93276" bIns="46638"/>
          <a:lstStyle/>
          <a:p>
            <a:pPr algn="ctr" defTabSz="930275"/>
            <a:endParaRPr lang="en-US" sz="1400"/>
          </a:p>
        </p:txBody>
      </p:sp>
      <p:sp>
        <p:nvSpPr>
          <p:cNvPr id="1040" name="Freeform 129"/>
          <p:cNvSpPr>
            <a:spLocks/>
          </p:cNvSpPr>
          <p:nvPr>
            <p:custDataLst>
              <p:tags r:id="rId4"/>
            </p:custDataLst>
          </p:nvPr>
        </p:nvSpPr>
        <p:spPr bwMode="gray">
          <a:xfrm>
            <a:off x="1952625" y="2187575"/>
            <a:ext cx="3292475" cy="3606800"/>
          </a:xfrm>
          <a:custGeom>
            <a:avLst/>
            <a:gdLst>
              <a:gd name="T0" fmla="*/ 2147483647 w 10235"/>
              <a:gd name="T1" fmla="*/ 0 h 11160"/>
              <a:gd name="T2" fmla="*/ 0 w 10235"/>
              <a:gd name="T3" fmla="*/ 2147483647 h 11160"/>
              <a:gd name="T4" fmla="*/ 0 w 10235"/>
              <a:gd name="T5" fmla="*/ 2147483647 h 11160"/>
              <a:gd name="T6" fmla="*/ 2147483647 w 10235"/>
              <a:gd name="T7" fmla="*/ 2147483647 h 11160"/>
              <a:gd name="T8" fmla="*/ 2147483647 w 10235"/>
              <a:gd name="T9" fmla="*/ 2147483647 h 11160"/>
              <a:gd name="T10" fmla="*/ 2147483647 w 10235"/>
              <a:gd name="T11" fmla="*/ 2147483647 h 11160"/>
              <a:gd name="T12" fmla="*/ 2147483647 w 10235"/>
              <a:gd name="T13" fmla="*/ 2147483647 h 11160"/>
              <a:gd name="T14" fmla="*/ 2147483647 w 10235"/>
              <a:gd name="T15" fmla="*/ 0 h 11160"/>
              <a:gd name="T16" fmla="*/ 2147483647 w 10235"/>
              <a:gd name="T17" fmla="*/ 0 h 11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35"/>
              <a:gd name="T28" fmla="*/ 0 h 11160"/>
              <a:gd name="T29" fmla="*/ 10235 w 10235"/>
              <a:gd name="T30" fmla="*/ 11160 h 11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35" h="11160">
                <a:moveTo>
                  <a:pt x="794" y="0"/>
                </a:moveTo>
                <a:cubicBezTo>
                  <a:pt x="356" y="0"/>
                  <a:pt x="0" y="356"/>
                  <a:pt x="0" y="794"/>
                </a:cubicBezTo>
                <a:lnTo>
                  <a:pt x="0" y="10367"/>
                </a:lnTo>
                <a:cubicBezTo>
                  <a:pt x="0" y="10805"/>
                  <a:pt x="356" y="11160"/>
                  <a:pt x="794" y="11160"/>
                </a:cubicBezTo>
                <a:lnTo>
                  <a:pt x="9442" y="11160"/>
                </a:lnTo>
                <a:cubicBezTo>
                  <a:pt x="9880" y="11160"/>
                  <a:pt x="10235" y="10805"/>
                  <a:pt x="10235" y="10367"/>
                </a:cubicBezTo>
                <a:lnTo>
                  <a:pt x="10235" y="794"/>
                </a:lnTo>
                <a:cubicBezTo>
                  <a:pt x="10235" y="356"/>
                  <a:pt x="9880" y="0"/>
                  <a:pt x="9442" y="0"/>
                </a:cubicBezTo>
                <a:lnTo>
                  <a:pt x="794" y="0"/>
                </a:lnTo>
                <a:close/>
              </a:path>
            </a:pathLst>
          </a:custGeom>
          <a:solidFill>
            <a:srgbClr val="C7C2BA"/>
          </a:solidFill>
          <a:ln w="9525">
            <a:noFill/>
            <a:miter lim="800000"/>
            <a:headEnd/>
            <a:tailEnd/>
          </a:ln>
        </p:spPr>
        <p:txBody>
          <a:bodyPr lIns="93276" tIns="46638" rIns="93276" bIns="46638"/>
          <a:lstStyle/>
          <a:p>
            <a:pPr algn="ctr" defTabSz="930275"/>
            <a:endParaRPr lang="en-US" sz="1400"/>
          </a:p>
        </p:txBody>
      </p:sp>
      <p:sp>
        <p:nvSpPr>
          <p:cNvPr id="1041" name="Freeform 128"/>
          <p:cNvSpPr>
            <a:spLocks/>
          </p:cNvSpPr>
          <p:nvPr>
            <p:custDataLst>
              <p:tags r:id="rId5"/>
            </p:custDataLst>
          </p:nvPr>
        </p:nvSpPr>
        <p:spPr bwMode="gray">
          <a:xfrm>
            <a:off x="374650" y="2198688"/>
            <a:ext cx="1406525" cy="3608387"/>
          </a:xfrm>
          <a:custGeom>
            <a:avLst/>
            <a:gdLst>
              <a:gd name="T0" fmla="*/ 2147483647 w 8750"/>
              <a:gd name="T1" fmla="*/ 0 h 22320"/>
              <a:gd name="T2" fmla="*/ 0 w 8750"/>
              <a:gd name="T3" fmla="*/ 2147483647 h 22320"/>
              <a:gd name="T4" fmla="*/ 0 w 8750"/>
              <a:gd name="T5" fmla="*/ 2147483647 h 22320"/>
              <a:gd name="T6" fmla="*/ 2147483647 w 8750"/>
              <a:gd name="T7" fmla="*/ 2147483647 h 22320"/>
              <a:gd name="T8" fmla="*/ 2147483647 w 8750"/>
              <a:gd name="T9" fmla="*/ 2147483647 h 22320"/>
              <a:gd name="T10" fmla="*/ 2147483647 w 8750"/>
              <a:gd name="T11" fmla="*/ 2147483647 h 22320"/>
              <a:gd name="T12" fmla="*/ 2147483647 w 8750"/>
              <a:gd name="T13" fmla="*/ 2147483647 h 22320"/>
              <a:gd name="T14" fmla="*/ 2147483647 w 8750"/>
              <a:gd name="T15" fmla="*/ 0 h 22320"/>
              <a:gd name="T16" fmla="*/ 2147483647 w 8750"/>
              <a:gd name="T17" fmla="*/ 0 h 22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50"/>
              <a:gd name="T28" fmla="*/ 0 h 22320"/>
              <a:gd name="T29" fmla="*/ 8750 w 8750"/>
              <a:gd name="T30" fmla="*/ 22320 h 22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50" h="22320">
                <a:moveTo>
                  <a:pt x="1098" y="0"/>
                </a:moveTo>
                <a:cubicBezTo>
                  <a:pt x="492" y="0"/>
                  <a:pt x="0" y="492"/>
                  <a:pt x="0" y="1098"/>
                </a:cubicBezTo>
                <a:lnTo>
                  <a:pt x="0" y="21223"/>
                </a:lnTo>
                <a:cubicBezTo>
                  <a:pt x="0" y="21829"/>
                  <a:pt x="492" y="22320"/>
                  <a:pt x="1098" y="22320"/>
                </a:cubicBezTo>
                <a:lnTo>
                  <a:pt x="7653" y="22320"/>
                </a:lnTo>
                <a:cubicBezTo>
                  <a:pt x="8259" y="22320"/>
                  <a:pt x="8750" y="21829"/>
                  <a:pt x="8750" y="21223"/>
                </a:cubicBezTo>
                <a:lnTo>
                  <a:pt x="8750" y="1098"/>
                </a:lnTo>
                <a:cubicBezTo>
                  <a:pt x="8750" y="492"/>
                  <a:pt x="8259" y="0"/>
                  <a:pt x="7653" y="0"/>
                </a:cubicBezTo>
                <a:lnTo>
                  <a:pt x="1098" y="0"/>
                </a:lnTo>
                <a:close/>
              </a:path>
            </a:pathLst>
          </a:custGeom>
          <a:solidFill>
            <a:srgbClr val="C7C2BA"/>
          </a:solidFill>
          <a:ln w="9525">
            <a:noFill/>
            <a:miter lim="800000"/>
            <a:headEnd/>
            <a:tailEnd/>
          </a:ln>
        </p:spPr>
        <p:txBody>
          <a:bodyPr lIns="93276" tIns="46638" rIns="93276" bIns="46638"/>
          <a:lstStyle/>
          <a:p>
            <a:pPr algn="ctr" defTabSz="930275"/>
            <a:endParaRPr lang="en-US" sz="1400"/>
          </a:p>
        </p:txBody>
      </p:sp>
      <p:sp>
        <p:nvSpPr>
          <p:cNvPr id="1042" name="Rectangle 55"/>
          <p:cNvSpPr>
            <a:spLocks noGrp="1" noChangeArrowheads="1"/>
          </p:cNvSpPr>
          <p:nvPr>
            <p:ph type="title"/>
            <p:custDataLst>
              <p:tags r:id="rId6"/>
            </p:custDataLst>
          </p:nvPr>
        </p:nvSpPr>
        <p:spPr bwMode="gray">
          <a:xfrm>
            <a:off x="153988" y="150813"/>
            <a:ext cx="8990012" cy="1119187"/>
          </a:xfrm>
        </p:spPr>
        <p:txBody>
          <a:bodyPr/>
          <a:lstStyle/>
          <a:p>
            <a:pPr eaLnBrk="1" hangingPunct="1"/>
            <a:r>
              <a:rPr lang="en-US" dirty="0" smtClean="0"/>
              <a:t>AZ has created an RWE skills centre to combine our expertise with the best in industry data partners</a:t>
            </a:r>
            <a:endParaRPr lang="en-US" sz="1800" dirty="0" smtClean="0"/>
          </a:p>
        </p:txBody>
      </p:sp>
      <p:sp>
        <p:nvSpPr>
          <p:cNvPr id="1043" name="Rectangle 3"/>
          <p:cNvSpPr>
            <a:spLocks noChangeArrowheads="1"/>
          </p:cNvSpPr>
          <p:nvPr>
            <p:custDataLst>
              <p:tags r:id="rId7"/>
            </p:custDataLst>
          </p:nvPr>
        </p:nvSpPr>
        <p:spPr bwMode="gray">
          <a:xfrm>
            <a:off x="5338763" y="1698625"/>
            <a:ext cx="3371850" cy="4175125"/>
          </a:xfrm>
          <a:prstGeom prst="rect">
            <a:avLst/>
          </a:prstGeom>
          <a:noFill/>
          <a:ln w="38100">
            <a:solidFill>
              <a:schemeClr val="accent1"/>
            </a:solidFill>
            <a:prstDash val="sysDot"/>
            <a:miter lim="800000"/>
            <a:headEnd/>
            <a:tailEnd/>
          </a:ln>
        </p:spPr>
        <p:txBody>
          <a:bodyPr wrap="none" lIns="93276" tIns="46638" rIns="93276" bIns="46638" anchor="ctr"/>
          <a:lstStyle/>
          <a:p>
            <a:pPr algn="ctr" defTabSz="930275"/>
            <a:endParaRPr lang="en-US"/>
          </a:p>
        </p:txBody>
      </p:sp>
      <p:sp>
        <p:nvSpPr>
          <p:cNvPr id="1044" name="Freeform 14"/>
          <p:cNvSpPr>
            <a:spLocks/>
          </p:cNvSpPr>
          <p:nvPr>
            <p:custDataLst>
              <p:tags r:id="rId8"/>
            </p:custDataLst>
          </p:nvPr>
        </p:nvSpPr>
        <p:spPr bwMode="gray">
          <a:xfrm>
            <a:off x="374650" y="6015038"/>
            <a:ext cx="1533525" cy="527050"/>
          </a:xfrm>
          <a:custGeom>
            <a:avLst/>
            <a:gdLst>
              <a:gd name="T0" fmla="*/ 2147483647 w 8160"/>
              <a:gd name="T1" fmla="*/ 0 h 1630"/>
              <a:gd name="T2" fmla="*/ 0 w 8160"/>
              <a:gd name="T3" fmla="*/ 2147483647 h 1630"/>
              <a:gd name="T4" fmla="*/ 0 w 8160"/>
              <a:gd name="T5" fmla="*/ 2147483647 h 1630"/>
              <a:gd name="T6" fmla="*/ 2147483647 w 8160"/>
              <a:gd name="T7" fmla="*/ 2147483647 h 1630"/>
              <a:gd name="T8" fmla="*/ 2147483647 w 8160"/>
              <a:gd name="T9" fmla="*/ 2147483647 h 1630"/>
              <a:gd name="T10" fmla="*/ 2147483647 w 8160"/>
              <a:gd name="T11" fmla="*/ 2147483647 h 1630"/>
              <a:gd name="T12" fmla="*/ 2147483647 w 8160"/>
              <a:gd name="T13" fmla="*/ 2147483647 h 1630"/>
              <a:gd name="T14" fmla="*/ 2147483647 w 8160"/>
              <a:gd name="T15" fmla="*/ 0 h 1630"/>
              <a:gd name="T16" fmla="*/ 2147483647 w 8160"/>
              <a:gd name="T17" fmla="*/ 0 h 1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0"/>
              <a:gd name="T28" fmla="*/ 0 h 1630"/>
              <a:gd name="T29" fmla="*/ 8160 w 8160"/>
              <a:gd name="T30" fmla="*/ 1630 h 1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0" h="1630">
                <a:moveTo>
                  <a:pt x="375" y="0"/>
                </a:moveTo>
                <a:cubicBezTo>
                  <a:pt x="168" y="0"/>
                  <a:pt x="0" y="168"/>
                  <a:pt x="0" y="375"/>
                </a:cubicBezTo>
                <a:lnTo>
                  <a:pt x="0" y="1255"/>
                </a:lnTo>
                <a:cubicBezTo>
                  <a:pt x="0" y="1463"/>
                  <a:pt x="168" y="1630"/>
                  <a:pt x="375" y="1630"/>
                </a:cubicBezTo>
                <a:lnTo>
                  <a:pt x="7785" y="1630"/>
                </a:lnTo>
                <a:cubicBezTo>
                  <a:pt x="7993" y="1630"/>
                  <a:pt x="8160" y="1463"/>
                  <a:pt x="8160" y="1255"/>
                </a:cubicBezTo>
                <a:lnTo>
                  <a:pt x="8160" y="375"/>
                </a:lnTo>
                <a:cubicBezTo>
                  <a:pt x="8160" y="168"/>
                  <a:pt x="7993" y="0"/>
                  <a:pt x="7785" y="0"/>
                </a:cubicBezTo>
                <a:lnTo>
                  <a:pt x="375" y="0"/>
                </a:lnTo>
                <a:close/>
              </a:path>
            </a:pathLst>
          </a:custGeom>
          <a:solidFill>
            <a:srgbClr val="830051"/>
          </a:solidFill>
          <a:ln w="9525">
            <a:noFill/>
            <a:miter lim="800000"/>
            <a:headEnd/>
            <a:tailEnd/>
          </a:ln>
        </p:spPr>
        <p:txBody>
          <a:bodyPr lIns="93276" tIns="46638" rIns="93276" bIns="46638"/>
          <a:lstStyle/>
          <a:p>
            <a:pPr algn="ctr" defTabSz="930275"/>
            <a:endParaRPr lang="en-US" sz="1400"/>
          </a:p>
        </p:txBody>
      </p:sp>
      <p:sp>
        <p:nvSpPr>
          <p:cNvPr id="1045" name="Rectangle 15"/>
          <p:cNvSpPr>
            <a:spLocks noChangeArrowheads="1"/>
          </p:cNvSpPr>
          <p:nvPr>
            <p:custDataLst>
              <p:tags r:id="rId9"/>
            </p:custDataLst>
          </p:nvPr>
        </p:nvSpPr>
        <p:spPr bwMode="gray">
          <a:xfrm>
            <a:off x="581025" y="6154738"/>
            <a:ext cx="1157288" cy="214312"/>
          </a:xfrm>
          <a:prstGeom prst="rect">
            <a:avLst/>
          </a:prstGeom>
          <a:noFill/>
          <a:ln w="9525">
            <a:noFill/>
            <a:miter lim="800000"/>
            <a:headEnd/>
            <a:tailEnd/>
          </a:ln>
        </p:spPr>
        <p:txBody>
          <a:bodyPr wrap="none" lIns="0" tIns="0" rIns="0" bIns="0">
            <a:spAutoFit/>
          </a:bodyPr>
          <a:lstStyle/>
          <a:p>
            <a:pPr algn="ctr" defTabSz="930275"/>
            <a:r>
              <a:rPr lang="en-US" sz="1400">
                <a:solidFill>
                  <a:srgbClr val="FFFFFF"/>
                </a:solidFill>
                <a:latin typeface="HelveticaNeue"/>
              </a:rPr>
              <a:t>Collaboration</a:t>
            </a:r>
            <a:endParaRPr lang="en-US" sz="1400"/>
          </a:p>
        </p:txBody>
      </p:sp>
      <p:sp>
        <p:nvSpPr>
          <p:cNvPr id="1046" name="Freeform 70"/>
          <p:cNvSpPr>
            <a:spLocks/>
          </p:cNvSpPr>
          <p:nvPr>
            <p:custDataLst>
              <p:tags r:id="rId10"/>
            </p:custDataLst>
          </p:nvPr>
        </p:nvSpPr>
        <p:spPr bwMode="gray">
          <a:xfrm>
            <a:off x="3841750" y="6015038"/>
            <a:ext cx="2433638" cy="527050"/>
          </a:xfrm>
          <a:custGeom>
            <a:avLst/>
            <a:gdLst>
              <a:gd name="T0" fmla="*/ 2147483647 w 8160"/>
              <a:gd name="T1" fmla="*/ 0 h 1630"/>
              <a:gd name="T2" fmla="*/ 0 w 8160"/>
              <a:gd name="T3" fmla="*/ 2147483647 h 1630"/>
              <a:gd name="T4" fmla="*/ 0 w 8160"/>
              <a:gd name="T5" fmla="*/ 2147483647 h 1630"/>
              <a:gd name="T6" fmla="*/ 2147483647 w 8160"/>
              <a:gd name="T7" fmla="*/ 2147483647 h 1630"/>
              <a:gd name="T8" fmla="*/ 2147483647 w 8160"/>
              <a:gd name="T9" fmla="*/ 2147483647 h 1630"/>
              <a:gd name="T10" fmla="*/ 2147483647 w 8160"/>
              <a:gd name="T11" fmla="*/ 2147483647 h 1630"/>
              <a:gd name="T12" fmla="*/ 2147483647 w 8160"/>
              <a:gd name="T13" fmla="*/ 2147483647 h 1630"/>
              <a:gd name="T14" fmla="*/ 2147483647 w 8160"/>
              <a:gd name="T15" fmla="*/ 0 h 1630"/>
              <a:gd name="T16" fmla="*/ 2147483647 w 8160"/>
              <a:gd name="T17" fmla="*/ 0 h 1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0"/>
              <a:gd name="T28" fmla="*/ 0 h 1630"/>
              <a:gd name="T29" fmla="*/ 8160 w 8160"/>
              <a:gd name="T30" fmla="*/ 1630 h 1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0" h="1630">
                <a:moveTo>
                  <a:pt x="375" y="0"/>
                </a:moveTo>
                <a:cubicBezTo>
                  <a:pt x="168" y="0"/>
                  <a:pt x="0" y="168"/>
                  <a:pt x="0" y="375"/>
                </a:cubicBezTo>
                <a:lnTo>
                  <a:pt x="0" y="1255"/>
                </a:lnTo>
                <a:cubicBezTo>
                  <a:pt x="0" y="1463"/>
                  <a:pt x="168" y="1630"/>
                  <a:pt x="375" y="1630"/>
                </a:cubicBezTo>
                <a:lnTo>
                  <a:pt x="7785" y="1630"/>
                </a:lnTo>
                <a:cubicBezTo>
                  <a:pt x="7993" y="1630"/>
                  <a:pt x="8160" y="1463"/>
                  <a:pt x="8160" y="1255"/>
                </a:cubicBezTo>
                <a:lnTo>
                  <a:pt x="8160" y="375"/>
                </a:lnTo>
                <a:cubicBezTo>
                  <a:pt x="8160" y="168"/>
                  <a:pt x="7993" y="0"/>
                  <a:pt x="7785" y="0"/>
                </a:cubicBezTo>
                <a:lnTo>
                  <a:pt x="375" y="0"/>
                </a:lnTo>
                <a:close/>
              </a:path>
            </a:pathLst>
          </a:custGeom>
          <a:solidFill>
            <a:srgbClr val="830051"/>
          </a:solidFill>
          <a:ln w="9525">
            <a:noFill/>
            <a:miter lim="800000"/>
            <a:headEnd/>
            <a:tailEnd/>
          </a:ln>
        </p:spPr>
        <p:txBody>
          <a:bodyPr lIns="93276" tIns="46638" rIns="93276" bIns="46638" anchor="ctr"/>
          <a:lstStyle/>
          <a:p>
            <a:pPr algn="ctr" defTabSz="930275"/>
            <a:r>
              <a:rPr lang="en-US" sz="1400">
                <a:solidFill>
                  <a:schemeClr val="bg1"/>
                </a:solidFill>
              </a:rPr>
              <a:t>Analytic Capabilities</a:t>
            </a:r>
          </a:p>
        </p:txBody>
      </p:sp>
      <p:grpSp>
        <p:nvGrpSpPr>
          <p:cNvPr id="2" name="Group 121"/>
          <p:cNvGrpSpPr>
            <a:grpSpLocks/>
          </p:cNvGrpSpPr>
          <p:nvPr>
            <p:custDataLst>
              <p:tags r:id="rId11"/>
            </p:custDataLst>
          </p:nvPr>
        </p:nvGrpSpPr>
        <p:grpSpPr bwMode="auto">
          <a:xfrm>
            <a:off x="6335713" y="6015038"/>
            <a:ext cx="2295525" cy="527050"/>
            <a:chOff x="3785" y="3608"/>
            <a:chExt cx="1652" cy="332"/>
          </a:xfrm>
        </p:grpSpPr>
        <p:sp>
          <p:nvSpPr>
            <p:cNvPr id="1101" name="Freeform 72"/>
            <p:cNvSpPr>
              <a:spLocks/>
            </p:cNvSpPr>
            <p:nvPr>
              <p:custDataLst>
                <p:tags r:id="rId38"/>
              </p:custDataLst>
            </p:nvPr>
          </p:nvSpPr>
          <p:spPr bwMode="gray">
            <a:xfrm>
              <a:off x="3785" y="3608"/>
              <a:ext cx="1652" cy="332"/>
            </a:xfrm>
            <a:custGeom>
              <a:avLst/>
              <a:gdLst>
                <a:gd name="T0" fmla="*/ 0 w 8160"/>
                <a:gd name="T1" fmla="*/ 0 h 1630"/>
                <a:gd name="T2" fmla="*/ 0 w 8160"/>
                <a:gd name="T3" fmla="*/ 0 h 1630"/>
                <a:gd name="T4" fmla="*/ 0 w 8160"/>
                <a:gd name="T5" fmla="*/ 0 h 1630"/>
                <a:gd name="T6" fmla="*/ 0 w 8160"/>
                <a:gd name="T7" fmla="*/ 0 h 1630"/>
                <a:gd name="T8" fmla="*/ 0 w 8160"/>
                <a:gd name="T9" fmla="*/ 0 h 1630"/>
                <a:gd name="T10" fmla="*/ 0 w 8160"/>
                <a:gd name="T11" fmla="*/ 0 h 1630"/>
                <a:gd name="T12" fmla="*/ 0 w 8160"/>
                <a:gd name="T13" fmla="*/ 0 h 1630"/>
                <a:gd name="T14" fmla="*/ 0 w 8160"/>
                <a:gd name="T15" fmla="*/ 0 h 1630"/>
                <a:gd name="T16" fmla="*/ 0 w 8160"/>
                <a:gd name="T17" fmla="*/ 0 h 1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0"/>
                <a:gd name="T28" fmla="*/ 0 h 1630"/>
                <a:gd name="T29" fmla="*/ 8160 w 8160"/>
                <a:gd name="T30" fmla="*/ 1630 h 1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0" h="1630">
                  <a:moveTo>
                    <a:pt x="375" y="0"/>
                  </a:moveTo>
                  <a:cubicBezTo>
                    <a:pt x="168" y="0"/>
                    <a:pt x="0" y="168"/>
                    <a:pt x="0" y="375"/>
                  </a:cubicBezTo>
                  <a:lnTo>
                    <a:pt x="0" y="1255"/>
                  </a:lnTo>
                  <a:cubicBezTo>
                    <a:pt x="0" y="1463"/>
                    <a:pt x="168" y="1630"/>
                    <a:pt x="375" y="1630"/>
                  </a:cubicBezTo>
                  <a:lnTo>
                    <a:pt x="7785" y="1630"/>
                  </a:lnTo>
                  <a:cubicBezTo>
                    <a:pt x="7993" y="1630"/>
                    <a:pt x="8160" y="1463"/>
                    <a:pt x="8160" y="1255"/>
                  </a:cubicBezTo>
                  <a:lnTo>
                    <a:pt x="8160" y="375"/>
                  </a:lnTo>
                  <a:cubicBezTo>
                    <a:pt x="8160" y="168"/>
                    <a:pt x="7993" y="0"/>
                    <a:pt x="7785" y="0"/>
                  </a:cubicBezTo>
                  <a:lnTo>
                    <a:pt x="375" y="0"/>
                  </a:lnTo>
                  <a:close/>
                </a:path>
              </a:pathLst>
            </a:custGeom>
            <a:solidFill>
              <a:srgbClr val="830051"/>
            </a:solidFill>
            <a:ln w="9525">
              <a:noFill/>
              <a:miter lim="800000"/>
              <a:headEnd/>
              <a:tailEnd/>
            </a:ln>
          </p:spPr>
          <p:txBody>
            <a:bodyPr lIns="93296" tIns="46648" rIns="93296" bIns="46648"/>
            <a:lstStyle/>
            <a:p>
              <a:pPr algn="ctr" defTabSz="930275"/>
              <a:endParaRPr lang="en-US" sz="1400"/>
            </a:p>
          </p:txBody>
        </p:sp>
        <p:sp>
          <p:nvSpPr>
            <p:cNvPr id="1102" name="Rectangle 73"/>
            <p:cNvSpPr>
              <a:spLocks noChangeArrowheads="1"/>
            </p:cNvSpPr>
            <p:nvPr>
              <p:custDataLst>
                <p:tags r:id="rId39"/>
              </p:custDataLst>
            </p:nvPr>
          </p:nvSpPr>
          <p:spPr bwMode="gray">
            <a:xfrm>
              <a:off x="4286" y="3696"/>
              <a:ext cx="666" cy="135"/>
            </a:xfrm>
            <a:prstGeom prst="rect">
              <a:avLst/>
            </a:prstGeom>
            <a:noFill/>
            <a:ln w="9525">
              <a:noFill/>
              <a:miter lim="800000"/>
              <a:headEnd/>
              <a:tailEnd/>
            </a:ln>
          </p:spPr>
          <p:txBody>
            <a:bodyPr wrap="none" lIns="0" tIns="0" rIns="0" bIns="0">
              <a:spAutoFit/>
            </a:bodyPr>
            <a:lstStyle/>
            <a:p>
              <a:pPr algn="ctr" defTabSz="930275"/>
              <a:r>
                <a:rPr lang="en-US" sz="1400">
                  <a:solidFill>
                    <a:srgbClr val="FFFFFF"/>
                  </a:solidFill>
                  <a:latin typeface="HelveticaNeue"/>
                </a:rPr>
                <a:t>Data access</a:t>
              </a:r>
              <a:endParaRPr lang="en-US" sz="1400"/>
            </a:p>
          </p:txBody>
        </p:sp>
      </p:grpSp>
      <p:sp>
        <p:nvSpPr>
          <p:cNvPr id="4179" name="Freeform 134"/>
          <p:cNvSpPr>
            <a:spLocks/>
          </p:cNvSpPr>
          <p:nvPr/>
        </p:nvSpPr>
        <p:spPr bwMode="gray">
          <a:xfrm>
            <a:off x="3770989" y="2831859"/>
            <a:ext cx="1297538" cy="2839413"/>
          </a:xfrm>
          <a:custGeom>
            <a:avLst/>
            <a:gdLst>
              <a:gd name="T0" fmla="*/ 0 w 8090"/>
              <a:gd name="T1" fmla="*/ 0 h 17570"/>
              <a:gd name="T2" fmla="*/ 0 w 8090"/>
              <a:gd name="T3" fmla="*/ 0 h 17570"/>
              <a:gd name="T4" fmla="*/ 0 w 8090"/>
              <a:gd name="T5" fmla="*/ 0 h 17570"/>
              <a:gd name="T6" fmla="*/ 0 w 8090"/>
              <a:gd name="T7" fmla="*/ 0 h 17570"/>
              <a:gd name="T8" fmla="*/ 0 w 8090"/>
              <a:gd name="T9" fmla="*/ 0 h 17570"/>
              <a:gd name="T10" fmla="*/ 0 w 8090"/>
              <a:gd name="T11" fmla="*/ 0 h 17570"/>
              <a:gd name="T12" fmla="*/ 0 w 8090"/>
              <a:gd name="T13" fmla="*/ 0 h 17570"/>
              <a:gd name="T14" fmla="*/ 0 w 8090"/>
              <a:gd name="T15" fmla="*/ 0 h 17570"/>
              <a:gd name="T16" fmla="*/ 0 w 8090"/>
              <a:gd name="T17" fmla="*/ 0 h 17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90"/>
              <a:gd name="T28" fmla="*/ 0 h 17570"/>
              <a:gd name="T29" fmla="*/ 8090 w 8090"/>
              <a:gd name="T30" fmla="*/ 17570 h 17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90" h="17570">
                <a:moveTo>
                  <a:pt x="865" y="0"/>
                </a:moveTo>
                <a:cubicBezTo>
                  <a:pt x="387" y="0"/>
                  <a:pt x="0" y="387"/>
                  <a:pt x="0" y="865"/>
                </a:cubicBezTo>
                <a:lnTo>
                  <a:pt x="0" y="16706"/>
                </a:lnTo>
                <a:cubicBezTo>
                  <a:pt x="0" y="17184"/>
                  <a:pt x="387" y="17570"/>
                  <a:pt x="865" y="17570"/>
                </a:cubicBezTo>
                <a:lnTo>
                  <a:pt x="7226" y="17570"/>
                </a:lnTo>
                <a:cubicBezTo>
                  <a:pt x="7704" y="17570"/>
                  <a:pt x="8090" y="17184"/>
                  <a:pt x="8090" y="16706"/>
                </a:cubicBezTo>
                <a:lnTo>
                  <a:pt x="8090" y="865"/>
                </a:lnTo>
                <a:cubicBezTo>
                  <a:pt x="8090" y="387"/>
                  <a:pt x="7704" y="0"/>
                  <a:pt x="7226" y="0"/>
                </a:cubicBezTo>
                <a:lnTo>
                  <a:pt x="865"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lIns="93296" tIns="46648" rIns="93296" bIns="46648" anchor="ctr"/>
          <a:lstStyle/>
          <a:p>
            <a:pPr algn="ctr" defTabSz="931343">
              <a:defRPr/>
            </a:pPr>
            <a:r>
              <a:rPr lang="en-US" sz="1400" dirty="0">
                <a:solidFill>
                  <a:schemeClr val="bg1"/>
                </a:solidFill>
              </a:rPr>
              <a:t>RWE team</a:t>
            </a:r>
          </a:p>
        </p:txBody>
      </p:sp>
      <p:sp>
        <p:nvSpPr>
          <p:cNvPr id="4177" name="Freeform 28"/>
          <p:cNvSpPr>
            <a:spLocks/>
          </p:cNvSpPr>
          <p:nvPr/>
        </p:nvSpPr>
        <p:spPr bwMode="gray">
          <a:xfrm>
            <a:off x="2132013" y="2832100"/>
            <a:ext cx="1282700" cy="1410716"/>
          </a:xfrm>
          <a:custGeom>
            <a:avLst/>
            <a:gdLst>
              <a:gd name="T0" fmla="*/ 0 w 7980"/>
              <a:gd name="T1" fmla="*/ 0 h 5410"/>
              <a:gd name="T2" fmla="*/ 0 w 7980"/>
              <a:gd name="T3" fmla="*/ 0 h 5410"/>
              <a:gd name="T4" fmla="*/ 0 w 7980"/>
              <a:gd name="T5" fmla="*/ 0 h 5410"/>
              <a:gd name="T6" fmla="*/ 0 w 7980"/>
              <a:gd name="T7" fmla="*/ 0 h 5410"/>
              <a:gd name="T8" fmla="*/ 0 w 7980"/>
              <a:gd name="T9" fmla="*/ 0 h 5410"/>
              <a:gd name="T10" fmla="*/ 0 w 7980"/>
              <a:gd name="T11" fmla="*/ 0 h 5410"/>
              <a:gd name="T12" fmla="*/ 0 w 7980"/>
              <a:gd name="T13" fmla="*/ 0 h 5410"/>
              <a:gd name="T14" fmla="*/ 0 w 7980"/>
              <a:gd name="T15" fmla="*/ 0 h 5410"/>
              <a:gd name="T16" fmla="*/ 0 w 7980"/>
              <a:gd name="T17" fmla="*/ 0 h 5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80"/>
              <a:gd name="T28" fmla="*/ 0 h 5410"/>
              <a:gd name="T29" fmla="*/ 7980 w 7980"/>
              <a:gd name="T30" fmla="*/ 5410 h 5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80" h="5410">
                <a:moveTo>
                  <a:pt x="579" y="0"/>
                </a:moveTo>
                <a:cubicBezTo>
                  <a:pt x="259" y="0"/>
                  <a:pt x="0" y="259"/>
                  <a:pt x="0" y="579"/>
                </a:cubicBezTo>
                <a:lnTo>
                  <a:pt x="0" y="4832"/>
                </a:lnTo>
                <a:cubicBezTo>
                  <a:pt x="0" y="5152"/>
                  <a:pt x="259" y="5410"/>
                  <a:pt x="579" y="5410"/>
                </a:cubicBezTo>
                <a:lnTo>
                  <a:pt x="7402" y="5410"/>
                </a:lnTo>
                <a:cubicBezTo>
                  <a:pt x="7722" y="5410"/>
                  <a:pt x="7980" y="5152"/>
                  <a:pt x="7980" y="4832"/>
                </a:cubicBezTo>
                <a:lnTo>
                  <a:pt x="7980" y="579"/>
                </a:lnTo>
                <a:cubicBezTo>
                  <a:pt x="7980" y="259"/>
                  <a:pt x="7722" y="0"/>
                  <a:pt x="7402" y="0"/>
                </a:cubicBezTo>
                <a:lnTo>
                  <a:pt x="579"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93296" tIns="46648" rIns="93296" bIns="46648" anchor="ctr"/>
          <a:lstStyle/>
          <a:p>
            <a:pPr algn="ctr" defTabSz="931343">
              <a:defRPr/>
            </a:pPr>
            <a:r>
              <a:rPr lang="en-US" sz="1400" dirty="0">
                <a:solidFill>
                  <a:srgbClr val="000000"/>
                </a:solidFill>
                <a:latin typeface="HelveticaNeue" charset="0"/>
              </a:rPr>
              <a:t>R&amp;D Teams</a:t>
            </a:r>
            <a:endParaRPr lang="en-US" sz="1400" dirty="0"/>
          </a:p>
        </p:txBody>
      </p:sp>
      <p:sp>
        <p:nvSpPr>
          <p:cNvPr id="4173" name="Freeform 38"/>
          <p:cNvSpPr>
            <a:spLocks/>
          </p:cNvSpPr>
          <p:nvPr/>
        </p:nvSpPr>
        <p:spPr bwMode="gray">
          <a:xfrm>
            <a:off x="2132013" y="4303777"/>
            <a:ext cx="1282700" cy="1366774"/>
          </a:xfrm>
          <a:custGeom>
            <a:avLst/>
            <a:gdLst>
              <a:gd name="T0" fmla="*/ 0 w 7980"/>
              <a:gd name="T1" fmla="*/ 0 h 5400"/>
              <a:gd name="T2" fmla="*/ 0 w 7980"/>
              <a:gd name="T3" fmla="*/ 0 h 5400"/>
              <a:gd name="T4" fmla="*/ 0 w 7980"/>
              <a:gd name="T5" fmla="*/ 0 h 5400"/>
              <a:gd name="T6" fmla="*/ 0 w 7980"/>
              <a:gd name="T7" fmla="*/ 0 h 5400"/>
              <a:gd name="T8" fmla="*/ 0 w 7980"/>
              <a:gd name="T9" fmla="*/ 0 h 5400"/>
              <a:gd name="T10" fmla="*/ 0 w 7980"/>
              <a:gd name="T11" fmla="*/ 0 h 5400"/>
              <a:gd name="T12" fmla="*/ 0 w 7980"/>
              <a:gd name="T13" fmla="*/ 0 h 5400"/>
              <a:gd name="T14" fmla="*/ 0 w 7980"/>
              <a:gd name="T15" fmla="*/ 0 h 5400"/>
              <a:gd name="T16" fmla="*/ 0 w 7980"/>
              <a:gd name="T17" fmla="*/ 0 h 5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80"/>
              <a:gd name="T28" fmla="*/ 0 h 5400"/>
              <a:gd name="T29" fmla="*/ 7980 w 7980"/>
              <a:gd name="T30" fmla="*/ 5400 h 5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80" h="5400">
                <a:moveTo>
                  <a:pt x="577" y="0"/>
                </a:moveTo>
                <a:cubicBezTo>
                  <a:pt x="259" y="0"/>
                  <a:pt x="0" y="259"/>
                  <a:pt x="0" y="577"/>
                </a:cubicBezTo>
                <a:lnTo>
                  <a:pt x="0" y="4823"/>
                </a:lnTo>
                <a:cubicBezTo>
                  <a:pt x="0" y="5142"/>
                  <a:pt x="259" y="5400"/>
                  <a:pt x="577" y="5400"/>
                </a:cubicBezTo>
                <a:lnTo>
                  <a:pt x="7403" y="5400"/>
                </a:lnTo>
                <a:cubicBezTo>
                  <a:pt x="7722" y="5400"/>
                  <a:pt x="7980" y="5142"/>
                  <a:pt x="7980" y="4823"/>
                </a:cubicBezTo>
                <a:lnTo>
                  <a:pt x="7980" y="577"/>
                </a:lnTo>
                <a:cubicBezTo>
                  <a:pt x="7980" y="259"/>
                  <a:pt x="7722" y="0"/>
                  <a:pt x="7403" y="0"/>
                </a:cubicBezTo>
                <a:lnTo>
                  <a:pt x="577"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93296" tIns="46648" rIns="93296" bIns="46648" anchor="ctr"/>
          <a:lstStyle/>
          <a:p>
            <a:pPr algn="ctr" defTabSz="931343">
              <a:defRPr/>
            </a:pPr>
            <a:r>
              <a:rPr lang="en-US" sz="1400" dirty="0"/>
              <a:t>Brand Teams</a:t>
            </a:r>
          </a:p>
        </p:txBody>
      </p:sp>
      <p:sp>
        <p:nvSpPr>
          <p:cNvPr id="1054" name="Rectangle 157"/>
          <p:cNvSpPr>
            <a:spLocks noChangeArrowheads="1"/>
          </p:cNvSpPr>
          <p:nvPr>
            <p:custDataLst>
              <p:tags r:id="rId12"/>
            </p:custDataLst>
          </p:nvPr>
        </p:nvSpPr>
        <p:spPr bwMode="gray">
          <a:xfrm>
            <a:off x="485775" y="2228850"/>
            <a:ext cx="1243013" cy="431800"/>
          </a:xfrm>
          <a:prstGeom prst="rect">
            <a:avLst/>
          </a:prstGeom>
          <a:noFill/>
          <a:ln w="9525">
            <a:noFill/>
            <a:miter lim="800000"/>
            <a:headEnd/>
            <a:tailEnd/>
          </a:ln>
        </p:spPr>
        <p:txBody>
          <a:bodyPr wrap="none" lIns="0" tIns="0" rIns="0" bIns="0">
            <a:spAutoFit/>
          </a:bodyPr>
          <a:lstStyle/>
          <a:p>
            <a:pPr algn="ctr" defTabSz="930275"/>
            <a:r>
              <a:rPr lang="en-US" sz="1400">
                <a:solidFill>
                  <a:srgbClr val="000000"/>
                </a:solidFill>
                <a:latin typeface="HelveticaNeue"/>
              </a:rPr>
              <a:t>Payers </a:t>
            </a:r>
          </a:p>
          <a:p>
            <a:pPr algn="ctr" defTabSz="930275"/>
            <a:r>
              <a:rPr lang="en-US" sz="1400">
                <a:solidFill>
                  <a:srgbClr val="000000"/>
                </a:solidFill>
                <a:latin typeface="HelveticaNeue"/>
              </a:rPr>
              <a:t>and regulators</a:t>
            </a:r>
            <a:endParaRPr lang="en-US" sz="1400"/>
          </a:p>
        </p:txBody>
      </p:sp>
      <p:grpSp>
        <p:nvGrpSpPr>
          <p:cNvPr id="3" name="Group 63"/>
          <p:cNvGrpSpPr>
            <a:grpSpLocks/>
          </p:cNvGrpSpPr>
          <p:nvPr>
            <p:custDataLst>
              <p:tags r:id="rId13"/>
            </p:custDataLst>
          </p:nvPr>
        </p:nvGrpSpPr>
        <p:grpSpPr bwMode="auto">
          <a:xfrm>
            <a:off x="503238" y="2832100"/>
            <a:ext cx="1147762" cy="2838450"/>
            <a:chOff x="284" y="1636"/>
            <a:chExt cx="709" cy="1753"/>
          </a:xfrm>
        </p:grpSpPr>
        <p:grpSp>
          <p:nvGrpSpPr>
            <p:cNvPr id="4" name="Group 20"/>
            <p:cNvGrpSpPr>
              <a:grpSpLocks/>
            </p:cNvGrpSpPr>
            <p:nvPr>
              <p:custDataLst>
                <p:tags r:id="rId26"/>
              </p:custDataLst>
            </p:nvPr>
          </p:nvGrpSpPr>
          <p:grpSpPr bwMode="auto">
            <a:xfrm>
              <a:off x="284" y="1636"/>
              <a:ext cx="709" cy="1753"/>
              <a:chOff x="284" y="1636"/>
              <a:chExt cx="709" cy="1753"/>
            </a:xfrm>
          </p:grpSpPr>
          <p:sp>
            <p:nvSpPr>
              <p:cNvPr id="1099" name="Freeform 18"/>
              <p:cNvSpPr>
                <a:spLocks/>
              </p:cNvSpPr>
              <p:nvPr/>
            </p:nvSpPr>
            <p:spPr bwMode="gray">
              <a:xfrm>
                <a:off x="284" y="1636"/>
                <a:ext cx="709" cy="1753"/>
              </a:xfrm>
              <a:custGeom>
                <a:avLst/>
                <a:gdLst>
                  <a:gd name="T0" fmla="*/ 0 w 7140"/>
                  <a:gd name="T1" fmla="*/ 0 h 17570"/>
                  <a:gd name="T2" fmla="*/ 0 w 7140"/>
                  <a:gd name="T3" fmla="*/ 0 h 17570"/>
                  <a:gd name="T4" fmla="*/ 0 w 7140"/>
                  <a:gd name="T5" fmla="*/ 0 h 17570"/>
                  <a:gd name="T6" fmla="*/ 0 w 7140"/>
                  <a:gd name="T7" fmla="*/ 0 h 17570"/>
                  <a:gd name="T8" fmla="*/ 0 w 7140"/>
                  <a:gd name="T9" fmla="*/ 0 h 17570"/>
                  <a:gd name="T10" fmla="*/ 0 w 7140"/>
                  <a:gd name="T11" fmla="*/ 0 h 17570"/>
                  <a:gd name="T12" fmla="*/ 0 w 7140"/>
                  <a:gd name="T13" fmla="*/ 0 h 17570"/>
                  <a:gd name="T14" fmla="*/ 0 w 7140"/>
                  <a:gd name="T15" fmla="*/ 0 h 17570"/>
                  <a:gd name="T16" fmla="*/ 0 w 7140"/>
                  <a:gd name="T17" fmla="*/ 0 h 17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40"/>
                  <a:gd name="T28" fmla="*/ 0 h 17570"/>
                  <a:gd name="T29" fmla="*/ 7140 w 7140"/>
                  <a:gd name="T30" fmla="*/ 17570 h 17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40" h="17570">
                    <a:moveTo>
                      <a:pt x="763" y="0"/>
                    </a:moveTo>
                    <a:cubicBezTo>
                      <a:pt x="342" y="0"/>
                      <a:pt x="0" y="342"/>
                      <a:pt x="0" y="763"/>
                    </a:cubicBezTo>
                    <a:lnTo>
                      <a:pt x="0" y="16808"/>
                    </a:lnTo>
                    <a:cubicBezTo>
                      <a:pt x="0" y="17229"/>
                      <a:pt x="342" y="17570"/>
                      <a:pt x="763" y="17570"/>
                    </a:cubicBezTo>
                    <a:lnTo>
                      <a:pt x="6378" y="17570"/>
                    </a:lnTo>
                    <a:cubicBezTo>
                      <a:pt x="6799" y="17570"/>
                      <a:pt x="7140" y="17229"/>
                      <a:pt x="7140" y="16808"/>
                    </a:cubicBezTo>
                    <a:lnTo>
                      <a:pt x="7140" y="763"/>
                    </a:lnTo>
                    <a:cubicBezTo>
                      <a:pt x="7140" y="342"/>
                      <a:pt x="6799" y="0"/>
                      <a:pt x="6378" y="0"/>
                    </a:cubicBezTo>
                    <a:lnTo>
                      <a:pt x="763" y="0"/>
                    </a:lnTo>
                    <a:close/>
                  </a:path>
                </a:pathLst>
              </a:custGeom>
              <a:solidFill>
                <a:srgbClr val="FFFFFF"/>
              </a:solidFill>
              <a:ln w="0">
                <a:solidFill>
                  <a:srgbClr val="000000"/>
                </a:solidFill>
                <a:round/>
                <a:headEnd/>
                <a:tailEnd/>
              </a:ln>
            </p:spPr>
            <p:txBody>
              <a:bodyPr lIns="93296" tIns="46648" rIns="93296" bIns="46648"/>
              <a:lstStyle/>
              <a:p>
                <a:pPr algn="ctr" defTabSz="930275"/>
                <a:endParaRPr lang="en-US" sz="1400"/>
              </a:p>
            </p:txBody>
          </p:sp>
          <p:sp>
            <p:nvSpPr>
              <p:cNvPr id="1100" name="Freeform 19"/>
              <p:cNvSpPr>
                <a:spLocks/>
              </p:cNvSpPr>
              <p:nvPr/>
            </p:nvSpPr>
            <p:spPr bwMode="gray">
              <a:xfrm>
                <a:off x="284" y="1636"/>
                <a:ext cx="709" cy="1753"/>
              </a:xfrm>
              <a:custGeom>
                <a:avLst/>
                <a:gdLst>
                  <a:gd name="T0" fmla="*/ 0 w 7140"/>
                  <a:gd name="T1" fmla="*/ 0 h 17570"/>
                  <a:gd name="T2" fmla="*/ 0 w 7140"/>
                  <a:gd name="T3" fmla="*/ 0 h 17570"/>
                  <a:gd name="T4" fmla="*/ 0 w 7140"/>
                  <a:gd name="T5" fmla="*/ 0 h 17570"/>
                  <a:gd name="T6" fmla="*/ 0 w 7140"/>
                  <a:gd name="T7" fmla="*/ 0 h 17570"/>
                  <a:gd name="T8" fmla="*/ 0 w 7140"/>
                  <a:gd name="T9" fmla="*/ 0 h 17570"/>
                  <a:gd name="T10" fmla="*/ 0 w 7140"/>
                  <a:gd name="T11" fmla="*/ 0 h 17570"/>
                  <a:gd name="T12" fmla="*/ 0 w 7140"/>
                  <a:gd name="T13" fmla="*/ 0 h 17570"/>
                  <a:gd name="T14" fmla="*/ 0 w 7140"/>
                  <a:gd name="T15" fmla="*/ 0 h 17570"/>
                  <a:gd name="T16" fmla="*/ 0 w 7140"/>
                  <a:gd name="T17" fmla="*/ 0 h 17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40"/>
                  <a:gd name="T28" fmla="*/ 0 h 17570"/>
                  <a:gd name="T29" fmla="*/ 7140 w 7140"/>
                  <a:gd name="T30" fmla="*/ 17570 h 17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40" h="17570">
                    <a:moveTo>
                      <a:pt x="763" y="0"/>
                    </a:moveTo>
                    <a:cubicBezTo>
                      <a:pt x="342" y="0"/>
                      <a:pt x="0" y="342"/>
                      <a:pt x="0" y="763"/>
                    </a:cubicBezTo>
                    <a:lnTo>
                      <a:pt x="0" y="16808"/>
                    </a:lnTo>
                    <a:cubicBezTo>
                      <a:pt x="0" y="17229"/>
                      <a:pt x="342" y="17570"/>
                      <a:pt x="763" y="17570"/>
                    </a:cubicBezTo>
                    <a:lnTo>
                      <a:pt x="6378" y="17570"/>
                    </a:lnTo>
                    <a:cubicBezTo>
                      <a:pt x="6799" y="17570"/>
                      <a:pt x="7140" y="17229"/>
                      <a:pt x="7140" y="16808"/>
                    </a:cubicBezTo>
                    <a:lnTo>
                      <a:pt x="7140" y="763"/>
                    </a:lnTo>
                    <a:cubicBezTo>
                      <a:pt x="7140" y="342"/>
                      <a:pt x="6799" y="0"/>
                      <a:pt x="6378" y="0"/>
                    </a:cubicBezTo>
                    <a:lnTo>
                      <a:pt x="763" y="0"/>
                    </a:lnTo>
                    <a:close/>
                  </a:path>
                </a:pathLst>
              </a:custGeom>
              <a:noFill/>
              <a:ln w="34925" cap="rnd">
                <a:solidFill>
                  <a:srgbClr val="4B306A"/>
                </a:solidFill>
                <a:round/>
                <a:headEnd/>
                <a:tailEnd/>
              </a:ln>
            </p:spPr>
            <p:txBody>
              <a:bodyPr lIns="93296" tIns="46648" rIns="93296" bIns="46648"/>
              <a:lstStyle/>
              <a:p>
                <a:pPr algn="ctr" defTabSz="930275"/>
                <a:endParaRPr lang="en-US" sz="1400"/>
              </a:p>
            </p:txBody>
          </p:sp>
        </p:grpSp>
        <p:pic>
          <p:nvPicPr>
            <p:cNvPr id="1082" name="Picture 46"/>
            <p:cNvPicPr>
              <a:picLocks noChangeAspect="1" noChangeArrowheads="1"/>
            </p:cNvPicPr>
            <p:nvPr>
              <p:custDataLst>
                <p:tags r:id="rId27"/>
              </p:custDataLst>
            </p:nvPr>
          </p:nvPicPr>
          <p:blipFill>
            <a:blip r:embed="rId43" cstate="print"/>
            <a:srcRect/>
            <a:stretch>
              <a:fillRect/>
            </a:stretch>
          </p:blipFill>
          <p:spPr bwMode="gray">
            <a:xfrm>
              <a:off x="364" y="2478"/>
              <a:ext cx="573" cy="72"/>
            </a:xfrm>
            <a:prstGeom prst="rect">
              <a:avLst/>
            </a:prstGeom>
            <a:noFill/>
            <a:ln w="9525">
              <a:noFill/>
              <a:miter lim="800000"/>
              <a:headEnd/>
              <a:tailEnd/>
            </a:ln>
          </p:spPr>
        </p:pic>
        <p:pic>
          <p:nvPicPr>
            <p:cNvPr id="1083" name="Picture 47"/>
            <p:cNvPicPr>
              <a:picLocks noChangeAspect="1" noChangeArrowheads="1"/>
            </p:cNvPicPr>
            <p:nvPr>
              <p:custDataLst>
                <p:tags r:id="rId28"/>
              </p:custDataLst>
            </p:nvPr>
          </p:nvPicPr>
          <p:blipFill>
            <a:blip r:embed="rId44" cstate="print"/>
            <a:srcRect/>
            <a:stretch>
              <a:fillRect/>
            </a:stretch>
          </p:blipFill>
          <p:spPr bwMode="gray">
            <a:xfrm>
              <a:off x="342" y="2896"/>
              <a:ext cx="603" cy="152"/>
            </a:xfrm>
            <a:prstGeom prst="rect">
              <a:avLst/>
            </a:prstGeom>
            <a:noFill/>
            <a:ln w="9525">
              <a:noFill/>
              <a:miter lim="800000"/>
              <a:headEnd/>
              <a:tailEnd/>
            </a:ln>
          </p:spPr>
        </p:pic>
        <p:pic>
          <p:nvPicPr>
            <p:cNvPr id="1084" name="Picture 48"/>
            <p:cNvPicPr>
              <a:picLocks noChangeAspect="1" noChangeArrowheads="1"/>
            </p:cNvPicPr>
            <p:nvPr>
              <p:custDataLst>
                <p:tags r:id="rId29"/>
              </p:custDataLst>
            </p:nvPr>
          </p:nvPicPr>
          <p:blipFill>
            <a:blip r:embed="rId45" cstate="print"/>
            <a:srcRect/>
            <a:stretch>
              <a:fillRect/>
            </a:stretch>
          </p:blipFill>
          <p:spPr bwMode="gray">
            <a:xfrm>
              <a:off x="448" y="1716"/>
              <a:ext cx="378" cy="222"/>
            </a:xfrm>
            <a:prstGeom prst="rect">
              <a:avLst/>
            </a:prstGeom>
            <a:noFill/>
            <a:ln w="9525">
              <a:noFill/>
              <a:miter lim="800000"/>
              <a:headEnd/>
              <a:tailEnd/>
            </a:ln>
          </p:spPr>
        </p:pic>
        <p:pic>
          <p:nvPicPr>
            <p:cNvPr id="1085" name="Picture 49"/>
            <p:cNvPicPr>
              <a:picLocks noChangeAspect="1" noChangeArrowheads="1"/>
            </p:cNvPicPr>
            <p:nvPr>
              <p:custDataLst>
                <p:tags r:id="rId30"/>
              </p:custDataLst>
            </p:nvPr>
          </p:nvPicPr>
          <p:blipFill>
            <a:blip r:embed="rId46" cstate="print"/>
            <a:srcRect/>
            <a:stretch>
              <a:fillRect/>
            </a:stretch>
          </p:blipFill>
          <p:spPr bwMode="gray">
            <a:xfrm>
              <a:off x="371" y="3136"/>
              <a:ext cx="281" cy="156"/>
            </a:xfrm>
            <a:prstGeom prst="rect">
              <a:avLst/>
            </a:prstGeom>
            <a:noFill/>
            <a:ln w="9525">
              <a:noFill/>
              <a:miter lim="800000"/>
              <a:headEnd/>
              <a:tailEnd/>
            </a:ln>
          </p:spPr>
        </p:pic>
        <p:sp>
          <p:nvSpPr>
            <p:cNvPr id="1086" name="Rectangle 50"/>
            <p:cNvSpPr>
              <a:spLocks noChangeArrowheads="1"/>
            </p:cNvSpPr>
            <p:nvPr>
              <p:custDataLst>
                <p:tags r:id="rId31"/>
              </p:custDataLst>
            </p:nvPr>
          </p:nvSpPr>
          <p:spPr bwMode="gray">
            <a:xfrm>
              <a:off x="746" y="3126"/>
              <a:ext cx="135" cy="76"/>
            </a:xfrm>
            <a:prstGeom prst="rect">
              <a:avLst/>
            </a:prstGeom>
            <a:noFill/>
            <a:ln w="9525">
              <a:noFill/>
              <a:miter lim="800000"/>
              <a:headEnd/>
              <a:tailEnd/>
            </a:ln>
          </p:spPr>
          <p:txBody>
            <a:bodyPr wrap="none" lIns="0" tIns="0" rIns="0" bIns="0">
              <a:spAutoFit/>
            </a:bodyPr>
            <a:lstStyle/>
            <a:p>
              <a:pPr algn="ctr" defTabSz="930275"/>
              <a:r>
                <a:rPr lang="en-US" sz="800" dirty="0">
                  <a:solidFill>
                    <a:srgbClr val="000000"/>
                  </a:solidFill>
                  <a:latin typeface="HelveticaNeue"/>
                </a:rPr>
                <a:t>LMV</a:t>
              </a:r>
              <a:endParaRPr lang="en-US" sz="800" dirty="0"/>
            </a:p>
          </p:txBody>
        </p:sp>
        <p:sp>
          <p:nvSpPr>
            <p:cNvPr id="1087" name="Rectangle 51"/>
            <p:cNvSpPr>
              <a:spLocks noChangeArrowheads="1"/>
            </p:cNvSpPr>
            <p:nvPr>
              <p:custDataLst>
                <p:tags r:id="rId32"/>
              </p:custDataLst>
            </p:nvPr>
          </p:nvSpPr>
          <p:spPr bwMode="gray">
            <a:xfrm>
              <a:off x="933" y="3134"/>
              <a:ext cx="31" cy="133"/>
            </a:xfrm>
            <a:prstGeom prst="rect">
              <a:avLst/>
            </a:prstGeom>
            <a:noFill/>
            <a:ln w="9525">
              <a:noFill/>
              <a:miter lim="800000"/>
              <a:headEnd/>
              <a:tailEnd/>
            </a:ln>
          </p:spPr>
          <p:txBody>
            <a:bodyPr wrap="none" lIns="0" tIns="0" rIns="0" bIns="0">
              <a:spAutoFit/>
            </a:bodyPr>
            <a:lstStyle/>
            <a:p>
              <a:pPr algn="ctr" defTabSz="930275"/>
              <a:r>
                <a:rPr lang="en-US" sz="1400">
                  <a:solidFill>
                    <a:srgbClr val="000000"/>
                  </a:solidFill>
                  <a:latin typeface="HelveticaNeue"/>
                </a:rPr>
                <a:t>, </a:t>
              </a:r>
              <a:endParaRPr lang="en-US" sz="1400"/>
            </a:p>
          </p:txBody>
        </p:sp>
        <p:sp>
          <p:nvSpPr>
            <p:cNvPr id="1088" name="Rectangle 52"/>
            <p:cNvSpPr>
              <a:spLocks noChangeArrowheads="1"/>
            </p:cNvSpPr>
            <p:nvPr>
              <p:custDataLst>
                <p:tags r:id="rId33"/>
              </p:custDataLst>
            </p:nvPr>
          </p:nvSpPr>
          <p:spPr bwMode="gray">
            <a:xfrm>
              <a:off x="747" y="3237"/>
              <a:ext cx="111" cy="76"/>
            </a:xfrm>
            <a:prstGeom prst="rect">
              <a:avLst/>
            </a:prstGeom>
            <a:noFill/>
            <a:ln w="9525">
              <a:noFill/>
              <a:miter lim="800000"/>
              <a:headEnd/>
              <a:tailEnd/>
            </a:ln>
          </p:spPr>
          <p:txBody>
            <a:bodyPr wrap="none" lIns="0" tIns="0" rIns="0" bIns="0">
              <a:spAutoFit/>
            </a:bodyPr>
            <a:lstStyle/>
            <a:p>
              <a:pPr algn="ctr" defTabSz="930275"/>
              <a:r>
                <a:rPr lang="en-US" sz="800">
                  <a:solidFill>
                    <a:srgbClr val="000000"/>
                  </a:solidFill>
                  <a:latin typeface="HelveticaNeue"/>
                </a:rPr>
                <a:t>TLV</a:t>
              </a:r>
              <a:endParaRPr lang="en-US" sz="800"/>
            </a:p>
          </p:txBody>
        </p:sp>
        <p:grpSp>
          <p:nvGrpSpPr>
            <p:cNvPr id="5" name="Group 63"/>
            <p:cNvGrpSpPr>
              <a:grpSpLocks/>
            </p:cNvGrpSpPr>
            <p:nvPr>
              <p:custDataLst>
                <p:tags r:id="rId34"/>
              </p:custDataLst>
            </p:nvPr>
          </p:nvGrpSpPr>
          <p:grpSpPr bwMode="auto">
            <a:xfrm>
              <a:off x="352" y="2229"/>
              <a:ext cx="562" cy="136"/>
              <a:chOff x="352" y="2229"/>
              <a:chExt cx="562" cy="136"/>
            </a:xfrm>
          </p:grpSpPr>
          <p:pic>
            <p:nvPicPr>
              <p:cNvPr id="1097" name="Picture 61"/>
              <p:cNvPicPr>
                <a:picLocks noChangeAspect="1" noChangeArrowheads="1"/>
              </p:cNvPicPr>
              <p:nvPr/>
            </p:nvPicPr>
            <p:blipFill>
              <a:blip r:embed="rId47" cstate="print"/>
              <a:srcRect/>
              <a:stretch>
                <a:fillRect/>
              </a:stretch>
            </p:blipFill>
            <p:spPr bwMode="gray">
              <a:xfrm>
                <a:off x="352" y="2229"/>
                <a:ext cx="562" cy="136"/>
              </a:xfrm>
              <a:prstGeom prst="rect">
                <a:avLst/>
              </a:prstGeom>
              <a:noFill/>
              <a:ln w="9525">
                <a:noFill/>
                <a:miter lim="800000"/>
                <a:headEnd/>
                <a:tailEnd/>
              </a:ln>
            </p:spPr>
          </p:pic>
          <p:pic>
            <p:nvPicPr>
              <p:cNvPr id="1098" name="Picture 62"/>
              <p:cNvPicPr>
                <a:picLocks noChangeAspect="1" noChangeArrowheads="1"/>
              </p:cNvPicPr>
              <p:nvPr/>
            </p:nvPicPr>
            <p:blipFill>
              <a:blip r:embed="rId48" cstate="print"/>
              <a:srcRect/>
              <a:stretch>
                <a:fillRect/>
              </a:stretch>
            </p:blipFill>
            <p:spPr bwMode="gray">
              <a:xfrm>
                <a:off x="352" y="2229"/>
                <a:ext cx="562" cy="136"/>
              </a:xfrm>
              <a:prstGeom prst="rect">
                <a:avLst/>
              </a:prstGeom>
              <a:noFill/>
              <a:ln w="9525">
                <a:noFill/>
                <a:miter lim="800000"/>
                <a:headEnd/>
                <a:tailEnd/>
              </a:ln>
            </p:spPr>
          </p:pic>
        </p:grpSp>
        <p:grpSp>
          <p:nvGrpSpPr>
            <p:cNvPr id="6" name="Group 66"/>
            <p:cNvGrpSpPr>
              <a:grpSpLocks/>
            </p:cNvGrpSpPr>
            <p:nvPr>
              <p:custDataLst>
                <p:tags r:id="rId35"/>
              </p:custDataLst>
            </p:nvPr>
          </p:nvGrpSpPr>
          <p:grpSpPr bwMode="auto">
            <a:xfrm>
              <a:off x="301" y="2026"/>
              <a:ext cx="648" cy="128"/>
              <a:chOff x="301" y="2026"/>
              <a:chExt cx="648" cy="128"/>
            </a:xfrm>
          </p:grpSpPr>
          <p:pic>
            <p:nvPicPr>
              <p:cNvPr id="1095" name="Picture 64"/>
              <p:cNvPicPr>
                <a:picLocks noChangeAspect="1" noChangeArrowheads="1"/>
              </p:cNvPicPr>
              <p:nvPr/>
            </p:nvPicPr>
            <p:blipFill>
              <a:blip r:embed="rId49" cstate="print"/>
              <a:srcRect/>
              <a:stretch>
                <a:fillRect/>
              </a:stretch>
            </p:blipFill>
            <p:spPr bwMode="gray">
              <a:xfrm>
                <a:off x="301" y="2026"/>
                <a:ext cx="648" cy="128"/>
              </a:xfrm>
              <a:prstGeom prst="rect">
                <a:avLst/>
              </a:prstGeom>
              <a:noFill/>
              <a:ln w="9525">
                <a:noFill/>
                <a:miter lim="800000"/>
                <a:headEnd/>
                <a:tailEnd/>
              </a:ln>
            </p:spPr>
          </p:pic>
          <p:pic>
            <p:nvPicPr>
              <p:cNvPr id="1096" name="Picture 65"/>
              <p:cNvPicPr>
                <a:picLocks noChangeAspect="1" noChangeArrowheads="1"/>
              </p:cNvPicPr>
              <p:nvPr/>
            </p:nvPicPr>
            <p:blipFill>
              <a:blip r:embed="rId50" cstate="print"/>
              <a:srcRect/>
              <a:stretch>
                <a:fillRect/>
              </a:stretch>
            </p:blipFill>
            <p:spPr bwMode="gray">
              <a:xfrm>
                <a:off x="301" y="2026"/>
                <a:ext cx="648" cy="128"/>
              </a:xfrm>
              <a:prstGeom prst="rect">
                <a:avLst/>
              </a:prstGeom>
              <a:noFill/>
              <a:ln w="9525">
                <a:noFill/>
                <a:miter lim="800000"/>
                <a:headEnd/>
                <a:tailEnd/>
              </a:ln>
            </p:spPr>
          </p:pic>
        </p:grpSp>
        <p:grpSp>
          <p:nvGrpSpPr>
            <p:cNvPr id="7" name="Group 69"/>
            <p:cNvGrpSpPr>
              <a:grpSpLocks/>
            </p:cNvGrpSpPr>
            <p:nvPr>
              <p:custDataLst>
                <p:tags r:id="rId36"/>
              </p:custDataLst>
            </p:nvPr>
          </p:nvGrpSpPr>
          <p:grpSpPr bwMode="auto">
            <a:xfrm>
              <a:off x="390" y="2590"/>
              <a:ext cx="500" cy="252"/>
              <a:chOff x="390" y="2590"/>
              <a:chExt cx="500" cy="252"/>
            </a:xfrm>
          </p:grpSpPr>
          <p:pic>
            <p:nvPicPr>
              <p:cNvPr id="1093" name="Picture 67"/>
              <p:cNvPicPr>
                <a:picLocks noChangeAspect="1" noChangeArrowheads="1"/>
              </p:cNvPicPr>
              <p:nvPr/>
            </p:nvPicPr>
            <p:blipFill>
              <a:blip r:embed="rId51" cstate="print"/>
              <a:srcRect/>
              <a:stretch>
                <a:fillRect/>
              </a:stretch>
            </p:blipFill>
            <p:spPr bwMode="gray">
              <a:xfrm>
                <a:off x="390" y="2590"/>
                <a:ext cx="500" cy="252"/>
              </a:xfrm>
              <a:prstGeom prst="rect">
                <a:avLst/>
              </a:prstGeom>
              <a:noFill/>
              <a:ln w="9525">
                <a:noFill/>
                <a:miter lim="800000"/>
                <a:headEnd/>
                <a:tailEnd/>
              </a:ln>
            </p:spPr>
          </p:pic>
          <p:pic>
            <p:nvPicPr>
              <p:cNvPr id="1094" name="Picture 68"/>
              <p:cNvPicPr>
                <a:picLocks noChangeAspect="1" noChangeArrowheads="1"/>
              </p:cNvPicPr>
              <p:nvPr/>
            </p:nvPicPr>
            <p:blipFill>
              <a:blip r:embed="rId52" cstate="print"/>
              <a:srcRect/>
              <a:stretch>
                <a:fillRect/>
              </a:stretch>
            </p:blipFill>
            <p:spPr bwMode="gray">
              <a:xfrm>
                <a:off x="390" y="2590"/>
                <a:ext cx="500" cy="252"/>
              </a:xfrm>
              <a:prstGeom prst="rect">
                <a:avLst/>
              </a:prstGeom>
              <a:noFill/>
              <a:ln w="9525">
                <a:noFill/>
                <a:miter lim="800000"/>
                <a:headEnd/>
                <a:tailEnd/>
              </a:ln>
            </p:spPr>
          </p:pic>
        </p:grpSp>
        <p:sp>
          <p:nvSpPr>
            <p:cNvPr id="1092" name="Rectangle 163"/>
            <p:cNvSpPr>
              <a:spLocks noChangeArrowheads="1"/>
            </p:cNvSpPr>
            <p:nvPr>
              <p:custDataLst>
                <p:tags r:id="rId37"/>
              </p:custDataLst>
            </p:nvPr>
          </p:nvSpPr>
          <p:spPr bwMode="gray">
            <a:xfrm>
              <a:off x="933" y="3134"/>
              <a:ext cx="31" cy="133"/>
            </a:xfrm>
            <a:prstGeom prst="rect">
              <a:avLst/>
            </a:prstGeom>
            <a:noFill/>
            <a:ln w="9525">
              <a:noFill/>
              <a:miter lim="800000"/>
              <a:headEnd/>
              <a:tailEnd/>
            </a:ln>
          </p:spPr>
          <p:txBody>
            <a:bodyPr wrap="none" lIns="0" tIns="0" rIns="0" bIns="0">
              <a:spAutoFit/>
            </a:bodyPr>
            <a:lstStyle/>
            <a:p>
              <a:pPr algn="ctr" defTabSz="930275"/>
              <a:r>
                <a:rPr lang="en-US" sz="1400">
                  <a:solidFill>
                    <a:srgbClr val="000000"/>
                  </a:solidFill>
                  <a:latin typeface="HelveticaNeue"/>
                </a:rPr>
                <a:t>, </a:t>
              </a:r>
              <a:endParaRPr lang="en-US" sz="1400"/>
            </a:p>
          </p:txBody>
        </p:sp>
      </p:grpSp>
      <p:sp>
        <p:nvSpPr>
          <p:cNvPr id="4129" name="Freeform 189"/>
          <p:cNvSpPr>
            <a:spLocks/>
          </p:cNvSpPr>
          <p:nvPr>
            <p:custDataLst>
              <p:tags r:id="rId14"/>
            </p:custDataLst>
          </p:nvPr>
        </p:nvSpPr>
        <p:spPr bwMode="gray">
          <a:xfrm>
            <a:off x="5534995" y="2307604"/>
            <a:ext cx="2853101" cy="2288780"/>
          </a:xfrm>
          <a:custGeom>
            <a:avLst/>
            <a:gdLst>
              <a:gd name="T0" fmla="*/ 2147483647 w 3620"/>
              <a:gd name="T1" fmla="*/ 0 h 8785"/>
              <a:gd name="T2" fmla="*/ 0 w 3620"/>
              <a:gd name="T3" fmla="*/ 2147483647 h 8785"/>
              <a:gd name="T4" fmla="*/ 0 w 3620"/>
              <a:gd name="T5" fmla="*/ 2147483647 h 8785"/>
              <a:gd name="T6" fmla="*/ 2147483647 w 3620"/>
              <a:gd name="T7" fmla="*/ 2147483647 h 8785"/>
              <a:gd name="T8" fmla="*/ 2147483647 w 3620"/>
              <a:gd name="T9" fmla="*/ 2147483647 h 8785"/>
              <a:gd name="T10" fmla="*/ 2147483647 w 3620"/>
              <a:gd name="T11" fmla="*/ 2147483647 h 8785"/>
              <a:gd name="T12" fmla="*/ 2147483647 w 3620"/>
              <a:gd name="T13" fmla="*/ 2147483647 h 8785"/>
              <a:gd name="T14" fmla="*/ 2147483647 w 3620"/>
              <a:gd name="T15" fmla="*/ 0 h 8785"/>
              <a:gd name="T16" fmla="*/ 2147483647 w 3620"/>
              <a:gd name="T17" fmla="*/ 0 h 8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0"/>
              <a:gd name="T28" fmla="*/ 0 h 8785"/>
              <a:gd name="T29" fmla="*/ 3620 w 3620"/>
              <a:gd name="T30" fmla="*/ 8785 h 8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0" h="8785">
                <a:moveTo>
                  <a:pt x="387" y="0"/>
                </a:moveTo>
                <a:cubicBezTo>
                  <a:pt x="174" y="0"/>
                  <a:pt x="0" y="174"/>
                  <a:pt x="0" y="387"/>
                </a:cubicBezTo>
                <a:lnTo>
                  <a:pt x="0" y="8399"/>
                </a:lnTo>
                <a:cubicBezTo>
                  <a:pt x="0" y="8612"/>
                  <a:pt x="174" y="8785"/>
                  <a:pt x="387" y="8785"/>
                </a:cubicBezTo>
                <a:lnTo>
                  <a:pt x="3234" y="8785"/>
                </a:lnTo>
                <a:cubicBezTo>
                  <a:pt x="3447" y="8785"/>
                  <a:pt x="3620" y="8612"/>
                  <a:pt x="3620" y="8399"/>
                </a:cubicBezTo>
                <a:lnTo>
                  <a:pt x="3620" y="387"/>
                </a:lnTo>
                <a:cubicBezTo>
                  <a:pt x="3620" y="174"/>
                  <a:pt x="3447" y="0"/>
                  <a:pt x="3234" y="0"/>
                </a:cubicBezTo>
                <a:lnTo>
                  <a:pt x="387"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lIns="93276" tIns="46638" rIns="93276" bIns="46638" anchor="ctr"/>
          <a:lstStyle/>
          <a:p>
            <a:pPr algn="ctr" defTabSz="931343">
              <a:defRPr/>
            </a:pPr>
            <a:r>
              <a:rPr lang="en-US" sz="1400" dirty="0" smtClean="0">
                <a:solidFill>
                  <a:schemeClr val="bg1"/>
                </a:solidFill>
              </a:rPr>
              <a:t>Data Partners</a:t>
            </a:r>
            <a:endParaRPr lang="en-US" sz="1400" dirty="0">
              <a:solidFill>
                <a:schemeClr val="bg1"/>
              </a:solidFill>
            </a:endParaRPr>
          </a:p>
        </p:txBody>
      </p:sp>
      <p:grpSp>
        <p:nvGrpSpPr>
          <p:cNvPr id="8" name="Group 119"/>
          <p:cNvGrpSpPr>
            <a:grpSpLocks/>
          </p:cNvGrpSpPr>
          <p:nvPr>
            <p:custDataLst>
              <p:tags r:id="rId15"/>
            </p:custDataLst>
          </p:nvPr>
        </p:nvGrpSpPr>
        <p:grpSpPr bwMode="auto">
          <a:xfrm>
            <a:off x="5395914" y="1747522"/>
            <a:ext cx="3206750" cy="395287"/>
            <a:chOff x="3417" y="977"/>
            <a:chExt cx="2020" cy="249"/>
          </a:xfrm>
          <a:solidFill>
            <a:schemeClr val="tx2"/>
          </a:solidFill>
        </p:grpSpPr>
        <p:sp>
          <p:nvSpPr>
            <p:cNvPr id="8249" name="Freeform 223"/>
            <p:cNvSpPr>
              <a:spLocks/>
            </p:cNvSpPr>
            <p:nvPr/>
          </p:nvSpPr>
          <p:spPr bwMode="gray">
            <a:xfrm>
              <a:off x="3417" y="977"/>
              <a:ext cx="2020" cy="249"/>
            </a:xfrm>
            <a:custGeom>
              <a:avLst/>
              <a:gdLst>
                <a:gd name="T0" fmla="*/ 0 w 9980"/>
                <a:gd name="T1" fmla="*/ 0 h 1220"/>
                <a:gd name="T2" fmla="*/ 0 w 9980"/>
                <a:gd name="T3" fmla="*/ 0 h 1220"/>
                <a:gd name="T4" fmla="*/ 0 w 9980"/>
                <a:gd name="T5" fmla="*/ 0 h 1220"/>
                <a:gd name="T6" fmla="*/ 0 w 9980"/>
                <a:gd name="T7" fmla="*/ 0 h 1220"/>
                <a:gd name="T8" fmla="*/ 0 w 9980"/>
                <a:gd name="T9" fmla="*/ 0 h 1220"/>
                <a:gd name="T10" fmla="*/ 0 w 9980"/>
                <a:gd name="T11" fmla="*/ 0 h 1220"/>
                <a:gd name="T12" fmla="*/ 0 w 9980"/>
                <a:gd name="T13" fmla="*/ 0 h 1220"/>
                <a:gd name="T14" fmla="*/ 0 w 9980"/>
                <a:gd name="T15" fmla="*/ 0 h 1220"/>
                <a:gd name="T16" fmla="*/ 0 w 9980"/>
                <a:gd name="T17" fmla="*/ 0 h 1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80"/>
                <a:gd name="T28" fmla="*/ 0 h 1220"/>
                <a:gd name="T29" fmla="*/ 9980 w 9980"/>
                <a:gd name="T30" fmla="*/ 1220 h 1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80" h="1220">
                  <a:moveTo>
                    <a:pt x="281" y="0"/>
                  </a:moveTo>
                  <a:cubicBezTo>
                    <a:pt x="126" y="0"/>
                    <a:pt x="0" y="126"/>
                    <a:pt x="0" y="281"/>
                  </a:cubicBezTo>
                  <a:lnTo>
                    <a:pt x="0" y="940"/>
                  </a:lnTo>
                  <a:cubicBezTo>
                    <a:pt x="0" y="1095"/>
                    <a:pt x="126" y="1220"/>
                    <a:pt x="281" y="1220"/>
                  </a:cubicBezTo>
                  <a:lnTo>
                    <a:pt x="9700" y="1220"/>
                  </a:lnTo>
                  <a:cubicBezTo>
                    <a:pt x="9855" y="1220"/>
                    <a:pt x="9980" y="1095"/>
                    <a:pt x="9980" y="940"/>
                  </a:cubicBezTo>
                  <a:lnTo>
                    <a:pt x="9980" y="281"/>
                  </a:lnTo>
                  <a:cubicBezTo>
                    <a:pt x="9980" y="126"/>
                    <a:pt x="9855" y="0"/>
                    <a:pt x="9700" y="0"/>
                  </a:cubicBezTo>
                  <a:lnTo>
                    <a:pt x="281" y="0"/>
                  </a:lnTo>
                  <a:close/>
                </a:path>
              </a:pathLst>
            </a:custGeom>
            <a:grpFill/>
            <a:ln w="0">
              <a:noFill/>
              <a:round/>
              <a:headEnd/>
              <a:tailEnd/>
            </a:ln>
          </p:spPr>
          <p:txBody>
            <a:bodyPr lIns="93296" tIns="46648" rIns="93296" bIns="46648"/>
            <a:lstStyle/>
            <a:p>
              <a:pPr algn="ctr" defTabSz="931764">
                <a:defRPr/>
              </a:pPr>
              <a:endParaRPr lang="en-US" sz="1600" dirty="0"/>
            </a:p>
          </p:txBody>
        </p:sp>
        <p:sp>
          <p:nvSpPr>
            <p:cNvPr id="8250" name="Rectangle 224"/>
            <p:cNvSpPr>
              <a:spLocks noChangeArrowheads="1"/>
            </p:cNvSpPr>
            <p:nvPr/>
          </p:nvSpPr>
          <p:spPr bwMode="gray">
            <a:xfrm>
              <a:off x="4026" y="1033"/>
              <a:ext cx="826" cy="155"/>
            </a:xfrm>
            <a:prstGeom prst="rect">
              <a:avLst/>
            </a:prstGeom>
            <a:grpFill/>
            <a:ln w="9525">
              <a:noFill/>
              <a:miter lim="800000"/>
              <a:headEnd/>
              <a:tailEnd/>
            </a:ln>
          </p:spPr>
          <p:txBody>
            <a:bodyPr wrap="none" lIns="0" tIns="0" rIns="0" bIns="0">
              <a:spAutoFit/>
            </a:bodyPr>
            <a:lstStyle/>
            <a:p>
              <a:pPr algn="ctr" defTabSz="931764">
                <a:defRPr/>
              </a:pPr>
              <a:r>
                <a:rPr lang="en-US" sz="1600" dirty="0" smtClean="0">
                  <a:solidFill>
                    <a:srgbClr val="FFFFFF"/>
                  </a:solidFill>
                  <a:latin typeface="HelveticaNeue"/>
                </a:rPr>
                <a:t>Data Network</a:t>
              </a:r>
              <a:endParaRPr lang="en-US" sz="1600" dirty="0"/>
            </a:p>
          </p:txBody>
        </p:sp>
      </p:grpSp>
      <p:grpSp>
        <p:nvGrpSpPr>
          <p:cNvPr id="9" name="Group 111"/>
          <p:cNvGrpSpPr>
            <a:grpSpLocks/>
          </p:cNvGrpSpPr>
          <p:nvPr>
            <p:custDataLst>
              <p:tags r:id="rId16"/>
            </p:custDataLst>
          </p:nvPr>
        </p:nvGrpSpPr>
        <p:grpSpPr bwMode="auto">
          <a:xfrm>
            <a:off x="1962151" y="1747522"/>
            <a:ext cx="3279775" cy="395287"/>
            <a:chOff x="1194" y="582"/>
            <a:chExt cx="2024" cy="244"/>
          </a:xfrm>
          <a:solidFill>
            <a:schemeClr val="tx2"/>
          </a:solidFill>
        </p:grpSpPr>
        <p:sp>
          <p:nvSpPr>
            <p:cNvPr id="8247" name="Freeform 228"/>
            <p:cNvSpPr>
              <a:spLocks/>
            </p:cNvSpPr>
            <p:nvPr/>
          </p:nvSpPr>
          <p:spPr bwMode="gray">
            <a:xfrm>
              <a:off x="1194" y="582"/>
              <a:ext cx="2024" cy="244"/>
            </a:xfrm>
            <a:custGeom>
              <a:avLst/>
              <a:gdLst>
                <a:gd name="T0" fmla="*/ 0 w 10195"/>
                <a:gd name="T1" fmla="*/ 0 h 1220"/>
                <a:gd name="T2" fmla="*/ 0 w 10195"/>
                <a:gd name="T3" fmla="*/ 0 h 1220"/>
                <a:gd name="T4" fmla="*/ 0 w 10195"/>
                <a:gd name="T5" fmla="*/ 0 h 1220"/>
                <a:gd name="T6" fmla="*/ 0 w 10195"/>
                <a:gd name="T7" fmla="*/ 0 h 1220"/>
                <a:gd name="T8" fmla="*/ 0 w 10195"/>
                <a:gd name="T9" fmla="*/ 0 h 1220"/>
                <a:gd name="T10" fmla="*/ 0 w 10195"/>
                <a:gd name="T11" fmla="*/ 0 h 1220"/>
                <a:gd name="T12" fmla="*/ 0 w 10195"/>
                <a:gd name="T13" fmla="*/ 0 h 1220"/>
                <a:gd name="T14" fmla="*/ 0 w 10195"/>
                <a:gd name="T15" fmla="*/ 0 h 1220"/>
                <a:gd name="T16" fmla="*/ 0 w 10195"/>
                <a:gd name="T17" fmla="*/ 0 h 1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95"/>
                <a:gd name="T28" fmla="*/ 0 h 1220"/>
                <a:gd name="T29" fmla="*/ 10195 w 10195"/>
                <a:gd name="T30" fmla="*/ 1220 h 1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95" h="1220">
                  <a:moveTo>
                    <a:pt x="281" y="0"/>
                  </a:moveTo>
                  <a:cubicBezTo>
                    <a:pt x="126" y="0"/>
                    <a:pt x="0" y="126"/>
                    <a:pt x="0" y="281"/>
                  </a:cubicBezTo>
                  <a:lnTo>
                    <a:pt x="0" y="940"/>
                  </a:lnTo>
                  <a:cubicBezTo>
                    <a:pt x="0" y="1095"/>
                    <a:pt x="126" y="1220"/>
                    <a:pt x="281" y="1220"/>
                  </a:cubicBezTo>
                  <a:lnTo>
                    <a:pt x="9915" y="1220"/>
                  </a:lnTo>
                  <a:cubicBezTo>
                    <a:pt x="10070" y="1220"/>
                    <a:pt x="10195" y="1095"/>
                    <a:pt x="10195" y="940"/>
                  </a:cubicBezTo>
                  <a:lnTo>
                    <a:pt x="10195" y="281"/>
                  </a:lnTo>
                  <a:cubicBezTo>
                    <a:pt x="10195" y="126"/>
                    <a:pt x="10070" y="0"/>
                    <a:pt x="9915" y="0"/>
                  </a:cubicBezTo>
                  <a:lnTo>
                    <a:pt x="281" y="0"/>
                  </a:lnTo>
                  <a:close/>
                </a:path>
              </a:pathLst>
            </a:custGeom>
            <a:grpFill/>
            <a:ln w="0">
              <a:noFill/>
              <a:round/>
              <a:headEnd/>
              <a:tailEnd/>
            </a:ln>
          </p:spPr>
          <p:txBody>
            <a:bodyPr lIns="93296" tIns="46648" rIns="93296" bIns="46648"/>
            <a:lstStyle/>
            <a:p>
              <a:pPr algn="ctr" defTabSz="931764">
                <a:defRPr/>
              </a:pPr>
              <a:endParaRPr lang="en-US" sz="1600" dirty="0"/>
            </a:p>
          </p:txBody>
        </p:sp>
        <p:sp>
          <p:nvSpPr>
            <p:cNvPr id="8248" name="Rectangle 231"/>
            <p:cNvSpPr>
              <a:spLocks noChangeArrowheads="1"/>
            </p:cNvSpPr>
            <p:nvPr/>
          </p:nvSpPr>
          <p:spPr bwMode="gray">
            <a:xfrm>
              <a:off x="1819" y="634"/>
              <a:ext cx="848" cy="152"/>
            </a:xfrm>
            <a:prstGeom prst="rect">
              <a:avLst/>
            </a:prstGeom>
            <a:grpFill/>
            <a:ln w="9525">
              <a:noFill/>
              <a:miter lim="800000"/>
              <a:headEnd/>
              <a:tailEnd/>
            </a:ln>
          </p:spPr>
          <p:txBody>
            <a:bodyPr wrap="none" lIns="0" tIns="0" rIns="0" bIns="0">
              <a:spAutoFit/>
            </a:bodyPr>
            <a:lstStyle/>
            <a:p>
              <a:pPr algn="ctr" defTabSz="931764">
                <a:defRPr/>
              </a:pPr>
              <a:r>
                <a:rPr lang="en-US" sz="1600" dirty="0" smtClean="0">
                  <a:solidFill>
                    <a:srgbClr val="FFFFFF"/>
                  </a:solidFill>
                  <a:latin typeface="HelveticaNeue"/>
                </a:rPr>
                <a:t>RWE Services</a:t>
              </a:r>
              <a:endParaRPr lang="en-US" sz="1600" dirty="0"/>
            </a:p>
          </p:txBody>
        </p:sp>
      </p:grpSp>
      <p:sp>
        <p:nvSpPr>
          <p:cNvPr id="1063" name="Line 254"/>
          <p:cNvSpPr>
            <a:spLocks noChangeShapeType="1"/>
          </p:cNvSpPr>
          <p:nvPr>
            <p:custDataLst>
              <p:tags r:id="rId17"/>
            </p:custDataLst>
          </p:nvPr>
        </p:nvSpPr>
        <p:spPr bwMode="gray">
          <a:xfrm>
            <a:off x="1646238" y="4205288"/>
            <a:ext cx="492125" cy="0"/>
          </a:xfrm>
          <a:prstGeom prst="line">
            <a:avLst/>
          </a:prstGeom>
          <a:noFill/>
          <a:ln w="38100">
            <a:solidFill>
              <a:srgbClr val="860043"/>
            </a:solidFill>
            <a:round/>
            <a:headEnd type="triangle" w="med" len="med"/>
            <a:tailEnd type="triangle" w="med" len="med"/>
          </a:ln>
        </p:spPr>
        <p:txBody>
          <a:bodyPr lIns="91420" tIns="45711" rIns="91420" bIns="45711"/>
          <a:lstStyle/>
          <a:p>
            <a:endParaRPr lang="en-GB"/>
          </a:p>
        </p:txBody>
      </p:sp>
      <p:sp>
        <p:nvSpPr>
          <p:cNvPr id="1064" name="Line 255"/>
          <p:cNvSpPr>
            <a:spLocks noChangeShapeType="1"/>
          </p:cNvSpPr>
          <p:nvPr>
            <p:custDataLst>
              <p:tags r:id="rId18"/>
            </p:custDataLst>
          </p:nvPr>
        </p:nvSpPr>
        <p:spPr bwMode="gray">
          <a:xfrm>
            <a:off x="3406775" y="3553270"/>
            <a:ext cx="363538" cy="0"/>
          </a:xfrm>
          <a:prstGeom prst="line">
            <a:avLst/>
          </a:prstGeom>
          <a:noFill/>
          <a:ln w="38100">
            <a:solidFill>
              <a:srgbClr val="860043"/>
            </a:solidFill>
            <a:round/>
            <a:headEnd type="triangle" w="med" len="med"/>
            <a:tailEnd type="triangle" w="med" len="med"/>
          </a:ln>
        </p:spPr>
        <p:txBody>
          <a:bodyPr lIns="91420" tIns="45711" rIns="91420" bIns="45711"/>
          <a:lstStyle/>
          <a:p>
            <a:endParaRPr lang="en-GB"/>
          </a:p>
        </p:txBody>
      </p:sp>
      <p:sp>
        <p:nvSpPr>
          <p:cNvPr id="1066" name="Line 257"/>
          <p:cNvSpPr>
            <a:spLocks noChangeShapeType="1"/>
          </p:cNvSpPr>
          <p:nvPr>
            <p:custDataLst>
              <p:tags r:id="rId19"/>
            </p:custDataLst>
          </p:nvPr>
        </p:nvSpPr>
        <p:spPr bwMode="gray">
          <a:xfrm>
            <a:off x="3394583" y="5013516"/>
            <a:ext cx="363538" cy="0"/>
          </a:xfrm>
          <a:prstGeom prst="line">
            <a:avLst/>
          </a:prstGeom>
          <a:noFill/>
          <a:ln w="38100">
            <a:solidFill>
              <a:srgbClr val="860043"/>
            </a:solidFill>
            <a:round/>
            <a:headEnd type="triangle" w="med" len="med"/>
            <a:tailEnd type="triangle" w="med" len="med"/>
          </a:ln>
        </p:spPr>
        <p:txBody>
          <a:bodyPr lIns="91420" tIns="45711" rIns="91420" bIns="45711"/>
          <a:lstStyle/>
          <a:p>
            <a:endParaRPr lang="en-GB"/>
          </a:p>
        </p:txBody>
      </p:sp>
      <p:sp>
        <p:nvSpPr>
          <p:cNvPr id="1067" name="Line 258"/>
          <p:cNvSpPr>
            <a:spLocks noChangeShapeType="1"/>
          </p:cNvSpPr>
          <p:nvPr>
            <p:custDataLst>
              <p:tags r:id="rId20"/>
            </p:custDataLst>
          </p:nvPr>
        </p:nvSpPr>
        <p:spPr bwMode="gray">
          <a:xfrm>
            <a:off x="5057775" y="4251325"/>
            <a:ext cx="490538" cy="0"/>
          </a:xfrm>
          <a:prstGeom prst="line">
            <a:avLst/>
          </a:prstGeom>
          <a:noFill/>
          <a:ln w="38100">
            <a:solidFill>
              <a:srgbClr val="860043"/>
            </a:solidFill>
            <a:round/>
            <a:headEnd type="triangle" w="med" len="med"/>
            <a:tailEnd type="triangle" w="med" len="med"/>
          </a:ln>
        </p:spPr>
        <p:txBody>
          <a:bodyPr lIns="91420" tIns="45711" rIns="91420" bIns="45711"/>
          <a:lstStyle/>
          <a:p>
            <a:endParaRPr lang="en-GB"/>
          </a:p>
        </p:txBody>
      </p:sp>
      <p:pic>
        <p:nvPicPr>
          <p:cNvPr id="1072" name="Picture 123" descr="AstraZeneca-logo"/>
          <p:cNvPicPr>
            <a:picLocks noChangeAspect="1" noChangeArrowheads="1"/>
          </p:cNvPicPr>
          <p:nvPr>
            <p:custDataLst>
              <p:tags r:id="rId21"/>
            </p:custDataLst>
          </p:nvPr>
        </p:nvPicPr>
        <p:blipFill>
          <a:blip r:embed="rId53" cstate="print">
            <a:clrChange>
              <a:clrFrom>
                <a:srgbClr val="FFFFFF"/>
              </a:clrFrom>
              <a:clrTo>
                <a:srgbClr val="FFFFFF">
                  <a:alpha val="0"/>
                </a:srgbClr>
              </a:clrTo>
            </a:clrChange>
          </a:blip>
          <a:srcRect t="9573" b="30086"/>
          <a:stretch>
            <a:fillRect/>
          </a:stretch>
        </p:blipFill>
        <p:spPr bwMode="gray">
          <a:xfrm>
            <a:off x="2716213" y="2233613"/>
            <a:ext cx="1765300" cy="463550"/>
          </a:xfrm>
          <a:prstGeom prst="rect">
            <a:avLst/>
          </a:prstGeom>
          <a:noFill/>
          <a:ln w="9525">
            <a:noFill/>
            <a:miter lim="800000"/>
            <a:headEnd/>
            <a:tailEnd/>
          </a:ln>
        </p:spPr>
      </p:pic>
      <p:grpSp>
        <p:nvGrpSpPr>
          <p:cNvPr id="10" name="Group 120"/>
          <p:cNvGrpSpPr>
            <a:grpSpLocks/>
          </p:cNvGrpSpPr>
          <p:nvPr>
            <p:custDataLst>
              <p:tags r:id="rId22"/>
            </p:custDataLst>
          </p:nvPr>
        </p:nvGrpSpPr>
        <p:grpSpPr bwMode="auto">
          <a:xfrm>
            <a:off x="2003425" y="6015038"/>
            <a:ext cx="1741488" cy="527050"/>
            <a:chOff x="1262" y="3608"/>
            <a:chExt cx="1097" cy="332"/>
          </a:xfrm>
        </p:grpSpPr>
        <p:sp>
          <p:nvSpPr>
            <p:cNvPr id="1079" name="Freeform 14"/>
            <p:cNvSpPr>
              <a:spLocks/>
            </p:cNvSpPr>
            <p:nvPr>
              <p:custDataLst>
                <p:tags r:id="rId24"/>
              </p:custDataLst>
            </p:nvPr>
          </p:nvSpPr>
          <p:spPr bwMode="gray">
            <a:xfrm>
              <a:off x="1262" y="3608"/>
              <a:ext cx="1097" cy="332"/>
            </a:xfrm>
            <a:custGeom>
              <a:avLst/>
              <a:gdLst>
                <a:gd name="T0" fmla="*/ 0 w 8160"/>
                <a:gd name="T1" fmla="*/ 0 h 1630"/>
                <a:gd name="T2" fmla="*/ 0 w 8160"/>
                <a:gd name="T3" fmla="*/ 0 h 1630"/>
                <a:gd name="T4" fmla="*/ 0 w 8160"/>
                <a:gd name="T5" fmla="*/ 0 h 1630"/>
                <a:gd name="T6" fmla="*/ 0 w 8160"/>
                <a:gd name="T7" fmla="*/ 0 h 1630"/>
                <a:gd name="T8" fmla="*/ 0 w 8160"/>
                <a:gd name="T9" fmla="*/ 0 h 1630"/>
                <a:gd name="T10" fmla="*/ 0 w 8160"/>
                <a:gd name="T11" fmla="*/ 0 h 1630"/>
                <a:gd name="T12" fmla="*/ 0 w 8160"/>
                <a:gd name="T13" fmla="*/ 0 h 1630"/>
                <a:gd name="T14" fmla="*/ 0 w 8160"/>
                <a:gd name="T15" fmla="*/ 0 h 1630"/>
                <a:gd name="T16" fmla="*/ 0 w 8160"/>
                <a:gd name="T17" fmla="*/ 0 h 1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0"/>
                <a:gd name="T28" fmla="*/ 0 h 1630"/>
                <a:gd name="T29" fmla="*/ 8160 w 8160"/>
                <a:gd name="T30" fmla="*/ 1630 h 1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0" h="1630">
                  <a:moveTo>
                    <a:pt x="375" y="0"/>
                  </a:moveTo>
                  <a:cubicBezTo>
                    <a:pt x="168" y="0"/>
                    <a:pt x="0" y="168"/>
                    <a:pt x="0" y="375"/>
                  </a:cubicBezTo>
                  <a:lnTo>
                    <a:pt x="0" y="1255"/>
                  </a:lnTo>
                  <a:cubicBezTo>
                    <a:pt x="0" y="1463"/>
                    <a:pt x="168" y="1630"/>
                    <a:pt x="375" y="1630"/>
                  </a:cubicBezTo>
                  <a:lnTo>
                    <a:pt x="7785" y="1630"/>
                  </a:lnTo>
                  <a:cubicBezTo>
                    <a:pt x="7993" y="1630"/>
                    <a:pt x="8160" y="1463"/>
                    <a:pt x="8160" y="1255"/>
                  </a:cubicBezTo>
                  <a:lnTo>
                    <a:pt x="8160" y="375"/>
                  </a:lnTo>
                  <a:cubicBezTo>
                    <a:pt x="8160" y="168"/>
                    <a:pt x="7993" y="0"/>
                    <a:pt x="7785" y="0"/>
                  </a:cubicBezTo>
                  <a:lnTo>
                    <a:pt x="375" y="0"/>
                  </a:lnTo>
                  <a:close/>
                </a:path>
              </a:pathLst>
            </a:custGeom>
            <a:solidFill>
              <a:srgbClr val="830051"/>
            </a:solidFill>
            <a:ln w="9525">
              <a:noFill/>
              <a:miter lim="800000"/>
              <a:headEnd/>
              <a:tailEnd/>
            </a:ln>
          </p:spPr>
          <p:txBody>
            <a:bodyPr lIns="93296" tIns="46648" rIns="93296" bIns="46648"/>
            <a:lstStyle/>
            <a:p>
              <a:pPr algn="ctr" defTabSz="930275"/>
              <a:endParaRPr lang="en-US" sz="1400"/>
            </a:p>
          </p:txBody>
        </p:sp>
        <p:sp>
          <p:nvSpPr>
            <p:cNvPr id="1080" name="Rectangle 15"/>
            <p:cNvSpPr>
              <a:spLocks noChangeArrowheads="1"/>
            </p:cNvSpPr>
            <p:nvPr>
              <p:custDataLst>
                <p:tags r:id="rId25"/>
              </p:custDataLst>
            </p:nvPr>
          </p:nvSpPr>
          <p:spPr bwMode="gray">
            <a:xfrm>
              <a:off x="1632" y="3696"/>
              <a:ext cx="366" cy="135"/>
            </a:xfrm>
            <a:prstGeom prst="rect">
              <a:avLst/>
            </a:prstGeom>
            <a:noFill/>
            <a:ln w="9525">
              <a:noFill/>
              <a:miter lim="800000"/>
              <a:headEnd/>
              <a:tailEnd/>
            </a:ln>
          </p:spPr>
          <p:txBody>
            <a:bodyPr wrap="none" lIns="0" tIns="0" rIns="0" bIns="0">
              <a:spAutoFit/>
            </a:bodyPr>
            <a:lstStyle/>
            <a:p>
              <a:pPr algn="ctr" defTabSz="930275"/>
              <a:r>
                <a:rPr lang="en-US" sz="1400">
                  <a:solidFill>
                    <a:srgbClr val="FFFFFF"/>
                  </a:solidFill>
                  <a:latin typeface="HelveticaNeue"/>
                </a:rPr>
                <a:t>Insight</a:t>
              </a:r>
              <a:endParaRPr lang="en-US" sz="1400"/>
            </a:p>
          </p:txBody>
        </p:sp>
      </p:grpSp>
      <p:grpSp>
        <p:nvGrpSpPr>
          <p:cNvPr id="11" name="Group 114"/>
          <p:cNvGrpSpPr>
            <a:grpSpLocks/>
          </p:cNvGrpSpPr>
          <p:nvPr>
            <p:custDataLst>
              <p:tags r:id="rId23"/>
            </p:custDataLst>
          </p:nvPr>
        </p:nvGrpSpPr>
        <p:grpSpPr bwMode="auto">
          <a:xfrm>
            <a:off x="5534025" y="4730496"/>
            <a:ext cx="2817495" cy="1089279"/>
            <a:chOff x="312" y="422"/>
            <a:chExt cx="872" cy="679"/>
          </a:xfrm>
        </p:grpSpPr>
        <p:sp>
          <p:nvSpPr>
            <p:cNvPr id="1075" name="Freeform 200"/>
            <p:cNvSpPr>
              <a:spLocks/>
            </p:cNvSpPr>
            <p:nvPr/>
          </p:nvSpPr>
          <p:spPr bwMode="gray">
            <a:xfrm>
              <a:off x="312" y="629"/>
              <a:ext cx="872" cy="472"/>
            </a:xfrm>
            <a:custGeom>
              <a:avLst/>
              <a:gdLst>
                <a:gd name="T0" fmla="*/ 0 w 4395"/>
                <a:gd name="T1" fmla="*/ 0 h 2365"/>
                <a:gd name="T2" fmla="*/ 0 w 4395"/>
                <a:gd name="T3" fmla="*/ 0 h 2365"/>
                <a:gd name="T4" fmla="*/ 0 w 4395"/>
                <a:gd name="T5" fmla="*/ 0 h 2365"/>
                <a:gd name="T6" fmla="*/ 0 w 4395"/>
                <a:gd name="T7" fmla="*/ 0 h 2365"/>
                <a:gd name="T8" fmla="*/ 0 w 4395"/>
                <a:gd name="T9" fmla="*/ 0 h 2365"/>
                <a:gd name="T10" fmla="*/ 0 w 4395"/>
                <a:gd name="T11" fmla="*/ 0 h 2365"/>
                <a:gd name="T12" fmla="*/ 0 w 4395"/>
                <a:gd name="T13" fmla="*/ 0 h 2365"/>
                <a:gd name="T14" fmla="*/ 0 w 4395"/>
                <a:gd name="T15" fmla="*/ 0 h 2365"/>
                <a:gd name="T16" fmla="*/ 0 w 4395"/>
                <a:gd name="T17" fmla="*/ 0 h 2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5"/>
                <a:gd name="T28" fmla="*/ 0 h 2365"/>
                <a:gd name="T29" fmla="*/ 4395 w 4395"/>
                <a:gd name="T30" fmla="*/ 2365 h 23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5" h="2365">
                  <a:moveTo>
                    <a:pt x="437" y="0"/>
                  </a:moveTo>
                  <a:cubicBezTo>
                    <a:pt x="196" y="0"/>
                    <a:pt x="0" y="196"/>
                    <a:pt x="0" y="437"/>
                  </a:cubicBezTo>
                  <a:lnTo>
                    <a:pt x="0" y="1929"/>
                  </a:lnTo>
                  <a:cubicBezTo>
                    <a:pt x="0" y="2170"/>
                    <a:pt x="196" y="2365"/>
                    <a:pt x="437" y="2365"/>
                  </a:cubicBezTo>
                  <a:lnTo>
                    <a:pt x="3959" y="2365"/>
                  </a:lnTo>
                  <a:cubicBezTo>
                    <a:pt x="4200" y="2365"/>
                    <a:pt x="4395" y="2170"/>
                    <a:pt x="4395" y="1929"/>
                  </a:cubicBezTo>
                  <a:lnTo>
                    <a:pt x="4395" y="437"/>
                  </a:lnTo>
                  <a:cubicBezTo>
                    <a:pt x="4395" y="196"/>
                    <a:pt x="4200" y="0"/>
                    <a:pt x="3959" y="0"/>
                  </a:cubicBezTo>
                  <a:lnTo>
                    <a:pt x="437" y="0"/>
                  </a:lnTo>
                  <a:close/>
                </a:path>
              </a:pathLst>
            </a:custGeom>
            <a:solidFill>
              <a:schemeClr val="accent1"/>
            </a:solidFill>
            <a:ln w="0">
              <a:solidFill>
                <a:srgbClr val="000000"/>
              </a:solidFill>
              <a:round/>
              <a:headEnd/>
              <a:tailEnd/>
            </a:ln>
          </p:spPr>
          <p:txBody>
            <a:bodyPr lIns="93296" tIns="46648" rIns="93296" bIns="46648"/>
            <a:lstStyle/>
            <a:p>
              <a:pPr algn="ctr" defTabSz="930275"/>
              <a:endParaRPr lang="en-US" sz="1400">
                <a:solidFill>
                  <a:schemeClr val="bg1"/>
                </a:solidFill>
              </a:endParaRPr>
            </a:p>
          </p:txBody>
        </p:sp>
        <p:sp>
          <p:nvSpPr>
            <p:cNvPr id="4147" name="Freeform 201"/>
            <p:cNvSpPr>
              <a:spLocks/>
            </p:cNvSpPr>
            <p:nvPr/>
          </p:nvSpPr>
          <p:spPr bwMode="gray">
            <a:xfrm>
              <a:off x="312" y="422"/>
              <a:ext cx="872" cy="679"/>
            </a:xfrm>
            <a:custGeom>
              <a:avLst/>
              <a:gdLst>
                <a:gd name="T0" fmla="*/ 0 w 4395"/>
                <a:gd name="T1" fmla="*/ 0 h 2365"/>
                <a:gd name="T2" fmla="*/ 0 w 4395"/>
                <a:gd name="T3" fmla="*/ 0 h 2365"/>
                <a:gd name="T4" fmla="*/ 0 w 4395"/>
                <a:gd name="T5" fmla="*/ 0 h 2365"/>
                <a:gd name="T6" fmla="*/ 0 w 4395"/>
                <a:gd name="T7" fmla="*/ 0 h 2365"/>
                <a:gd name="T8" fmla="*/ 0 w 4395"/>
                <a:gd name="T9" fmla="*/ 0 h 2365"/>
                <a:gd name="T10" fmla="*/ 0 w 4395"/>
                <a:gd name="T11" fmla="*/ 0 h 2365"/>
                <a:gd name="T12" fmla="*/ 0 w 4395"/>
                <a:gd name="T13" fmla="*/ 0 h 2365"/>
                <a:gd name="T14" fmla="*/ 0 w 4395"/>
                <a:gd name="T15" fmla="*/ 0 h 2365"/>
                <a:gd name="T16" fmla="*/ 0 w 4395"/>
                <a:gd name="T17" fmla="*/ 0 h 2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5"/>
                <a:gd name="T28" fmla="*/ 0 h 2365"/>
                <a:gd name="T29" fmla="*/ 4395 w 4395"/>
                <a:gd name="T30" fmla="*/ 2365 h 23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5" h="2365">
                  <a:moveTo>
                    <a:pt x="437" y="0"/>
                  </a:moveTo>
                  <a:cubicBezTo>
                    <a:pt x="196" y="0"/>
                    <a:pt x="0" y="196"/>
                    <a:pt x="0" y="437"/>
                  </a:cubicBezTo>
                  <a:lnTo>
                    <a:pt x="0" y="1929"/>
                  </a:lnTo>
                  <a:cubicBezTo>
                    <a:pt x="0" y="2170"/>
                    <a:pt x="196" y="2365"/>
                    <a:pt x="437" y="2365"/>
                  </a:cubicBezTo>
                  <a:lnTo>
                    <a:pt x="3959" y="2365"/>
                  </a:lnTo>
                  <a:cubicBezTo>
                    <a:pt x="4200" y="2365"/>
                    <a:pt x="4395" y="2170"/>
                    <a:pt x="4395" y="1929"/>
                  </a:cubicBezTo>
                  <a:lnTo>
                    <a:pt x="4395" y="437"/>
                  </a:lnTo>
                  <a:cubicBezTo>
                    <a:pt x="4395" y="196"/>
                    <a:pt x="4200" y="0"/>
                    <a:pt x="3959" y="0"/>
                  </a:cubicBezTo>
                  <a:lnTo>
                    <a:pt x="437"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lIns="93296" tIns="46648" rIns="93296" bIns="46648" anchor="ctr"/>
            <a:lstStyle/>
            <a:p>
              <a:pPr algn="ctr" defTabSz="931343">
                <a:defRPr/>
              </a:pPr>
              <a:r>
                <a:rPr lang="en-US" sz="1200" dirty="0">
                  <a:solidFill>
                    <a:schemeClr val="bg1"/>
                  </a:solidFill>
                </a:rPr>
                <a:t>Licensed databases</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smtClean="0"/>
              <a:t>Creating a network of health data</a:t>
            </a:r>
          </a:p>
        </p:txBody>
      </p:sp>
      <p:sp>
        <p:nvSpPr>
          <p:cNvPr id="32771" name="Text Placeholder 2"/>
          <p:cNvSpPr>
            <a:spLocks noGrp="1"/>
          </p:cNvSpPr>
          <p:nvPr>
            <p:ph type="body" sz="quarter" idx="12"/>
          </p:nvPr>
        </p:nvSpPr>
        <p:spPr>
          <a:xfrm>
            <a:off x="323850" y="765175"/>
            <a:ext cx="8416925" cy="511175"/>
          </a:xfrm>
        </p:spPr>
        <p:txBody>
          <a:bodyPr/>
          <a:lstStyle/>
          <a:p>
            <a:pPr eaLnBrk="1" hangingPunct="1"/>
            <a:endParaRPr lang="en-GB" sz="2200" dirty="0" smtClean="0"/>
          </a:p>
        </p:txBody>
      </p:sp>
      <p:sp>
        <p:nvSpPr>
          <p:cNvPr id="5" name="Slide Number Placeholder 4"/>
          <p:cNvSpPr>
            <a:spLocks noGrp="1"/>
          </p:cNvSpPr>
          <p:nvPr>
            <p:ph type="sldNum" sz="quarter" idx="14"/>
          </p:nvPr>
        </p:nvSpPr>
        <p:spPr/>
        <p:txBody>
          <a:bodyPr/>
          <a:lstStyle/>
          <a:p>
            <a:pPr>
              <a:defRPr/>
            </a:pPr>
            <a:fld id="{13FB8838-BF57-4841-A789-66B1F00CC615}" type="slidenum">
              <a:rPr lang="en-GB" smtClean="0"/>
              <a:pPr>
                <a:defRPr/>
              </a:pPr>
              <a:t>19</a:t>
            </a:fld>
            <a:endParaRPr lang="en-GB" dirty="0"/>
          </a:p>
        </p:txBody>
      </p:sp>
      <p:sp>
        <p:nvSpPr>
          <p:cNvPr id="6" name="Date Placeholder 5"/>
          <p:cNvSpPr>
            <a:spLocks noGrp="1"/>
          </p:cNvSpPr>
          <p:nvPr>
            <p:ph type="dt" sz="quarter" idx="15"/>
          </p:nvPr>
        </p:nvSpPr>
        <p:spPr/>
        <p:txBody>
          <a:bodyPr/>
          <a:lstStyle/>
          <a:p>
            <a:pPr>
              <a:defRPr/>
            </a:pPr>
            <a:r>
              <a:rPr lang="en-US" smtClean="0"/>
              <a:t>Author | 00 Month Year</a:t>
            </a:r>
            <a:endParaRPr lang="sv-SE"/>
          </a:p>
        </p:txBody>
      </p:sp>
      <p:sp>
        <p:nvSpPr>
          <p:cNvPr id="7" name="Footer Placeholder 6"/>
          <p:cNvSpPr>
            <a:spLocks noGrp="1"/>
          </p:cNvSpPr>
          <p:nvPr>
            <p:ph type="ftr" sz="quarter" idx="16"/>
          </p:nvPr>
        </p:nvSpPr>
        <p:spPr/>
        <p:txBody>
          <a:bodyPr/>
          <a:lstStyle/>
          <a:p>
            <a:pPr>
              <a:defRPr/>
            </a:pPr>
            <a:r>
              <a:rPr lang="en-GB" smtClean="0"/>
              <a:t>Set area descriptor | Sub level 1</a:t>
            </a:r>
            <a:endParaRPr lang="sv-SE" dirty="0"/>
          </a:p>
        </p:txBody>
      </p:sp>
      <p:pic>
        <p:nvPicPr>
          <p:cNvPr id="93186" name="Picture 2" descr="http://npa-arctic.ru/Picture/FJL-Archipelago.jpg"/>
          <p:cNvPicPr>
            <a:picLocks noChangeAspect="1" noChangeArrowheads="1"/>
          </p:cNvPicPr>
          <p:nvPr/>
        </p:nvPicPr>
        <p:blipFill>
          <a:blip r:embed="rId3" cstate="print"/>
          <a:srcRect/>
          <a:stretch>
            <a:fillRect/>
          </a:stretch>
        </p:blipFill>
        <p:spPr bwMode="auto">
          <a:xfrm>
            <a:off x="323528" y="1272825"/>
            <a:ext cx="8099896" cy="5252519"/>
          </a:xfrm>
          <a:prstGeom prst="rect">
            <a:avLst/>
          </a:prstGeom>
          <a:noFill/>
        </p:spPr>
      </p:pic>
      <p:sp>
        <p:nvSpPr>
          <p:cNvPr id="66" name="Freeform 65"/>
          <p:cNvSpPr/>
          <p:nvPr/>
        </p:nvSpPr>
        <p:spPr bwMode="auto">
          <a:xfrm>
            <a:off x="1241946" y="4155743"/>
            <a:ext cx="1180532" cy="313899"/>
          </a:xfrm>
          <a:custGeom>
            <a:avLst/>
            <a:gdLst>
              <a:gd name="connsiteX0" fmla="*/ 0 w 1180532"/>
              <a:gd name="connsiteY0" fmla="*/ 313899 h 313899"/>
              <a:gd name="connsiteX1" fmla="*/ 13648 w 1180532"/>
              <a:gd name="connsiteY1" fmla="*/ 293427 h 313899"/>
              <a:gd name="connsiteX2" fmla="*/ 75063 w 1180532"/>
              <a:gd name="connsiteY2" fmla="*/ 232012 h 313899"/>
              <a:gd name="connsiteX3" fmla="*/ 109182 w 1180532"/>
              <a:gd name="connsiteY3" fmla="*/ 191069 h 313899"/>
              <a:gd name="connsiteX4" fmla="*/ 116006 w 1180532"/>
              <a:gd name="connsiteY4" fmla="*/ 170597 h 313899"/>
              <a:gd name="connsiteX5" fmla="*/ 136478 w 1180532"/>
              <a:gd name="connsiteY5" fmla="*/ 156950 h 313899"/>
              <a:gd name="connsiteX6" fmla="*/ 163773 w 1180532"/>
              <a:gd name="connsiteY6" fmla="*/ 129654 h 313899"/>
              <a:gd name="connsiteX7" fmla="*/ 177421 w 1180532"/>
              <a:gd name="connsiteY7" fmla="*/ 109182 h 313899"/>
              <a:gd name="connsiteX8" fmla="*/ 197893 w 1180532"/>
              <a:gd name="connsiteY8" fmla="*/ 102358 h 313899"/>
              <a:gd name="connsiteX9" fmla="*/ 238836 w 1180532"/>
              <a:gd name="connsiteY9" fmla="*/ 75063 h 313899"/>
              <a:gd name="connsiteX10" fmla="*/ 259308 w 1180532"/>
              <a:gd name="connsiteY10" fmla="*/ 61415 h 313899"/>
              <a:gd name="connsiteX11" fmla="*/ 300251 w 1180532"/>
              <a:gd name="connsiteY11" fmla="*/ 47767 h 313899"/>
              <a:gd name="connsiteX12" fmla="*/ 320723 w 1180532"/>
              <a:gd name="connsiteY12" fmla="*/ 40944 h 313899"/>
              <a:gd name="connsiteX13" fmla="*/ 368490 w 1180532"/>
              <a:gd name="connsiteY13" fmla="*/ 34120 h 313899"/>
              <a:gd name="connsiteX14" fmla="*/ 559558 w 1180532"/>
              <a:gd name="connsiteY14" fmla="*/ 40944 h 313899"/>
              <a:gd name="connsiteX15" fmla="*/ 600502 w 1180532"/>
              <a:gd name="connsiteY15" fmla="*/ 54591 h 313899"/>
              <a:gd name="connsiteX16" fmla="*/ 757451 w 1180532"/>
              <a:gd name="connsiteY16" fmla="*/ 61415 h 313899"/>
              <a:gd name="connsiteX17" fmla="*/ 791570 w 1180532"/>
              <a:gd name="connsiteY17" fmla="*/ 68239 h 313899"/>
              <a:gd name="connsiteX18" fmla="*/ 818866 w 1180532"/>
              <a:gd name="connsiteY18" fmla="*/ 75063 h 313899"/>
              <a:gd name="connsiteX19" fmla="*/ 859809 w 1180532"/>
              <a:gd name="connsiteY19" fmla="*/ 81887 h 313899"/>
              <a:gd name="connsiteX20" fmla="*/ 975815 w 1180532"/>
              <a:gd name="connsiteY20" fmla="*/ 75063 h 313899"/>
              <a:gd name="connsiteX21" fmla="*/ 996287 w 1180532"/>
              <a:gd name="connsiteY21" fmla="*/ 68239 h 313899"/>
              <a:gd name="connsiteX22" fmla="*/ 1037230 w 1180532"/>
              <a:gd name="connsiteY22" fmla="*/ 61415 h 313899"/>
              <a:gd name="connsiteX23" fmla="*/ 1084997 w 1180532"/>
              <a:gd name="connsiteY23" fmla="*/ 40944 h 313899"/>
              <a:gd name="connsiteX24" fmla="*/ 1105469 w 1180532"/>
              <a:gd name="connsiteY24" fmla="*/ 34120 h 313899"/>
              <a:gd name="connsiteX25" fmla="*/ 1173708 w 1180532"/>
              <a:gd name="connsiteY25" fmla="*/ 13648 h 313899"/>
              <a:gd name="connsiteX26" fmla="*/ 1180532 w 1180532"/>
              <a:gd name="connsiteY26" fmla="*/ 0 h 31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0532" h="313899">
                <a:moveTo>
                  <a:pt x="0" y="313899"/>
                </a:moveTo>
                <a:cubicBezTo>
                  <a:pt x="4549" y="307075"/>
                  <a:pt x="8106" y="299473"/>
                  <a:pt x="13648" y="293427"/>
                </a:cubicBezTo>
                <a:cubicBezTo>
                  <a:pt x="33211" y="272085"/>
                  <a:pt x="59003" y="256101"/>
                  <a:pt x="75063" y="232012"/>
                </a:cubicBezTo>
                <a:cubicBezTo>
                  <a:pt x="94064" y="203512"/>
                  <a:pt x="82912" y="217340"/>
                  <a:pt x="109182" y="191069"/>
                </a:cubicBezTo>
                <a:cubicBezTo>
                  <a:pt x="111457" y="184245"/>
                  <a:pt x="111512" y="176214"/>
                  <a:pt x="116006" y="170597"/>
                </a:cubicBezTo>
                <a:cubicBezTo>
                  <a:pt x="121129" y="164193"/>
                  <a:pt x="130251" y="162287"/>
                  <a:pt x="136478" y="156950"/>
                </a:cubicBezTo>
                <a:cubicBezTo>
                  <a:pt x="146248" y="148576"/>
                  <a:pt x="155399" y="139424"/>
                  <a:pt x="163773" y="129654"/>
                </a:cubicBezTo>
                <a:cubicBezTo>
                  <a:pt x="169110" y="123427"/>
                  <a:pt x="171017" y="114305"/>
                  <a:pt x="177421" y="109182"/>
                </a:cubicBezTo>
                <a:cubicBezTo>
                  <a:pt x="183038" y="104688"/>
                  <a:pt x="191605" y="105851"/>
                  <a:pt x="197893" y="102358"/>
                </a:cubicBezTo>
                <a:cubicBezTo>
                  <a:pt x="212231" y="94392"/>
                  <a:pt x="225188" y="84161"/>
                  <a:pt x="238836" y="75063"/>
                </a:cubicBezTo>
                <a:cubicBezTo>
                  <a:pt x="245660" y="70514"/>
                  <a:pt x="251527" y="64009"/>
                  <a:pt x="259308" y="61415"/>
                </a:cubicBezTo>
                <a:lnTo>
                  <a:pt x="300251" y="47767"/>
                </a:lnTo>
                <a:cubicBezTo>
                  <a:pt x="307075" y="45492"/>
                  <a:pt x="313602" y="41961"/>
                  <a:pt x="320723" y="40944"/>
                </a:cubicBezTo>
                <a:lnTo>
                  <a:pt x="368490" y="34120"/>
                </a:lnTo>
                <a:cubicBezTo>
                  <a:pt x="432179" y="36395"/>
                  <a:pt x="496075" y="35343"/>
                  <a:pt x="559558" y="40944"/>
                </a:cubicBezTo>
                <a:cubicBezTo>
                  <a:pt x="573888" y="42208"/>
                  <a:pt x="586129" y="53966"/>
                  <a:pt x="600502" y="54591"/>
                </a:cubicBezTo>
                <a:lnTo>
                  <a:pt x="757451" y="61415"/>
                </a:lnTo>
                <a:cubicBezTo>
                  <a:pt x="768824" y="63690"/>
                  <a:pt x="780248" y="65723"/>
                  <a:pt x="791570" y="68239"/>
                </a:cubicBezTo>
                <a:cubicBezTo>
                  <a:pt x="800725" y="70274"/>
                  <a:pt x="809669" y="73224"/>
                  <a:pt x="818866" y="75063"/>
                </a:cubicBezTo>
                <a:cubicBezTo>
                  <a:pt x="832433" y="77776"/>
                  <a:pt x="846161" y="79612"/>
                  <a:pt x="859809" y="81887"/>
                </a:cubicBezTo>
                <a:cubicBezTo>
                  <a:pt x="898478" y="79612"/>
                  <a:pt x="937272" y="78917"/>
                  <a:pt x="975815" y="75063"/>
                </a:cubicBezTo>
                <a:cubicBezTo>
                  <a:pt x="982972" y="74347"/>
                  <a:pt x="989265" y="69799"/>
                  <a:pt x="996287" y="68239"/>
                </a:cubicBezTo>
                <a:cubicBezTo>
                  <a:pt x="1009793" y="65238"/>
                  <a:pt x="1023724" y="64416"/>
                  <a:pt x="1037230" y="61415"/>
                </a:cubicBezTo>
                <a:cubicBezTo>
                  <a:pt x="1059388" y="56491"/>
                  <a:pt x="1062531" y="50572"/>
                  <a:pt x="1084997" y="40944"/>
                </a:cubicBezTo>
                <a:cubicBezTo>
                  <a:pt x="1091609" y="38111"/>
                  <a:pt x="1098553" y="36096"/>
                  <a:pt x="1105469" y="34120"/>
                </a:cubicBezTo>
                <a:cubicBezTo>
                  <a:pt x="1115991" y="31114"/>
                  <a:pt x="1171005" y="19053"/>
                  <a:pt x="1173708" y="13648"/>
                </a:cubicBezTo>
                <a:lnTo>
                  <a:pt x="1180532" y="0"/>
                </a:lnTo>
              </a:path>
            </a:pathLst>
          </a:custGeom>
          <a:noFill/>
          <a:ln w="5715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69" name="Freeform 68"/>
          <p:cNvSpPr/>
          <p:nvPr/>
        </p:nvSpPr>
        <p:spPr bwMode="auto">
          <a:xfrm>
            <a:off x="2436125" y="4155743"/>
            <a:ext cx="1337481" cy="1146412"/>
          </a:xfrm>
          <a:custGeom>
            <a:avLst/>
            <a:gdLst>
              <a:gd name="connsiteX0" fmla="*/ 6824 w 1337481"/>
              <a:gd name="connsiteY0" fmla="*/ 0 h 1146412"/>
              <a:gd name="connsiteX1" fmla="*/ 0 w 1337481"/>
              <a:gd name="connsiteY1" fmla="*/ 20472 h 1146412"/>
              <a:gd name="connsiteX2" fmla="*/ 27296 w 1337481"/>
              <a:gd name="connsiteY2" fmla="*/ 54591 h 1146412"/>
              <a:gd name="connsiteX3" fmla="*/ 75063 w 1337481"/>
              <a:gd name="connsiteY3" fmla="*/ 116006 h 1146412"/>
              <a:gd name="connsiteX4" fmla="*/ 88711 w 1337481"/>
              <a:gd name="connsiteY4" fmla="*/ 136478 h 1146412"/>
              <a:gd name="connsiteX5" fmla="*/ 116006 w 1337481"/>
              <a:gd name="connsiteY5" fmla="*/ 184245 h 1146412"/>
              <a:gd name="connsiteX6" fmla="*/ 136478 w 1337481"/>
              <a:gd name="connsiteY6" fmla="*/ 197893 h 1146412"/>
              <a:gd name="connsiteX7" fmla="*/ 156950 w 1337481"/>
              <a:gd name="connsiteY7" fmla="*/ 218364 h 1146412"/>
              <a:gd name="connsiteX8" fmla="*/ 197893 w 1337481"/>
              <a:gd name="connsiteY8" fmla="*/ 286603 h 1146412"/>
              <a:gd name="connsiteX9" fmla="*/ 218365 w 1337481"/>
              <a:gd name="connsiteY9" fmla="*/ 320723 h 1146412"/>
              <a:gd name="connsiteX10" fmla="*/ 293427 w 1337481"/>
              <a:gd name="connsiteY10" fmla="*/ 382138 h 1146412"/>
              <a:gd name="connsiteX11" fmla="*/ 320723 w 1337481"/>
              <a:gd name="connsiteY11" fmla="*/ 423081 h 1146412"/>
              <a:gd name="connsiteX12" fmla="*/ 327547 w 1337481"/>
              <a:gd name="connsiteY12" fmla="*/ 443553 h 1146412"/>
              <a:gd name="connsiteX13" fmla="*/ 354842 w 1337481"/>
              <a:gd name="connsiteY13" fmla="*/ 484496 h 1146412"/>
              <a:gd name="connsiteX14" fmla="*/ 382138 w 1337481"/>
              <a:gd name="connsiteY14" fmla="*/ 525439 h 1146412"/>
              <a:gd name="connsiteX15" fmla="*/ 402609 w 1337481"/>
              <a:gd name="connsiteY15" fmla="*/ 532263 h 1146412"/>
              <a:gd name="connsiteX16" fmla="*/ 464024 w 1337481"/>
              <a:gd name="connsiteY16" fmla="*/ 580030 h 1146412"/>
              <a:gd name="connsiteX17" fmla="*/ 484496 w 1337481"/>
              <a:gd name="connsiteY17" fmla="*/ 593678 h 1146412"/>
              <a:gd name="connsiteX18" fmla="*/ 511791 w 1337481"/>
              <a:gd name="connsiteY18" fmla="*/ 607326 h 1146412"/>
              <a:gd name="connsiteX19" fmla="*/ 532263 w 1337481"/>
              <a:gd name="connsiteY19" fmla="*/ 627797 h 1146412"/>
              <a:gd name="connsiteX20" fmla="*/ 559559 w 1337481"/>
              <a:gd name="connsiteY20" fmla="*/ 648269 h 1146412"/>
              <a:gd name="connsiteX21" fmla="*/ 593678 w 1337481"/>
              <a:gd name="connsiteY21" fmla="*/ 668741 h 1146412"/>
              <a:gd name="connsiteX22" fmla="*/ 620974 w 1337481"/>
              <a:gd name="connsiteY22" fmla="*/ 689212 h 1146412"/>
              <a:gd name="connsiteX23" fmla="*/ 702860 w 1337481"/>
              <a:gd name="connsiteY23" fmla="*/ 736979 h 1146412"/>
              <a:gd name="connsiteX24" fmla="*/ 743803 w 1337481"/>
              <a:gd name="connsiteY24" fmla="*/ 764275 h 1146412"/>
              <a:gd name="connsiteX25" fmla="*/ 798394 w 1337481"/>
              <a:gd name="connsiteY25" fmla="*/ 791570 h 1146412"/>
              <a:gd name="connsiteX26" fmla="*/ 846162 w 1337481"/>
              <a:gd name="connsiteY26" fmla="*/ 818866 h 1146412"/>
              <a:gd name="connsiteX27" fmla="*/ 887105 w 1337481"/>
              <a:gd name="connsiteY27" fmla="*/ 839338 h 1146412"/>
              <a:gd name="connsiteX28" fmla="*/ 907576 w 1337481"/>
              <a:gd name="connsiteY28" fmla="*/ 852985 h 1146412"/>
              <a:gd name="connsiteX29" fmla="*/ 928048 w 1337481"/>
              <a:gd name="connsiteY29" fmla="*/ 859809 h 1146412"/>
              <a:gd name="connsiteX30" fmla="*/ 968991 w 1337481"/>
              <a:gd name="connsiteY30" fmla="*/ 887105 h 1146412"/>
              <a:gd name="connsiteX31" fmla="*/ 1009935 w 1337481"/>
              <a:gd name="connsiteY31" fmla="*/ 907576 h 1146412"/>
              <a:gd name="connsiteX32" fmla="*/ 1030406 w 1337481"/>
              <a:gd name="connsiteY32" fmla="*/ 914400 h 1146412"/>
              <a:gd name="connsiteX33" fmla="*/ 1071350 w 1337481"/>
              <a:gd name="connsiteY33" fmla="*/ 941696 h 1146412"/>
              <a:gd name="connsiteX34" fmla="*/ 1091821 w 1337481"/>
              <a:gd name="connsiteY34" fmla="*/ 955344 h 1146412"/>
              <a:gd name="connsiteX35" fmla="*/ 1112293 w 1337481"/>
              <a:gd name="connsiteY35" fmla="*/ 962167 h 1146412"/>
              <a:gd name="connsiteX36" fmla="*/ 1132765 w 1337481"/>
              <a:gd name="connsiteY36" fmla="*/ 982639 h 1146412"/>
              <a:gd name="connsiteX37" fmla="*/ 1153236 w 1337481"/>
              <a:gd name="connsiteY37" fmla="*/ 996287 h 1146412"/>
              <a:gd name="connsiteX38" fmla="*/ 1166884 w 1337481"/>
              <a:gd name="connsiteY38" fmla="*/ 1016758 h 1146412"/>
              <a:gd name="connsiteX39" fmla="*/ 1207827 w 1337481"/>
              <a:gd name="connsiteY39" fmla="*/ 1057702 h 1146412"/>
              <a:gd name="connsiteX40" fmla="*/ 1221475 w 1337481"/>
              <a:gd name="connsiteY40" fmla="*/ 1078173 h 1146412"/>
              <a:gd name="connsiteX41" fmla="*/ 1241947 w 1337481"/>
              <a:gd name="connsiteY41" fmla="*/ 1084997 h 1146412"/>
              <a:gd name="connsiteX42" fmla="*/ 1255594 w 1337481"/>
              <a:gd name="connsiteY42" fmla="*/ 1105469 h 1146412"/>
              <a:gd name="connsiteX43" fmla="*/ 1303362 w 1337481"/>
              <a:gd name="connsiteY43" fmla="*/ 1132764 h 1146412"/>
              <a:gd name="connsiteX44" fmla="*/ 1337481 w 1337481"/>
              <a:gd name="connsiteY44" fmla="*/ 1146412 h 11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7481" h="1146412">
                <a:moveTo>
                  <a:pt x="6824" y="0"/>
                </a:moveTo>
                <a:cubicBezTo>
                  <a:pt x="4549" y="6824"/>
                  <a:pt x="0" y="13279"/>
                  <a:pt x="0" y="20472"/>
                </a:cubicBezTo>
                <a:cubicBezTo>
                  <a:pt x="0" y="42447"/>
                  <a:pt x="11576" y="44112"/>
                  <a:pt x="27296" y="54591"/>
                </a:cubicBezTo>
                <a:cubicBezTo>
                  <a:pt x="45942" y="110528"/>
                  <a:pt x="13691" y="23947"/>
                  <a:pt x="75063" y="116006"/>
                </a:cubicBezTo>
                <a:cubicBezTo>
                  <a:pt x="79612" y="122830"/>
                  <a:pt x="84642" y="129357"/>
                  <a:pt x="88711" y="136478"/>
                </a:cubicBezTo>
                <a:cubicBezTo>
                  <a:pt x="95844" y="148961"/>
                  <a:pt x="104926" y="173165"/>
                  <a:pt x="116006" y="184245"/>
                </a:cubicBezTo>
                <a:cubicBezTo>
                  <a:pt x="121805" y="190044"/>
                  <a:pt x="130177" y="192643"/>
                  <a:pt x="136478" y="197893"/>
                </a:cubicBezTo>
                <a:cubicBezTo>
                  <a:pt x="143892" y="204071"/>
                  <a:pt x="150126" y="211540"/>
                  <a:pt x="156950" y="218364"/>
                </a:cubicBezTo>
                <a:cubicBezTo>
                  <a:pt x="188144" y="280756"/>
                  <a:pt x="148488" y="204262"/>
                  <a:pt x="197893" y="286603"/>
                </a:cubicBezTo>
                <a:cubicBezTo>
                  <a:pt x="204717" y="297976"/>
                  <a:pt x="210079" y="310366"/>
                  <a:pt x="218365" y="320723"/>
                </a:cubicBezTo>
                <a:cubicBezTo>
                  <a:pt x="244488" y="353377"/>
                  <a:pt x="259084" y="359242"/>
                  <a:pt x="293427" y="382138"/>
                </a:cubicBezTo>
                <a:cubicBezTo>
                  <a:pt x="302526" y="395786"/>
                  <a:pt x="315536" y="407520"/>
                  <a:pt x="320723" y="423081"/>
                </a:cubicBezTo>
                <a:cubicBezTo>
                  <a:pt x="322998" y="429905"/>
                  <a:pt x="324054" y="437265"/>
                  <a:pt x="327547" y="443553"/>
                </a:cubicBezTo>
                <a:cubicBezTo>
                  <a:pt x="335513" y="457891"/>
                  <a:pt x="349655" y="468935"/>
                  <a:pt x="354842" y="484496"/>
                </a:cubicBezTo>
                <a:cubicBezTo>
                  <a:pt x="361997" y="505959"/>
                  <a:pt x="360231" y="510834"/>
                  <a:pt x="382138" y="525439"/>
                </a:cubicBezTo>
                <a:cubicBezTo>
                  <a:pt x="388123" y="529429"/>
                  <a:pt x="395785" y="529988"/>
                  <a:pt x="402609" y="532263"/>
                </a:cubicBezTo>
                <a:cubicBezTo>
                  <a:pt x="434679" y="564333"/>
                  <a:pt x="415051" y="547381"/>
                  <a:pt x="464024" y="580030"/>
                </a:cubicBezTo>
                <a:cubicBezTo>
                  <a:pt x="470848" y="584579"/>
                  <a:pt x="477160" y="590010"/>
                  <a:pt x="484496" y="593678"/>
                </a:cubicBezTo>
                <a:cubicBezTo>
                  <a:pt x="493594" y="598227"/>
                  <a:pt x="503513" y="601413"/>
                  <a:pt x="511791" y="607326"/>
                </a:cubicBezTo>
                <a:cubicBezTo>
                  <a:pt x="519644" y="612935"/>
                  <a:pt x="524936" y="621517"/>
                  <a:pt x="532263" y="627797"/>
                </a:cubicBezTo>
                <a:cubicBezTo>
                  <a:pt x="540898" y="635199"/>
                  <a:pt x="550096" y="641960"/>
                  <a:pt x="559559" y="648269"/>
                </a:cubicBezTo>
                <a:cubicBezTo>
                  <a:pt x="570595" y="655626"/>
                  <a:pt x="582642" y="661384"/>
                  <a:pt x="593678" y="668741"/>
                </a:cubicBezTo>
                <a:cubicBezTo>
                  <a:pt x="603141" y="675050"/>
                  <a:pt x="611330" y="683184"/>
                  <a:pt x="620974" y="689212"/>
                </a:cubicBezTo>
                <a:cubicBezTo>
                  <a:pt x="647771" y="705960"/>
                  <a:pt x="676567" y="719450"/>
                  <a:pt x="702860" y="736979"/>
                </a:cubicBezTo>
                <a:cubicBezTo>
                  <a:pt x="716508" y="746078"/>
                  <a:pt x="729562" y="756137"/>
                  <a:pt x="743803" y="764275"/>
                </a:cubicBezTo>
                <a:cubicBezTo>
                  <a:pt x="761467" y="774369"/>
                  <a:pt x="780443" y="781996"/>
                  <a:pt x="798394" y="791570"/>
                </a:cubicBezTo>
                <a:cubicBezTo>
                  <a:pt x="814575" y="800200"/>
                  <a:pt x="830015" y="810171"/>
                  <a:pt x="846162" y="818866"/>
                </a:cubicBezTo>
                <a:cubicBezTo>
                  <a:pt x="859597" y="826100"/>
                  <a:pt x="873767" y="831928"/>
                  <a:pt x="887105" y="839338"/>
                </a:cubicBezTo>
                <a:cubicBezTo>
                  <a:pt x="894274" y="843321"/>
                  <a:pt x="900241" y="849317"/>
                  <a:pt x="907576" y="852985"/>
                </a:cubicBezTo>
                <a:cubicBezTo>
                  <a:pt x="914010" y="856202"/>
                  <a:pt x="921760" y="856316"/>
                  <a:pt x="928048" y="859809"/>
                </a:cubicBezTo>
                <a:cubicBezTo>
                  <a:pt x="942386" y="867775"/>
                  <a:pt x="953430" y="881918"/>
                  <a:pt x="968991" y="887105"/>
                </a:cubicBezTo>
                <a:cubicBezTo>
                  <a:pt x="1020445" y="904256"/>
                  <a:pt x="957025" y="881121"/>
                  <a:pt x="1009935" y="907576"/>
                </a:cubicBezTo>
                <a:cubicBezTo>
                  <a:pt x="1016368" y="910793"/>
                  <a:pt x="1024118" y="910907"/>
                  <a:pt x="1030406" y="914400"/>
                </a:cubicBezTo>
                <a:cubicBezTo>
                  <a:pt x="1044745" y="922366"/>
                  <a:pt x="1057702" y="932597"/>
                  <a:pt x="1071350" y="941696"/>
                </a:cubicBezTo>
                <a:cubicBezTo>
                  <a:pt x="1078174" y="946245"/>
                  <a:pt x="1084041" y="952751"/>
                  <a:pt x="1091821" y="955344"/>
                </a:cubicBezTo>
                <a:lnTo>
                  <a:pt x="1112293" y="962167"/>
                </a:lnTo>
                <a:cubicBezTo>
                  <a:pt x="1119117" y="968991"/>
                  <a:pt x="1125351" y="976461"/>
                  <a:pt x="1132765" y="982639"/>
                </a:cubicBezTo>
                <a:cubicBezTo>
                  <a:pt x="1139065" y="987889"/>
                  <a:pt x="1147437" y="990488"/>
                  <a:pt x="1153236" y="996287"/>
                </a:cubicBezTo>
                <a:cubicBezTo>
                  <a:pt x="1159035" y="1002086"/>
                  <a:pt x="1161435" y="1010628"/>
                  <a:pt x="1166884" y="1016758"/>
                </a:cubicBezTo>
                <a:cubicBezTo>
                  <a:pt x="1179707" y="1031184"/>
                  <a:pt x="1197120" y="1041643"/>
                  <a:pt x="1207827" y="1057702"/>
                </a:cubicBezTo>
                <a:cubicBezTo>
                  <a:pt x="1212376" y="1064526"/>
                  <a:pt x="1215071" y="1073050"/>
                  <a:pt x="1221475" y="1078173"/>
                </a:cubicBezTo>
                <a:cubicBezTo>
                  <a:pt x="1227092" y="1082666"/>
                  <a:pt x="1235123" y="1082722"/>
                  <a:pt x="1241947" y="1084997"/>
                </a:cubicBezTo>
                <a:cubicBezTo>
                  <a:pt x="1246496" y="1091821"/>
                  <a:pt x="1249795" y="1099670"/>
                  <a:pt x="1255594" y="1105469"/>
                </a:cubicBezTo>
                <a:cubicBezTo>
                  <a:pt x="1264378" y="1114253"/>
                  <a:pt x="1293726" y="1128481"/>
                  <a:pt x="1303362" y="1132764"/>
                </a:cubicBezTo>
                <a:cubicBezTo>
                  <a:pt x="1314555" y="1137739"/>
                  <a:pt x="1337481" y="1146412"/>
                  <a:pt x="1337481" y="1146412"/>
                </a:cubicBezTo>
              </a:path>
            </a:pathLst>
          </a:custGeom>
          <a:noFill/>
          <a:ln w="5715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70" name="Freeform 69"/>
          <p:cNvSpPr/>
          <p:nvPr/>
        </p:nvSpPr>
        <p:spPr bwMode="auto">
          <a:xfrm>
            <a:off x="3787254" y="4401403"/>
            <a:ext cx="2736376" cy="900752"/>
          </a:xfrm>
          <a:custGeom>
            <a:avLst/>
            <a:gdLst>
              <a:gd name="connsiteX0" fmla="*/ 0 w 2736376"/>
              <a:gd name="connsiteY0" fmla="*/ 900752 h 900752"/>
              <a:gd name="connsiteX1" fmla="*/ 34119 w 2736376"/>
              <a:gd name="connsiteY1" fmla="*/ 880281 h 900752"/>
              <a:gd name="connsiteX2" fmla="*/ 109182 w 2736376"/>
              <a:gd name="connsiteY2" fmla="*/ 852985 h 900752"/>
              <a:gd name="connsiteX3" fmla="*/ 163773 w 2736376"/>
              <a:gd name="connsiteY3" fmla="*/ 798394 h 900752"/>
              <a:gd name="connsiteX4" fmla="*/ 191068 w 2736376"/>
              <a:gd name="connsiteY4" fmla="*/ 771098 h 900752"/>
              <a:gd name="connsiteX5" fmla="*/ 272955 w 2736376"/>
              <a:gd name="connsiteY5" fmla="*/ 723331 h 900752"/>
              <a:gd name="connsiteX6" fmla="*/ 300250 w 2736376"/>
              <a:gd name="connsiteY6" fmla="*/ 702860 h 900752"/>
              <a:gd name="connsiteX7" fmla="*/ 368489 w 2736376"/>
              <a:gd name="connsiteY7" fmla="*/ 675564 h 900752"/>
              <a:gd name="connsiteX8" fmla="*/ 423080 w 2736376"/>
              <a:gd name="connsiteY8" fmla="*/ 634621 h 900752"/>
              <a:gd name="connsiteX9" fmla="*/ 484495 w 2736376"/>
              <a:gd name="connsiteY9" fmla="*/ 586854 h 900752"/>
              <a:gd name="connsiteX10" fmla="*/ 525439 w 2736376"/>
              <a:gd name="connsiteY10" fmla="*/ 552734 h 900752"/>
              <a:gd name="connsiteX11" fmla="*/ 866633 w 2736376"/>
              <a:gd name="connsiteY11" fmla="*/ 559558 h 900752"/>
              <a:gd name="connsiteX12" fmla="*/ 893928 w 2736376"/>
              <a:gd name="connsiteY12" fmla="*/ 573206 h 900752"/>
              <a:gd name="connsiteX13" fmla="*/ 934871 w 2736376"/>
              <a:gd name="connsiteY13" fmla="*/ 586854 h 900752"/>
              <a:gd name="connsiteX14" fmla="*/ 1084997 w 2736376"/>
              <a:gd name="connsiteY14" fmla="*/ 580030 h 900752"/>
              <a:gd name="connsiteX15" fmla="*/ 1112292 w 2736376"/>
              <a:gd name="connsiteY15" fmla="*/ 573206 h 900752"/>
              <a:gd name="connsiteX16" fmla="*/ 1194179 w 2736376"/>
              <a:gd name="connsiteY16" fmla="*/ 559558 h 900752"/>
              <a:gd name="connsiteX17" fmla="*/ 1269242 w 2736376"/>
              <a:gd name="connsiteY17" fmla="*/ 539087 h 900752"/>
              <a:gd name="connsiteX18" fmla="*/ 1460310 w 2736376"/>
              <a:gd name="connsiteY18" fmla="*/ 518615 h 900752"/>
              <a:gd name="connsiteX19" fmla="*/ 1705970 w 2736376"/>
              <a:gd name="connsiteY19" fmla="*/ 498143 h 900752"/>
              <a:gd name="connsiteX20" fmla="*/ 1828800 w 2736376"/>
              <a:gd name="connsiteY20" fmla="*/ 484496 h 900752"/>
              <a:gd name="connsiteX21" fmla="*/ 1862919 w 2736376"/>
              <a:gd name="connsiteY21" fmla="*/ 464024 h 900752"/>
              <a:gd name="connsiteX22" fmla="*/ 1924334 w 2736376"/>
              <a:gd name="connsiteY22" fmla="*/ 443552 h 900752"/>
              <a:gd name="connsiteX23" fmla="*/ 1944806 w 2736376"/>
              <a:gd name="connsiteY23" fmla="*/ 436728 h 900752"/>
              <a:gd name="connsiteX24" fmla="*/ 1992573 w 2736376"/>
              <a:gd name="connsiteY24" fmla="*/ 416257 h 900752"/>
              <a:gd name="connsiteX25" fmla="*/ 2060812 w 2736376"/>
              <a:gd name="connsiteY25" fmla="*/ 382137 h 900752"/>
              <a:gd name="connsiteX26" fmla="*/ 2094931 w 2736376"/>
              <a:gd name="connsiteY26" fmla="*/ 368490 h 900752"/>
              <a:gd name="connsiteX27" fmla="*/ 2135874 w 2736376"/>
              <a:gd name="connsiteY27" fmla="*/ 348018 h 900752"/>
              <a:gd name="connsiteX28" fmla="*/ 2176818 w 2736376"/>
              <a:gd name="connsiteY28" fmla="*/ 334370 h 900752"/>
              <a:gd name="connsiteX29" fmla="*/ 2210937 w 2736376"/>
              <a:gd name="connsiteY29" fmla="*/ 313898 h 900752"/>
              <a:gd name="connsiteX30" fmla="*/ 2238233 w 2736376"/>
              <a:gd name="connsiteY30" fmla="*/ 300251 h 900752"/>
              <a:gd name="connsiteX31" fmla="*/ 2326943 w 2736376"/>
              <a:gd name="connsiteY31" fmla="*/ 245660 h 900752"/>
              <a:gd name="connsiteX32" fmla="*/ 2381534 w 2736376"/>
              <a:gd name="connsiteY32" fmla="*/ 211540 h 900752"/>
              <a:gd name="connsiteX33" fmla="*/ 2415653 w 2736376"/>
              <a:gd name="connsiteY33" fmla="*/ 184245 h 900752"/>
              <a:gd name="connsiteX34" fmla="*/ 2449773 w 2736376"/>
              <a:gd name="connsiteY34" fmla="*/ 170597 h 900752"/>
              <a:gd name="connsiteX35" fmla="*/ 2545307 w 2736376"/>
              <a:gd name="connsiteY35" fmla="*/ 109182 h 900752"/>
              <a:gd name="connsiteX36" fmla="*/ 2634018 w 2736376"/>
              <a:gd name="connsiteY36" fmla="*/ 68239 h 900752"/>
              <a:gd name="connsiteX37" fmla="*/ 2668137 w 2736376"/>
              <a:gd name="connsiteY37" fmla="*/ 47767 h 900752"/>
              <a:gd name="connsiteX38" fmla="*/ 2688609 w 2736376"/>
              <a:gd name="connsiteY38" fmla="*/ 34119 h 900752"/>
              <a:gd name="connsiteX39" fmla="*/ 2709080 w 2736376"/>
              <a:gd name="connsiteY39" fmla="*/ 27296 h 900752"/>
              <a:gd name="connsiteX40" fmla="*/ 2736376 w 2736376"/>
              <a:gd name="connsiteY40" fmla="*/ 0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36376" h="900752">
                <a:moveTo>
                  <a:pt x="0" y="900752"/>
                </a:moveTo>
                <a:cubicBezTo>
                  <a:pt x="11373" y="893928"/>
                  <a:pt x="22077" y="885839"/>
                  <a:pt x="34119" y="880281"/>
                </a:cubicBezTo>
                <a:cubicBezTo>
                  <a:pt x="54053" y="871081"/>
                  <a:pt x="85593" y="860848"/>
                  <a:pt x="109182" y="852985"/>
                </a:cubicBezTo>
                <a:lnTo>
                  <a:pt x="163773" y="798394"/>
                </a:lnTo>
                <a:cubicBezTo>
                  <a:pt x="172871" y="789295"/>
                  <a:pt x="179559" y="776852"/>
                  <a:pt x="191068" y="771098"/>
                </a:cubicBezTo>
                <a:cubicBezTo>
                  <a:pt x="222578" y="755344"/>
                  <a:pt x="241338" y="747044"/>
                  <a:pt x="272955" y="723331"/>
                </a:cubicBezTo>
                <a:cubicBezTo>
                  <a:pt x="282053" y="716507"/>
                  <a:pt x="290078" y="707946"/>
                  <a:pt x="300250" y="702860"/>
                </a:cubicBezTo>
                <a:cubicBezTo>
                  <a:pt x="344642" y="680664"/>
                  <a:pt x="332712" y="699415"/>
                  <a:pt x="368489" y="675564"/>
                </a:cubicBezTo>
                <a:cubicBezTo>
                  <a:pt x="387415" y="662947"/>
                  <a:pt x="404154" y="647238"/>
                  <a:pt x="423080" y="634621"/>
                </a:cubicBezTo>
                <a:cubicBezTo>
                  <a:pt x="526566" y="565630"/>
                  <a:pt x="420354" y="640304"/>
                  <a:pt x="484495" y="586854"/>
                </a:cubicBezTo>
                <a:cubicBezTo>
                  <a:pt x="541497" y="539352"/>
                  <a:pt x="465631" y="612542"/>
                  <a:pt x="525439" y="552734"/>
                </a:cubicBezTo>
                <a:cubicBezTo>
                  <a:pt x="639170" y="555009"/>
                  <a:pt x="753054" y="553248"/>
                  <a:pt x="866633" y="559558"/>
                </a:cubicBezTo>
                <a:cubicBezTo>
                  <a:pt x="876790" y="560122"/>
                  <a:pt x="884483" y="569428"/>
                  <a:pt x="893928" y="573206"/>
                </a:cubicBezTo>
                <a:cubicBezTo>
                  <a:pt x="907285" y="578549"/>
                  <a:pt x="934871" y="586854"/>
                  <a:pt x="934871" y="586854"/>
                </a:cubicBezTo>
                <a:cubicBezTo>
                  <a:pt x="984913" y="584579"/>
                  <a:pt x="1035051" y="583872"/>
                  <a:pt x="1084997" y="580030"/>
                </a:cubicBezTo>
                <a:cubicBezTo>
                  <a:pt x="1094348" y="579311"/>
                  <a:pt x="1103074" y="574934"/>
                  <a:pt x="1112292" y="573206"/>
                </a:cubicBezTo>
                <a:cubicBezTo>
                  <a:pt x="1139490" y="568106"/>
                  <a:pt x="1166883" y="564107"/>
                  <a:pt x="1194179" y="559558"/>
                </a:cubicBezTo>
                <a:cubicBezTo>
                  <a:pt x="1219761" y="555294"/>
                  <a:pt x="1243852" y="544376"/>
                  <a:pt x="1269242" y="539087"/>
                </a:cubicBezTo>
                <a:cubicBezTo>
                  <a:pt x="1348920" y="522488"/>
                  <a:pt x="1377053" y="524859"/>
                  <a:pt x="1460310" y="518615"/>
                </a:cubicBezTo>
                <a:lnTo>
                  <a:pt x="1705970" y="498143"/>
                </a:lnTo>
                <a:lnTo>
                  <a:pt x="1828800" y="484496"/>
                </a:lnTo>
                <a:cubicBezTo>
                  <a:pt x="1840173" y="477672"/>
                  <a:pt x="1850728" y="469249"/>
                  <a:pt x="1862919" y="464024"/>
                </a:cubicBezTo>
                <a:cubicBezTo>
                  <a:pt x="1882753" y="455523"/>
                  <a:pt x="1903862" y="450376"/>
                  <a:pt x="1924334" y="443552"/>
                </a:cubicBezTo>
                <a:cubicBezTo>
                  <a:pt x="1931158" y="441277"/>
                  <a:pt x="1938821" y="440718"/>
                  <a:pt x="1944806" y="436728"/>
                </a:cubicBezTo>
                <a:cubicBezTo>
                  <a:pt x="1973081" y="417879"/>
                  <a:pt x="1957321" y="425070"/>
                  <a:pt x="1992573" y="416257"/>
                </a:cubicBezTo>
                <a:cubicBezTo>
                  <a:pt x="2015319" y="404884"/>
                  <a:pt x="2037200" y="391582"/>
                  <a:pt x="2060812" y="382137"/>
                </a:cubicBezTo>
                <a:cubicBezTo>
                  <a:pt x="2072185" y="377588"/>
                  <a:pt x="2083780" y="373559"/>
                  <a:pt x="2094931" y="368490"/>
                </a:cubicBezTo>
                <a:cubicBezTo>
                  <a:pt x="2108822" y="362176"/>
                  <a:pt x="2121789" y="353887"/>
                  <a:pt x="2135874" y="348018"/>
                </a:cubicBezTo>
                <a:cubicBezTo>
                  <a:pt x="2149154" y="342485"/>
                  <a:pt x="2163721" y="340323"/>
                  <a:pt x="2176818" y="334370"/>
                </a:cubicBezTo>
                <a:cubicBezTo>
                  <a:pt x="2188892" y="328882"/>
                  <a:pt x="2199343" y="320339"/>
                  <a:pt x="2210937" y="313898"/>
                </a:cubicBezTo>
                <a:cubicBezTo>
                  <a:pt x="2219829" y="308958"/>
                  <a:pt x="2229869" y="306041"/>
                  <a:pt x="2238233" y="300251"/>
                </a:cubicBezTo>
                <a:cubicBezTo>
                  <a:pt x="2320351" y="243401"/>
                  <a:pt x="2269677" y="259977"/>
                  <a:pt x="2326943" y="245660"/>
                </a:cubicBezTo>
                <a:cubicBezTo>
                  <a:pt x="2345140" y="234287"/>
                  <a:pt x="2364777" y="224945"/>
                  <a:pt x="2381534" y="211540"/>
                </a:cubicBezTo>
                <a:cubicBezTo>
                  <a:pt x="2392907" y="202442"/>
                  <a:pt x="2403164" y="191738"/>
                  <a:pt x="2415653" y="184245"/>
                </a:cubicBezTo>
                <a:cubicBezTo>
                  <a:pt x="2426157" y="177943"/>
                  <a:pt x="2439172" y="176734"/>
                  <a:pt x="2449773" y="170597"/>
                </a:cubicBezTo>
                <a:cubicBezTo>
                  <a:pt x="2482536" y="151629"/>
                  <a:pt x="2510511" y="124095"/>
                  <a:pt x="2545307" y="109182"/>
                </a:cubicBezTo>
                <a:cubicBezTo>
                  <a:pt x="2582168" y="93384"/>
                  <a:pt x="2599540" y="87045"/>
                  <a:pt x="2634018" y="68239"/>
                </a:cubicBezTo>
                <a:cubicBezTo>
                  <a:pt x="2645662" y="61888"/>
                  <a:pt x="2656890" y="54797"/>
                  <a:pt x="2668137" y="47767"/>
                </a:cubicBezTo>
                <a:cubicBezTo>
                  <a:pt x="2675092" y="43420"/>
                  <a:pt x="2681273" y="37787"/>
                  <a:pt x="2688609" y="34119"/>
                </a:cubicBezTo>
                <a:cubicBezTo>
                  <a:pt x="2695042" y="30902"/>
                  <a:pt x="2702256" y="29570"/>
                  <a:pt x="2709080" y="27296"/>
                </a:cubicBezTo>
                <a:cubicBezTo>
                  <a:pt x="2733784" y="10827"/>
                  <a:pt x="2725884" y="20984"/>
                  <a:pt x="2736376" y="0"/>
                </a:cubicBezTo>
              </a:path>
            </a:pathLst>
          </a:custGeom>
          <a:noFill/>
          <a:ln w="5715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71" name="Freeform 70"/>
          <p:cNvSpPr/>
          <p:nvPr/>
        </p:nvSpPr>
        <p:spPr bwMode="auto">
          <a:xfrm>
            <a:off x="3766782" y="3123529"/>
            <a:ext cx="1221475" cy="2185450"/>
          </a:xfrm>
          <a:custGeom>
            <a:avLst/>
            <a:gdLst>
              <a:gd name="connsiteX0" fmla="*/ 0 w 1221475"/>
              <a:gd name="connsiteY0" fmla="*/ 2185450 h 2185450"/>
              <a:gd name="connsiteX1" fmla="*/ 6824 w 1221475"/>
              <a:gd name="connsiteY1" fmla="*/ 2151331 h 2185450"/>
              <a:gd name="connsiteX2" fmla="*/ 20472 w 1221475"/>
              <a:gd name="connsiteY2" fmla="*/ 2110387 h 2185450"/>
              <a:gd name="connsiteX3" fmla="*/ 61415 w 1221475"/>
              <a:gd name="connsiteY3" fmla="*/ 2055796 h 2185450"/>
              <a:gd name="connsiteX4" fmla="*/ 81887 w 1221475"/>
              <a:gd name="connsiteY4" fmla="*/ 2042149 h 2185450"/>
              <a:gd name="connsiteX5" fmla="*/ 95534 w 1221475"/>
              <a:gd name="connsiteY5" fmla="*/ 2021677 h 2185450"/>
              <a:gd name="connsiteX6" fmla="*/ 116006 w 1221475"/>
              <a:gd name="connsiteY6" fmla="*/ 2001205 h 2185450"/>
              <a:gd name="connsiteX7" fmla="*/ 122830 w 1221475"/>
              <a:gd name="connsiteY7" fmla="*/ 1980734 h 2185450"/>
              <a:gd name="connsiteX8" fmla="*/ 163773 w 1221475"/>
              <a:gd name="connsiteY8" fmla="*/ 1926143 h 2185450"/>
              <a:gd name="connsiteX9" fmla="*/ 177421 w 1221475"/>
              <a:gd name="connsiteY9" fmla="*/ 1898847 h 2185450"/>
              <a:gd name="connsiteX10" fmla="*/ 191069 w 1221475"/>
              <a:gd name="connsiteY10" fmla="*/ 1878375 h 2185450"/>
              <a:gd name="connsiteX11" fmla="*/ 218364 w 1221475"/>
              <a:gd name="connsiteY11" fmla="*/ 1830608 h 2185450"/>
              <a:gd name="connsiteX12" fmla="*/ 238836 w 1221475"/>
              <a:gd name="connsiteY12" fmla="*/ 1816961 h 2185450"/>
              <a:gd name="connsiteX13" fmla="*/ 272955 w 1221475"/>
              <a:gd name="connsiteY13" fmla="*/ 1782841 h 2185450"/>
              <a:gd name="connsiteX14" fmla="*/ 307075 w 1221475"/>
              <a:gd name="connsiteY14" fmla="*/ 1728250 h 2185450"/>
              <a:gd name="connsiteX15" fmla="*/ 382137 w 1221475"/>
              <a:gd name="connsiteY15" fmla="*/ 1639540 h 2185450"/>
              <a:gd name="connsiteX16" fmla="*/ 409433 w 1221475"/>
              <a:gd name="connsiteY16" fmla="*/ 1605420 h 2185450"/>
              <a:gd name="connsiteX17" fmla="*/ 416257 w 1221475"/>
              <a:gd name="connsiteY17" fmla="*/ 1584949 h 2185450"/>
              <a:gd name="connsiteX18" fmla="*/ 429905 w 1221475"/>
              <a:gd name="connsiteY18" fmla="*/ 1557653 h 2185450"/>
              <a:gd name="connsiteX19" fmla="*/ 436728 w 1221475"/>
              <a:gd name="connsiteY19" fmla="*/ 1537181 h 2185450"/>
              <a:gd name="connsiteX20" fmla="*/ 477672 w 1221475"/>
              <a:gd name="connsiteY20" fmla="*/ 1462119 h 2185450"/>
              <a:gd name="connsiteX21" fmla="*/ 498143 w 1221475"/>
              <a:gd name="connsiteY21" fmla="*/ 1414352 h 2185450"/>
              <a:gd name="connsiteX22" fmla="*/ 518615 w 1221475"/>
              <a:gd name="connsiteY22" fmla="*/ 1373408 h 2185450"/>
              <a:gd name="connsiteX23" fmla="*/ 539087 w 1221475"/>
              <a:gd name="connsiteY23" fmla="*/ 1325641 h 2185450"/>
              <a:gd name="connsiteX24" fmla="*/ 580030 w 1221475"/>
              <a:gd name="connsiteY24" fmla="*/ 1243755 h 2185450"/>
              <a:gd name="connsiteX25" fmla="*/ 600502 w 1221475"/>
              <a:gd name="connsiteY25" fmla="*/ 1189164 h 2185450"/>
              <a:gd name="connsiteX26" fmla="*/ 614149 w 1221475"/>
              <a:gd name="connsiteY26" fmla="*/ 1161868 h 2185450"/>
              <a:gd name="connsiteX27" fmla="*/ 627797 w 1221475"/>
              <a:gd name="connsiteY27" fmla="*/ 1093629 h 2185450"/>
              <a:gd name="connsiteX28" fmla="*/ 641445 w 1221475"/>
              <a:gd name="connsiteY28" fmla="*/ 1066334 h 2185450"/>
              <a:gd name="connsiteX29" fmla="*/ 648269 w 1221475"/>
              <a:gd name="connsiteY29" fmla="*/ 1045862 h 2185450"/>
              <a:gd name="connsiteX30" fmla="*/ 689212 w 1221475"/>
              <a:gd name="connsiteY30" fmla="*/ 998095 h 2185450"/>
              <a:gd name="connsiteX31" fmla="*/ 716508 w 1221475"/>
              <a:gd name="connsiteY31" fmla="*/ 984447 h 2185450"/>
              <a:gd name="connsiteX32" fmla="*/ 757451 w 1221475"/>
              <a:gd name="connsiteY32" fmla="*/ 943504 h 2185450"/>
              <a:gd name="connsiteX33" fmla="*/ 818866 w 1221475"/>
              <a:gd name="connsiteY33" fmla="*/ 909384 h 2185450"/>
              <a:gd name="connsiteX34" fmla="*/ 928048 w 1221475"/>
              <a:gd name="connsiteY34" fmla="*/ 827498 h 2185450"/>
              <a:gd name="connsiteX35" fmla="*/ 955343 w 1221475"/>
              <a:gd name="connsiteY35" fmla="*/ 807026 h 2185450"/>
              <a:gd name="connsiteX36" fmla="*/ 1003111 w 1221475"/>
              <a:gd name="connsiteY36" fmla="*/ 759259 h 2185450"/>
              <a:gd name="connsiteX37" fmla="*/ 1030406 w 1221475"/>
              <a:gd name="connsiteY37" fmla="*/ 677372 h 2185450"/>
              <a:gd name="connsiteX38" fmla="*/ 1037230 w 1221475"/>
              <a:gd name="connsiteY38" fmla="*/ 650077 h 2185450"/>
              <a:gd name="connsiteX39" fmla="*/ 1084997 w 1221475"/>
              <a:gd name="connsiteY39" fmla="*/ 540895 h 2185450"/>
              <a:gd name="connsiteX40" fmla="*/ 1119117 w 1221475"/>
              <a:gd name="connsiteY40" fmla="*/ 472656 h 2185450"/>
              <a:gd name="connsiteX41" fmla="*/ 1146412 w 1221475"/>
              <a:gd name="connsiteY41" fmla="*/ 397593 h 2185450"/>
              <a:gd name="connsiteX42" fmla="*/ 1166884 w 1221475"/>
              <a:gd name="connsiteY42" fmla="*/ 329355 h 2185450"/>
              <a:gd name="connsiteX43" fmla="*/ 1201003 w 1221475"/>
              <a:gd name="connsiteY43" fmla="*/ 267940 h 2185450"/>
              <a:gd name="connsiteX44" fmla="*/ 1221475 w 1221475"/>
              <a:gd name="connsiteY44" fmla="*/ 172405 h 2185450"/>
              <a:gd name="connsiteX45" fmla="*/ 1214651 w 1221475"/>
              <a:gd name="connsiteY45" fmla="*/ 151934 h 2185450"/>
              <a:gd name="connsiteX46" fmla="*/ 1207827 w 1221475"/>
              <a:gd name="connsiteY46" fmla="*/ 110990 h 2185450"/>
              <a:gd name="connsiteX47" fmla="*/ 1201003 w 1221475"/>
              <a:gd name="connsiteY47" fmla="*/ 49575 h 2185450"/>
              <a:gd name="connsiteX48" fmla="*/ 1194179 w 1221475"/>
              <a:gd name="connsiteY48" fmla="*/ 15456 h 21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21475" h="2185450">
                <a:moveTo>
                  <a:pt x="0" y="2185450"/>
                </a:moveTo>
                <a:cubicBezTo>
                  <a:pt x="2275" y="2174077"/>
                  <a:pt x="3772" y="2162521"/>
                  <a:pt x="6824" y="2151331"/>
                </a:cubicBezTo>
                <a:cubicBezTo>
                  <a:pt x="10609" y="2137452"/>
                  <a:pt x="12492" y="2122357"/>
                  <a:pt x="20472" y="2110387"/>
                </a:cubicBezTo>
                <a:cubicBezTo>
                  <a:pt x="33071" y="2091487"/>
                  <a:pt x="45205" y="2072006"/>
                  <a:pt x="61415" y="2055796"/>
                </a:cubicBezTo>
                <a:cubicBezTo>
                  <a:pt x="67214" y="2049997"/>
                  <a:pt x="75063" y="2046698"/>
                  <a:pt x="81887" y="2042149"/>
                </a:cubicBezTo>
                <a:cubicBezTo>
                  <a:pt x="86436" y="2035325"/>
                  <a:pt x="90284" y="2027977"/>
                  <a:pt x="95534" y="2021677"/>
                </a:cubicBezTo>
                <a:cubicBezTo>
                  <a:pt x="101712" y="2014263"/>
                  <a:pt x="110653" y="2009235"/>
                  <a:pt x="116006" y="2001205"/>
                </a:cubicBezTo>
                <a:cubicBezTo>
                  <a:pt x="119996" y="1995220"/>
                  <a:pt x="119018" y="1986834"/>
                  <a:pt x="122830" y="1980734"/>
                </a:cubicBezTo>
                <a:cubicBezTo>
                  <a:pt x="166568" y="1910752"/>
                  <a:pt x="135672" y="1975319"/>
                  <a:pt x="163773" y="1926143"/>
                </a:cubicBezTo>
                <a:cubicBezTo>
                  <a:pt x="168820" y="1917311"/>
                  <a:pt x="172374" y="1907679"/>
                  <a:pt x="177421" y="1898847"/>
                </a:cubicBezTo>
                <a:cubicBezTo>
                  <a:pt x="181490" y="1891726"/>
                  <a:pt x="187000" y="1885496"/>
                  <a:pt x="191069" y="1878375"/>
                </a:cubicBezTo>
                <a:cubicBezTo>
                  <a:pt x="198202" y="1865893"/>
                  <a:pt x="207285" y="1841687"/>
                  <a:pt x="218364" y="1830608"/>
                </a:cubicBezTo>
                <a:cubicBezTo>
                  <a:pt x="224163" y="1824809"/>
                  <a:pt x="232664" y="1822362"/>
                  <a:pt x="238836" y="1816961"/>
                </a:cubicBezTo>
                <a:cubicBezTo>
                  <a:pt x="250941" y="1806370"/>
                  <a:pt x="262364" y="1794946"/>
                  <a:pt x="272955" y="1782841"/>
                </a:cubicBezTo>
                <a:cubicBezTo>
                  <a:pt x="280943" y="1773712"/>
                  <a:pt x="303436" y="1733212"/>
                  <a:pt x="307075" y="1728250"/>
                </a:cubicBezTo>
                <a:cubicBezTo>
                  <a:pt x="348751" y="1671419"/>
                  <a:pt x="347344" y="1674333"/>
                  <a:pt x="382137" y="1639540"/>
                </a:cubicBezTo>
                <a:cubicBezTo>
                  <a:pt x="399289" y="1588085"/>
                  <a:pt x="374158" y="1649513"/>
                  <a:pt x="409433" y="1605420"/>
                </a:cubicBezTo>
                <a:cubicBezTo>
                  <a:pt x="413926" y="1599803"/>
                  <a:pt x="413424" y="1591560"/>
                  <a:pt x="416257" y="1584949"/>
                </a:cubicBezTo>
                <a:cubicBezTo>
                  <a:pt x="420264" y="1575599"/>
                  <a:pt x="425898" y="1567003"/>
                  <a:pt x="429905" y="1557653"/>
                </a:cubicBezTo>
                <a:cubicBezTo>
                  <a:pt x="432738" y="1551042"/>
                  <a:pt x="433511" y="1543615"/>
                  <a:pt x="436728" y="1537181"/>
                </a:cubicBezTo>
                <a:cubicBezTo>
                  <a:pt x="498759" y="1413116"/>
                  <a:pt x="412488" y="1603350"/>
                  <a:pt x="477672" y="1462119"/>
                </a:cubicBezTo>
                <a:cubicBezTo>
                  <a:pt x="484931" y="1446390"/>
                  <a:pt x="490884" y="1430081"/>
                  <a:pt x="498143" y="1414352"/>
                </a:cubicBezTo>
                <a:cubicBezTo>
                  <a:pt x="504537" y="1400497"/>
                  <a:pt x="512221" y="1387262"/>
                  <a:pt x="518615" y="1373408"/>
                </a:cubicBezTo>
                <a:cubicBezTo>
                  <a:pt x="525874" y="1357679"/>
                  <a:pt x="531671" y="1341296"/>
                  <a:pt x="539087" y="1325641"/>
                </a:cubicBezTo>
                <a:cubicBezTo>
                  <a:pt x="552151" y="1298062"/>
                  <a:pt x="570380" y="1272706"/>
                  <a:pt x="580030" y="1243755"/>
                </a:cubicBezTo>
                <a:cubicBezTo>
                  <a:pt x="587534" y="1221242"/>
                  <a:pt x="589620" y="1213649"/>
                  <a:pt x="600502" y="1189164"/>
                </a:cubicBezTo>
                <a:cubicBezTo>
                  <a:pt x="604633" y="1179868"/>
                  <a:pt x="610577" y="1171393"/>
                  <a:pt x="614149" y="1161868"/>
                </a:cubicBezTo>
                <a:cubicBezTo>
                  <a:pt x="626655" y="1128517"/>
                  <a:pt x="615999" y="1132953"/>
                  <a:pt x="627797" y="1093629"/>
                </a:cubicBezTo>
                <a:cubicBezTo>
                  <a:pt x="630720" y="1083886"/>
                  <a:pt x="637438" y="1075684"/>
                  <a:pt x="641445" y="1066334"/>
                </a:cubicBezTo>
                <a:cubicBezTo>
                  <a:pt x="644279" y="1059722"/>
                  <a:pt x="645052" y="1052296"/>
                  <a:pt x="648269" y="1045862"/>
                </a:cubicBezTo>
                <a:cubicBezTo>
                  <a:pt x="656521" y="1029357"/>
                  <a:pt x="675780" y="1008169"/>
                  <a:pt x="689212" y="998095"/>
                </a:cubicBezTo>
                <a:cubicBezTo>
                  <a:pt x="697350" y="991991"/>
                  <a:pt x="708565" y="990802"/>
                  <a:pt x="716508" y="984447"/>
                </a:cubicBezTo>
                <a:cubicBezTo>
                  <a:pt x="731579" y="972390"/>
                  <a:pt x="741887" y="954918"/>
                  <a:pt x="757451" y="943504"/>
                </a:cubicBezTo>
                <a:cubicBezTo>
                  <a:pt x="776336" y="929655"/>
                  <a:pt x="799500" y="922553"/>
                  <a:pt x="818866" y="909384"/>
                </a:cubicBezTo>
                <a:cubicBezTo>
                  <a:pt x="856485" y="883803"/>
                  <a:pt x="891654" y="854793"/>
                  <a:pt x="928048" y="827498"/>
                </a:cubicBezTo>
                <a:cubicBezTo>
                  <a:pt x="937146" y="820674"/>
                  <a:pt x="947301" y="815068"/>
                  <a:pt x="955343" y="807026"/>
                </a:cubicBezTo>
                <a:lnTo>
                  <a:pt x="1003111" y="759259"/>
                </a:lnTo>
                <a:cubicBezTo>
                  <a:pt x="1039536" y="613553"/>
                  <a:pt x="997354" y="765508"/>
                  <a:pt x="1030406" y="677372"/>
                </a:cubicBezTo>
                <a:cubicBezTo>
                  <a:pt x="1033699" y="668591"/>
                  <a:pt x="1033747" y="658785"/>
                  <a:pt x="1037230" y="650077"/>
                </a:cubicBezTo>
                <a:cubicBezTo>
                  <a:pt x="1051983" y="613194"/>
                  <a:pt x="1067231" y="576426"/>
                  <a:pt x="1084997" y="540895"/>
                </a:cubicBezTo>
                <a:cubicBezTo>
                  <a:pt x="1096370" y="518149"/>
                  <a:pt x="1109099" y="496031"/>
                  <a:pt x="1119117" y="472656"/>
                </a:cubicBezTo>
                <a:cubicBezTo>
                  <a:pt x="1129605" y="448185"/>
                  <a:pt x="1137993" y="422851"/>
                  <a:pt x="1146412" y="397593"/>
                </a:cubicBezTo>
                <a:cubicBezTo>
                  <a:pt x="1153922" y="375064"/>
                  <a:pt x="1157669" y="351242"/>
                  <a:pt x="1166884" y="329355"/>
                </a:cubicBezTo>
                <a:cubicBezTo>
                  <a:pt x="1175972" y="307772"/>
                  <a:pt x="1189630" y="288412"/>
                  <a:pt x="1201003" y="267940"/>
                </a:cubicBezTo>
                <a:cubicBezTo>
                  <a:pt x="1204576" y="253650"/>
                  <a:pt x="1221475" y="192221"/>
                  <a:pt x="1221475" y="172405"/>
                </a:cubicBezTo>
                <a:cubicBezTo>
                  <a:pt x="1221475" y="165212"/>
                  <a:pt x="1216926" y="158758"/>
                  <a:pt x="1214651" y="151934"/>
                </a:cubicBezTo>
                <a:cubicBezTo>
                  <a:pt x="1212376" y="138286"/>
                  <a:pt x="1209656" y="124705"/>
                  <a:pt x="1207827" y="110990"/>
                </a:cubicBezTo>
                <a:cubicBezTo>
                  <a:pt x="1205105" y="90573"/>
                  <a:pt x="1204389" y="69892"/>
                  <a:pt x="1201003" y="49575"/>
                </a:cubicBezTo>
                <a:cubicBezTo>
                  <a:pt x="1192740" y="0"/>
                  <a:pt x="1194179" y="51975"/>
                  <a:pt x="1194179" y="15456"/>
                </a:cubicBezTo>
              </a:path>
            </a:pathLst>
          </a:custGeom>
          <a:noFill/>
          <a:ln w="5715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25" name="Oval 24"/>
          <p:cNvSpPr/>
          <p:nvPr/>
        </p:nvSpPr>
        <p:spPr bwMode="auto">
          <a:xfrm>
            <a:off x="2267744" y="3933056"/>
            <a:ext cx="360040" cy="360040"/>
          </a:xfrm>
          <a:prstGeom prst="ellipse">
            <a:avLst/>
          </a:prstGeom>
          <a:solidFill>
            <a:schemeClr val="accent4">
              <a:lumMod val="5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err="1" smtClean="0">
              <a:ln>
                <a:noFill/>
              </a:ln>
              <a:solidFill>
                <a:schemeClr val="bg1"/>
              </a:solidFill>
              <a:effectLst/>
              <a:latin typeface="Arial" charset="0"/>
            </a:endParaRPr>
          </a:p>
        </p:txBody>
      </p:sp>
      <p:sp>
        <p:nvSpPr>
          <p:cNvPr id="33" name="Oval 32"/>
          <p:cNvSpPr/>
          <p:nvPr/>
        </p:nvSpPr>
        <p:spPr bwMode="auto">
          <a:xfrm>
            <a:off x="3635896" y="5085184"/>
            <a:ext cx="360040" cy="360040"/>
          </a:xfrm>
          <a:prstGeom prst="ellipse">
            <a:avLst/>
          </a:prstGeom>
          <a:solidFill>
            <a:srgbClr val="9B3373">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err="1" smtClean="0">
              <a:ln>
                <a:noFill/>
              </a:ln>
              <a:solidFill>
                <a:schemeClr val="bg1"/>
              </a:solidFill>
              <a:effectLst/>
              <a:latin typeface="Arial" charset="0"/>
            </a:endParaRPr>
          </a:p>
        </p:txBody>
      </p:sp>
      <p:sp>
        <p:nvSpPr>
          <p:cNvPr id="34" name="Oval 33"/>
          <p:cNvSpPr/>
          <p:nvPr/>
        </p:nvSpPr>
        <p:spPr bwMode="auto">
          <a:xfrm>
            <a:off x="6372200" y="4149080"/>
            <a:ext cx="360040" cy="360040"/>
          </a:xfrm>
          <a:prstGeom prst="ellipse">
            <a:avLst/>
          </a:prstGeom>
          <a:solidFill>
            <a:srgbClr val="FF00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err="1" smtClean="0">
              <a:ln>
                <a:noFill/>
              </a:ln>
              <a:solidFill>
                <a:schemeClr val="bg1"/>
              </a:solidFill>
              <a:effectLst/>
              <a:latin typeface="Arial" charset="0"/>
            </a:endParaRPr>
          </a:p>
        </p:txBody>
      </p:sp>
      <p:sp>
        <p:nvSpPr>
          <p:cNvPr id="35" name="Oval 34"/>
          <p:cNvSpPr/>
          <p:nvPr/>
        </p:nvSpPr>
        <p:spPr bwMode="auto">
          <a:xfrm>
            <a:off x="1043608" y="4293096"/>
            <a:ext cx="360040" cy="360040"/>
          </a:xfrm>
          <a:prstGeom prst="ellipse">
            <a:avLst/>
          </a:prstGeom>
          <a:solidFill>
            <a:schemeClr val="bg2">
              <a:lumMod val="5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err="1" smtClean="0">
              <a:ln>
                <a:noFill/>
              </a:ln>
              <a:solidFill>
                <a:schemeClr val="bg1"/>
              </a:solidFill>
              <a:effectLst/>
              <a:latin typeface="Arial" charset="0"/>
            </a:endParaRPr>
          </a:p>
        </p:txBody>
      </p:sp>
      <p:sp>
        <p:nvSpPr>
          <p:cNvPr id="67" name="Oval 66"/>
          <p:cNvSpPr/>
          <p:nvPr/>
        </p:nvSpPr>
        <p:spPr bwMode="auto">
          <a:xfrm>
            <a:off x="4788024" y="2924944"/>
            <a:ext cx="360040" cy="360040"/>
          </a:xfrm>
          <a:prstGeom prst="ellipse">
            <a:avLst/>
          </a:prstGeom>
          <a:solidFill>
            <a:srgbClr val="FF00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err="1"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ppt_w*2.5"/>
                                          </p:val>
                                        </p:tav>
                                        <p:tav tm="100000">
                                          <p:val>
                                            <p:strVal val="#ppt_w"/>
                                          </p:val>
                                        </p:tav>
                                      </p:tavLst>
                                    </p:anim>
                                    <p:anim calcmode="lin" valueType="num">
                                      <p:cBhvr>
                                        <p:cTn id="8" dur="500" fill="hold"/>
                                        <p:tgtEl>
                                          <p:spTgt spid="35"/>
                                        </p:tgtEl>
                                        <p:attrNameLst>
                                          <p:attrName>ppt_h</p:attrName>
                                        </p:attrNameLst>
                                      </p:cBhvr>
                                      <p:tavLst>
                                        <p:tav tm="0">
                                          <p:val>
                                            <p:strVal val="#ppt_h*0.01"/>
                                          </p:val>
                                        </p:tav>
                                        <p:tav tm="100000">
                                          <p:val>
                                            <p:strVal val="#ppt_h"/>
                                          </p:val>
                                        </p:tav>
                                      </p:tavLst>
                                    </p:anim>
                                    <p:anim calcmode="lin" valueType="num">
                                      <p:cBhvr>
                                        <p:cTn id="9" dur="500" fill="hold"/>
                                        <p:tgtEl>
                                          <p:spTgt spid="35"/>
                                        </p:tgtEl>
                                        <p:attrNameLst>
                                          <p:attrName>ppt_x</p:attrName>
                                        </p:attrNameLst>
                                      </p:cBhvr>
                                      <p:tavLst>
                                        <p:tav tm="0">
                                          <p:val>
                                            <p:strVal val="#ppt_x"/>
                                          </p:val>
                                        </p:tav>
                                        <p:tav tm="100000">
                                          <p:val>
                                            <p:strVal val="#ppt_x"/>
                                          </p:val>
                                        </p:tav>
                                      </p:tavLst>
                                    </p:anim>
                                    <p:anim calcmode="lin" valueType="num">
                                      <p:cBhvr>
                                        <p:cTn id="10" dur="500" fill="hold"/>
                                        <p:tgtEl>
                                          <p:spTgt spid="35"/>
                                        </p:tgtEl>
                                        <p:attrNameLst>
                                          <p:attrName>ppt_y</p:attrName>
                                        </p:attrNameLst>
                                      </p:cBhvr>
                                      <p:tavLst>
                                        <p:tav tm="0">
                                          <p:val>
                                            <p:strVal val="#ppt_h+1"/>
                                          </p:val>
                                        </p:tav>
                                        <p:tav tm="100000">
                                          <p:val>
                                            <p:strVal val="#ppt_y"/>
                                          </p:val>
                                        </p:tav>
                                      </p:tavLst>
                                    </p:anim>
                                    <p:animEffect transition="in" filter="fade">
                                      <p:cBhvr>
                                        <p:cTn id="11" dur="500"/>
                                        <p:tgtEl>
                                          <p:spTgt spid="35"/>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strVal val="#ppt_w*2.5"/>
                                          </p:val>
                                        </p:tav>
                                        <p:tav tm="100000">
                                          <p:val>
                                            <p:strVal val="#ppt_w"/>
                                          </p:val>
                                        </p:tav>
                                      </p:tavLst>
                                    </p:anim>
                                    <p:anim calcmode="lin" valueType="num">
                                      <p:cBhvr>
                                        <p:cTn id="15" dur="500" fill="hold"/>
                                        <p:tgtEl>
                                          <p:spTgt spid="25"/>
                                        </p:tgtEl>
                                        <p:attrNameLst>
                                          <p:attrName>ppt_h</p:attrName>
                                        </p:attrNameLst>
                                      </p:cBhvr>
                                      <p:tavLst>
                                        <p:tav tm="0">
                                          <p:val>
                                            <p:strVal val="#ppt_h*0.01"/>
                                          </p:val>
                                        </p:tav>
                                        <p:tav tm="100000">
                                          <p:val>
                                            <p:strVal val="#ppt_h"/>
                                          </p:val>
                                        </p:tav>
                                      </p:tavLst>
                                    </p:anim>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h+1"/>
                                          </p:val>
                                        </p:tav>
                                        <p:tav tm="100000">
                                          <p:val>
                                            <p:strVal val="#ppt_y"/>
                                          </p:val>
                                        </p:tav>
                                      </p:tavLst>
                                    </p:anim>
                                    <p:animEffect transition="in" filter="fade">
                                      <p:cBhvr>
                                        <p:cTn id="18" dur="500"/>
                                        <p:tgtEl>
                                          <p:spTgt spid="25"/>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strVal val="#ppt_w*2.5"/>
                                          </p:val>
                                        </p:tav>
                                        <p:tav tm="100000">
                                          <p:val>
                                            <p:strVal val="#ppt_w"/>
                                          </p:val>
                                        </p:tav>
                                      </p:tavLst>
                                    </p:anim>
                                    <p:anim calcmode="lin" valueType="num">
                                      <p:cBhvr>
                                        <p:cTn id="22" dur="500" fill="hold"/>
                                        <p:tgtEl>
                                          <p:spTgt spid="33"/>
                                        </p:tgtEl>
                                        <p:attrNameLst>
                                          <p:attrName>ppt_h</p:attrName>
                                        </p:attrNameLst>
                                      </p:cBhvr>
                                      <p:tavLst>
                                        <p:tav tm="0">
                                          <p:val>
                                            <p:strVal val="#ppt_h*0.01"/>
                                          </p:val>
                                        </p:tav>
                                        <p:tav tm="100000">
                                          <p:val>
                                            <p:strVal val="#ppt_h"/>
                                          </p:val>
                                        </p:tav>
                                      </p:tavLst>
                                    </p:anim>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h+1"/>
                                          </p:val>
                                        </p:tav>
                                        <p:tav tm="100000">
                                          <p:val>
                                            <p:strVal val="#ppt_y"/>
                                          </p:val>
                                        </p:tav>
                                      </p:tavLst>
                                    </p:anim>
                                    <p:animEffect transition="in" filter="fade">
                                      <p:cBhvr>
                                        <p:cTn id="25" dur="500"/>
                                        <p:tgtEl>
                                          <p:spTgt spid="33"/>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strVal val="#ppt_w*2.5"/>
                                          </p:val>
                                        </p:tav>
                                        <p:tav tm="100000">
                                          <p:val>
                                            <p:strVal val="#ppt_w"/>
                                          </p:val>
                                        </p:tav>
                                      </p:tavLst>
                                    </p:anim>
                                    <p:anim calcmode="lin" valueType="num">
                                      <p:cBhvr>
                                        <p:cTn id="29" dur="500" fill="hold"/>
                                        <p:tgtEl>
                                          <p:spTgt spid="34"/>
                                        </p:tgtEl>
                                        <p:attrNameLst>
                                          <p:attrName>ppt_h</p:attrName>
                                        </p:attrNameLst>
                                      </p:cBhvr>
                                      <p:tavLst>
                                        <p:tav tm="0">
                                          <p:val>
                                            <p:strVal val="#ppt_h*0.01"/>
                                          </p:val>
                                        </p:tav>
                                        <p:tav tm="100000">
                                          <p:val>
                                            <p:strVal val="#ppt_h"/>
                                          </p:val>
                                        </p:tav>
                                      </p:tavLst>
                                    </p:anim>
                                    <p:anim calcmode="lin" valueType="num">
                                      <p:cBhvr>
                                        <p:cTn id="30" dur="500" fill="hold"/>
                                        <p:tgtEl>
                                          <p:spTgt spid="34"/>
                                        </p:tgtEl>
                                        <p:attrNameLst>
                                          <p:attrName>ppt_x</p:attrName>
                                        </p:attrNameLst>
                                      </p:cBhvr>
                                      <p:tavLst>
                                        <p:tav tm="0">
                                          <p:val>
                                            <p:strVal val="#ppt_x"/>
                                          </p:val>
                                        </p:tav>
                                        <p:tav tm="100000">
                                          <p:val>
                                            <p:strVal val="#ppt_x"/>
                                          </p:val>
                                        </p:tav>
                                      </p:tavLst>
                                    </p:anim>
                                    <p:anim calcmode="lin" valueType="num">
                                      <p:cBhvr>
                                        <p:cTn id="31" dur="500" fill="hold"/>
                                        <p:tgtEl>
                                          <p:spTgt spid="34"/>
                                        </p:tgtEl>
                                        <p:attrNameLst>
                                          <p:attrName>ppt_y</p:attrName>
                                        </p:attrNameLst>
                                      </p:cBhvr>
                                      <p:tavLst>
                                        <p:tav tm="0">
                                          <p:val>
                                            <p:strVal val="#ppt_h+1"/>
                                          </p:val>
                                        </p:tav>
                                        <p:tav tm="100000">
                                          <p:val>
                                            <p:strVal val="#ppt_y"/>
                                          </p:val>
                                        </p:tav>
                                      </p:tavLst>
                                    </p:anim>
                                    <p:animEffect transition="in" filter="fade">
                                      <p:cBhvr>
                                        <p:cTn id="32" dur="500"/>
                                        <p:tgtEl>
                                          <p:spTgt spid="34"/>
                                        </p:tgtEl>
                                      </p:cBhvr>
                                    </p:animEffect>
                                  </p:childTnLst>
                                </p:cTn>
                              </p:par>
                              <p:par>
                                <p:cTn id="33" presetID="58" presetClass="entr" presetSubtype="0" accel="10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strVal val="#ppt_w*2.5"/>
                                          </p:val>
                                        </p:tav>
                                        <p:tav tm="100000">
                                          <p:val>
                                            <p:strVal val="#ppt_w"/>
                                          </p:val>
                                        </p:tav>
                                      </p:tavLst>
                                    </p:anim>
                                    <p:anim calcmode="lin" valueType="num">
                                      <p:cBhvr>
                                        <p:cTn id="36" dur="500" fill="hold"/>
                                        <p:tgtEl>
                                          <p:spTgt spid="67"/>
                                        </p:tgtEl>
                                        <p:attrNameLst>
                                          <p:attrName>ppt_h</p:attrName>
                                        </p:attrNameLst>
                                      </p:cBhvr>
                                      <p:tavLst>
                                        <p:tav tm="0">
                                          <p:val>
                                            <p:strVal val="#ppt_h*0.01"/>
                                          </p:val>
                                        </p:tav>
                                        <p:tav tm="100000">
                                          <p:val>
                                            <p:strVal val="#ppt_h"/>
                                          </p:val>
                                        </p:tav>
                                      </p:tavLst>
                                    </p:anim>
                                    <p:anim calcmode="lin" valueType="num">
                                      <p:cBhvr>
                                        <p:cTn id="37" dur="500" fill="hold"/>
                                        <p:tgtEl>
                                          <p:spTgt spid="67"/>
                                        </p:tgtEl>
                                        <p:attrNameLst>
                                          <p:attrName>ppt_x</p:attrName>
                                        </p:attrNameLst>
                                      </p:cBhvr>
                                      <p:tavLst>
                                        <p:tav tm="0">
                                          <p:val>
                                            <p:strVal val="#ppt_x"/>
                                          </p:val>
                                        </p:tav>
                                        <p:tav tm="100000">
                                          <p:val>
                                            <p:strVal val="#ppt_x"/>
                                          </p:val>
                                        </p:tav>
                                      </p:tavLst>
                                    </p:anim>
                                    <p:anim calcmode="lin" valueType="num">
                                      <p:cBhvr>
                                        <p:cTn id="38" dur="500" fill="hold"/>
                                        <p:tgtEl>
                                          <p:spTgt spid="67"/>
                                        </p:tgtEl>
                                        <p:attrNameLst>
                                          <p:attrName>ppt_y</p:attrName>
                                        </p:attrNameLst>
                                      </p:cBhvr>
                                      <p:tavLst>
                                        <p:tav tm="0">
                                          <p:val>
                                            <p:strVal val="#ppt_h+1"/>
                                          </p:val>
                                        </p:tav>
                                        <p:tav tm="100000">
                                          <p:val>
                                            <p:strVal val="#ppt_y"/>
                                          </p:val>
                                        </p:tav>
                                      </p:tavLst>
                                    </p:anim>
                                    <p:animEffect transition="in" filter="fade">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58" presetClass="entr" presetSubtype="0" accel="100000"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strVal val="#ppt_w*2.5"/>
                                          </p:val>
                                        </p:tav>
                                        <p:tav tm="100000">
                                          <p:val>
                                            <p:strVal val="#ppt_w"/>
                                          </p:val>
                                        </p:tav>
                                      </p:tavLst>
                                    </p:anim>
                                    <p:anim calcmode="lin" valueType="num">
                                      <p:cBhvr>
                                        <p:cTn id="45" dur="500" fill="hold"/>
                                        <p:tgtEl>
                                          <p:spTgt spid="66"/>
                                        </p:tgtEl>
                                        <p:attrNameLst>
                                          <p:attrName>ppt_h</p:attrName>
                                        </p:attrNameLst>
                                      </p:cBhvr>
                                      <p:tavLst>
                                        <p:tav tm="0">
                                          <p:val>
                                            <p:strVal val="#ppt_h*0.01"/>
                                          </p:val>
                                        </p:tav>
                                        <p:tav tm="100000">
                                          <p:val>
                                            <p:strVal val="#ppt_h"/>
                                          </p:val>
                                        </p:tav>
                                      </p:tavLst>
                                    </p:anim>
                                    <p:anim calcmode="lin" valueType="num">
                                      <p:cBhvr>
                                        <p:cTn id="46" dur="500" fill="hold"/>
                                        <p:tgtEl>
                                          <p:spTgt spid="66"/>
                                        </p:tgtEl>
                                        <p:attrNameLst>
                                          <p:attrName>ppt_x</p:attrName>
                                        </p:attrNameLst>
                                      </p:cBhvr>
                                      <p:tavLst>
                                        <p:tav tm="0">
                                          <p:val>
                                            <p:strVal val="#ppt_x"/>
                                          </p:val>
                                        </p:tav>
                                        <p:tav tm="100000">
                                          <p:val>
                                            <p:strVal val="#ppt_x"/>
                                          </p:val>
                                        </p:tav>
                                      </p:tavLst>
                                    </p:anim>
                                    <p:anim calcmode="lin" valueType="num">
                                      <p:cBhvr>
                                        <p:cTn id="47" dur="500" fill="hold"/>
                                        <p:tgtEl>
                                          <p:spTgt spid="66"/>
                                        </p:tgtEl>
                                        <p:attrNameLst>
                                          <p:attrName>ppt_y</p:attrName>
                                        </p:attrNameLst>
                                      </p:cBhvr>
                                      <p:tavLst>
                                        <p:tav tm="0">
                                          <p:val>
                                            <p:strVal val="#ppt_h+1"/>
                                          </p:val>
                                        </p:tav>
                                        <p:tav tm="100000">
                                          <p:val>
                                            <p:strVal val="#ppt_y"/>
                                          </p:val>
                                        </p:tav>
                                      </p:tavLst>
                                    </p:anim>
                                    <p:animEffect transition="in" filter="fade">
                                      <p:cBhvr>
                                        <p:cTn id="48" dur="500"/>
                                        <p:tgtEl>
                                          <p:spTgt spid="66"/>
                                        </p:tgtEl>
                                      </p:cBhvr>
                                    </p:animEffect>
                                  </p:childTnLst>
                                </p:cTn>
                              </p:par>
                            </p:childTnLst>
                          </p:cTn>
                        </p:par>
                        <p:par>
                          <p:cTn id="49" fill="hold">
                            <p:stCondLst>
                              <p:cond delay="500"/>
                            </p:stCondLst>
                            <p:childTnLst>
                              <p:par>
                                <p:cTn id="50" presetID="58" presetClass="entr" presetSubtype="0" accel="100000"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strVal val="#ppt_w*2.5"/>
                                          </p:val>
                                        </p:tav>
                                        <p:tav tm="100000">
                                          <p:val>
                                            <p:strVal val="#ppt_w"/>
                                          </p:val>
                                        </p:tav>
                                      </p:tavLst>
                                    </p:anim>
                                    <p:anim calcmode="lin" valueType="num">
                                      <p:cBhvr>
                                        <p:cTn id="53" dur="500" fill="hold"/>
                                        <p:tgtEl>
                                          <p:spTgt spid="69"/>
                                        </p:tgtEl>
                                        <p:attrNameLst>
                                          <p:attrName>ppt_h</p:attrName>
                                        </p:attrNameLst>
                                      </p:cBhvr>
                                      <p:tavLst>
                                        <p:tav tm="0">
                                          <p:val>
                                            <p:strVal val="#ppt_h*0.01"/>
                                          </p:val>
                                        </p:tav>
                                        <p:tav tm="100000">
                                          <p:val>
                                            <p:strVal val="#ppt_h"/>
                                          </p:val>
                                        </p:tav>
                                      </p:tavLst>
                                    </p:anim>
                                    <p:anim calcmode="lin" valueType="num">
                                      <p:cBhvr>
                                        <p:cTn id="54" dur="500" fill="hold"/>
                                        <p:tgtEl>
                                          <p:spTgt spid="69"/>
                                        </p:tgtEl>
                                        <p:attrNameLst>
                                          <p:attrName>ppt_x</p:attrName>
                                        </p:attrNameLst>
                                      </p:cBhvr>
                                      <p:tavLst>
                                        <p:tav tm="0">
                                          <p:val>
                                            <p:strVal val="#ppt_x"/>
                                          </p:val>
                                        </p:tav>
                                        <p:tav tm="100000">
                                          <p:val>
                                            <p:strVal val="#ppt_x"/>
                                          </p:val>
                                        </p:tav>
                                      </p:tavLst>
                                    </p:anim>
                                    <p:anim calcmode="lin" valueType="num">
                                      <p:cBhvr>
                                        <p:cTn id="55" dur="500" fill="hold"/>
                                        <p:tgtEl>
                                          <p:spTgt spid="69"/>
                                        </p:tgtEl>
                                        <p:attrNameLst>
                                          <p:attrName>ppt_y</p:attrName>
                                        </p:attrNameLst>
                                      </p:cBhvr>
                                      <p:tavLst>
                                        <p:tav tm="0">
                                          <p:val>
                                            <p:strVal val="#ppt_h+1"/>
                                          </p:val>
                                        </p:tav>
                                        <p:tav tm="100000">
                                          <p:val>
                                            <p:strVal val="#ppt_y"/>
                                          </p:val>
                                        </p:tav>
                                      </p:tavLst>
                                    </p:anim>
                                    <p:animEffect transition="in" filter="fade">
                                      <p:cBhvr>
                                        <p:cTn id="56" dur="500"/>
                                        <p:tgtEl>
                                          <p:spTgt spid="69"/>
                                        </p:tgtEl>
                                      </p:cBhvr>
                                    </p:animEffect>
                                  </p:childTnLst>
                                </p:cTn>
                              </p:par>
                            </p:childTnLst>
                          </p:cTn>
                        </p:par>
                        <p:par>
                          <p:cTn id="57" fill="hold">
                            <p:stCondLst>
                              <p:cond delay="1000"/>
                            </p:stCondLst>
                            <p:childTnLst>
                              <p:par>
                                <p:cTn id="58" presetID="58" presetClass="entr" presetSubtype="0" accel="100000"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strVal val="#ppt_w*2.5"/>
                                          </p:val>
                                        </p:tav>
                                        <p:tav tm="100000">
                                          <p:val>
                                            <p:strVal val="#ppt_w"/>
                                          </p:val>
                                        </p:tav>
                                      </p:tavLst>
                                    </p:anim>
                                    <p:anim calcmode="lin" valueType="num">
                                      <p:cBhvr>
                                        <p:cTn id="61" dur="500" fill="hold"/>
                                        <p:tgtEl>
                                          <p:spTgt spid="70"/>
                                        </p:tgtEl>
                                        <p:attrNameLst>
                                          <p:attrName>ppt_h</p:attrName>
                                        </p:attrNameLst>
                                      </p:cBhvr>
                                      <p:tavLst>
                                        <p:tav tm="0">
                                          <p:val>
                                            <p:strVal val="#ppt_h*0.01"/>
                                          </p:val>
                                        </p:tav>
                                        <p:tav tm="100000">
                                          <p:val>
                                            <p:strVal val="#ppt_h"/>
                                          </p:val>
                                        </p:tav>
                                      </p:tavLst>
                                    </p:anim>
                                    <p:anim calcmode="lin" valueType="num">
                                      <p:cBhvr>
                                        <p:cTn id="62" dur="500" fill="hold"/>
                                        <p:tgtEl>
                                          <p:spTgt spid="70"/>
                                        </p:tgtEl>
                                        <p:attrNameLst>
                                          <p:attrName>ppt_x</p:attrName>
                                        </p:attrNameLst>
                                      </p:cBhvr>
                                      <p:tavLst>
                                        <p:tav tm="0">
                                          <p:val>
                                            <p:strVal val="#ppt_x"/>
                                          </p:val>
                                        </p:tav>
                                        <p:tav tm="100000">
                                          <p:val>
                                            <p:strVal val="#ppt_x"/>
                                          </p:val>
                                        </p:tav>
                                      </p:tavLst>
                                    </p:anim>
                                    <p:anim calcmode="lin" valueType="num">
                                      <p:cBhvr>
                                        <p:cTn id="63" dur="500" fill="hold"/>
                                        <p:tgtEl>
                                          <p:spTgt spid="70"/>
                                        </p:tgtEl>
                                        <p:attrNameLst>
                                          <p:attrName>ppt_y</p:attrName>
                                        </p:attrNameLst>
                                      </p:cBhvr>
                                      <p:tavLst>
                                        <p:tav tm="0">
                                          <p:val>
                                            <p:strVal val="#ppt_h+1"/>
                                          </p:val>
                                        </p:tav>
                                        <p:tav tm="100000">
                                          <p:val>
                                            <p:strVal val="#ppt_y"/>
                                          </p:val>
                                        </p:tav>
                                      </p:tavLst>
                                    </p:anim>
                                    <p:animEffect transition="in" filter="fade">
                                      <p:cBhvr>
                                        <p:cTn id="64" dur="500"/>
                                        <p:tgtEl>
                                          <p:spTgt spid="70"/>
                                        </p:tgtEl>
                                      </p:cBhvr>
                                    </p:animEffect>
                                  </p:childTnLst>
                                </p:cTn>
                              </p:par>
                            </p:childTnLst>
                          </p:cTn>
                        </p:par>
                        <p:par>
                          <p:cTn id="65" fill="hold">
                            <p:stCondLst>
                              <p:cond delay="1500"/>
                            </p:stCondLst>
                            <p:childTnLst>
                              <p:par>
                                <p:cTn id="66" presetID="58" presetClass="entr" presetSubtype="0" accel="10000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500" fill="hold"/>
                                        <p:tgtEl>
                                          <p:spTgt spid="71"/>
                                        </p:tgtEl>
                                        <p:attrNameLst>
                                          <p:attrName>ppt_w</p:attrName>
                                        </p:attrNameLst>
                                      </p:cBhvr>
                                      <p:tavLst>
                                        <p:tav tm="0">
                                          <p:val>
                                            <p:strVal val="#ppt_w*2.5"/>
                                          </p:val>
                                        </p:tav>
                                        <p:tav tm="100000">
                                          <p:val>
                                            <p:strVal val="#ppt_w"/>
                                          </p:val>
                                        </p:tav>
                                      </p:tavLst>
                                    </p:anim>
                                    <p:anim calcmode="lin" valueType="num">
                                      <p:cBhvr>
                                        <p:cTn id="69" dur="500" fill="hold"/>
                                        <p:tgtEl>
                                          <p:spTgt spid="71"/>
                                        </p:tgtEl>
                                        <p:attrNameLst>
                                          <p:attrName>ppt_h</p:attrName>
                                        </p:attrNameLst>
                                      </p:cBhvr>
                                      <p:tavLst>
                                        <p:tav tm="0">
                                          <p:val>
                                            <p:strVal val="#ppt_h*0.01"/>
                                          </p:val>
                                        </p:tav>
                                        <p:tav tm="100000">
                                          <p:val>
                                            <p:strVal val="#ppt_h"/>
                                          </p:val>
                                        </p:tav>
                                      </p:tavLst>
                                    </p:anim>
                                    <p:anim calcmode="lin" valueType="num">
                                      <p:cBhvr>
                                        <p:cTn id="70" dur="500" fill="hold"/>
                                        <p:tgtEl>
                                          <p:spTgt spid="71"/>
                                        </p:tgtEl>
                                        <p:attrNameLst>
                                          <p:attrName>ppt_x</p:attrName>
                                        </p:attrNameLst>
                                      </p:cBhvr>
                                      <p:tavLst>
                                        <p:tav tm="0">
                                          <p:val>
                                            <p:strVal val="#ppt_x"/>
                                          </p:val>
                                        </p:tav>
                                        <p:tav tm="100000">
                                          <p:val>
                                            <p:strVal val="#ppt_x"/>
                                          </p:val>
                                        </p:tav>
                                      </p:tavLst>
                                    </p:anim>
                                    <p:anim calcmode="lin" valueType="num">
                                      <p:cBhvr>
                                        <p:cTn id="71" dur="500" fill="hold"/>
                                        <p:tgtEl>
                                          <p:spTgt spid="71"/>
                                        </p:tgtEl>
                                        <p:attrNameLst>
                                          <p:attrName>ppt_y</p:attrName>
                                        </p:attrNameLst>
                                      </p:cBhvr>
                                      <p:tavLst>
                                        <p:tav tm="0">
                                          <p:val>
                                            <p:strVal val="#ppt_h+1"/>
                                          </p:val>
                                        </p:tav>
                                        <p:tav tm="100000">
                                          <p:val>
                                            <p:strVal val="#ppt_y"/>
                                          </p:val>
                                        </p:tav>
                                      </p:tavLst>
                                    </p:anim>
                                    <p:animEffect transition="in" filter="fade">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70" grpId="0" animBg="1"/>
      <p:bldP spid="71" grpId="0" animBg="1"/>
      <p:bldP spid="25" grpId="0" animBg="1"/>
      <p:bldP spid="33" grpId="0" animBg="1"/>
      <p:bldP spid="34" grpId="0" animBg="1"/>
      <p:bldP spid="35"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2900" dirty="0" smtClean="0"/>
              <a:t>In the Beginning.....</a:t>
            </a:r>
          </a:p>
        </p:txBody>
      </p:sp>
      <p:sp>
        <p:nvSpPr>
          <p:cNvPr id="9" name="Text Placeholder 8"/>
          <p:cNvSpPr>
            <a:spLocks noGrp="1"/>
          </p:cNvSpPr>
          <p:nvPr>
            <p:ph type="body" sz="quarter" idx="13"/>
          </p:nvPr>
        </p:nvSpPr>
        <p:spPr/>
        <p:txBody>
          <a:bodyPr/>
          <a:lstStyle/>
          <a:p>
            <a:r>
              <a:rPr lang="en-GB" dirty="0" smtClean="0"/>
              <a:t>One data customer, with predictable habits</a:t>
            </a:r>
            <a:endParaRPr lang="en-GB" dirty="0"/>
          </a:p>
        </p:txBody>
      </p:sp>
      <p:sp>
        <p:nvSpPr>
          <p:cNvPr id="23555" name="Slide Number Placeholder 3"/>
          <p:cNvSpPr>
            <a:spLocks noGrp="1"/>
          </p:cNvSpPr>
          <p:nvPr>
            <p:ph type="sldNum" sz="quarter" idx="15"/>
          </p:nvPr>
        </p:nvSpPr>
        <p:spPr>
          <a:noFill/>
        </p:spPr>
        <p:txBody>
          <a:bodyPr lIns="91440" rIns="91440" anchor="ctr"/>
          <a:lstStyle/>
          <a:p>
            <a:pPr algn="l"/>
            <a:fld id="{05F83A95-E324-441F-81D3-F5ECFE3FDEE6}" type="slidenum">
              <a:rPr lang="en-GB" smtClean="0">
                <a:solidFill>
                  <a:srgbClr val="000000"/>
                </a:solidFill>
                <a:latin typeface="Arial" pitchFamily="34" charset="0"/>
                <a:ea typeface="ＭＳ Ｐゴシック" pitchFamily="34" charset="-128"/>
                <a:cs typeface="Arial" pitchFamily="34" charset="0"/>
              </a:rPr>
              <a:pPr algn="l"/>
              <a:t>2</a:t>
            </a:fld>
            <a:r>
              <a:rPr lang="en-GB" smtClean="0">
                <a:solidFill>
                  <a:srgbClr val="000000"/>
                </a:solidFill>
                <a:latin typeface="Arial" pitchFamily="34" charset="0"/>
                <a:ea typeface="ＭＳ Ｐゴシック" pitchFamily="34" charset="-128"/>
                <a:cs typeface="Arial" pitchFamily="34" charset="0"/>
              </a:rPr>
              <a:t> </a:t>
            </a:r>
          </a:p>
        </p:txBody>
      </p:sp>
      <p:grpSp>
        <p:nvGrpSpPr>
          <p:cNvPr id="23556" name="Group 14"/>
          <p:cNvGrpSpPr>
            <a:grpSpLocks/>
          </p:cNvGrpSpPr>
          <p:nvPr/>
        </p:nvGrpSpPr>
        <p:grpSpPr bwMode="auto">
          <a:xfrm>
            <a:off x="623888" y="1585913"/>
            <a:ext cx="7896225" cy="3846512"/>
            <a:chOff x="318295" y="1261472"/>
            <a:chExt cx="7739360" cy="3770903"/>
          </a:xfrm>
        </p:grpSpPr>
        <p:pic>
          <p:nvPicPr>
            <p:cNvPr id="23557" name="Picture 12"/>
            <p:cNvPicPr>
              <a:picLocks noChangeAspect="1"/>
            </p:cNvPicPr>
            <p:nvPr/>
          </p:nvPicPr>
          <p:blipFill>
            <a:blip r:embed="rId2" cstate="print"/>
            <a:srcRect/>
            <a:stretch>
              <a:fillRect/>
            </a:stretch>
          </p:blipFill>
          <p:spPr bwMode="auto">
            <a:xfrm>
              <a:off x="4286752" y="1261472"/>
              <a:ext cx="3770903" cy="3770903"/>
            </a:xfrm>
            <a:prstGeom prst="rect">
              <a:avLst/>
            </a:prstGeom>
            <a:noFill/>
            <a:ln w="9525">
              <a:noFill/>
              <a:miter lim="800000"/>
              <a:headEnd/>
              <a:tailEnd/>
            </a:ln>
          </p:spPr>
        </p:pic>
        <p:pic>
          <p:nvPicPr>
            <p:cNvPr id="23558" name="Picture 13"/>
            <p:cNvPicPr>
              <a:picLocks noChangeAspect="1"/>
            </p:cNvPicPr>
            <p:nvPr/>
          </p:nvPicPr>
          <p:blipFill>
            <a:blip r:embed="rId3" cstate="print"/>
            <a:srcRect/>
            <a:stretch>
              <a:fillRect/>
            </a:stretch>
          </p:blipFill>
          <p:spPr bwMode="auto">
            <a:xfrm>
              <a:off x="318295" y="1261472"/>
              <a:ext cx="3770903" cy="377090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3"/>
          <p:cNvSpPr>
            <a:spLocks noGrp="1"/>
          </p:cNvSpPr>
          <p:nvPr>
            <p:ph type="title"/>
          </p:nvPr>
        </p:nvSpPr>
        <p:spPr>
          <a:xfrm>
            <a:off x="365125" y="274638"/>
            <a:ext cx="7934325" cy="511175"/>
          </a:xfrm>
        </p:spPr>
        <p:txBody>
          <a:bodyPr/>
          <a:lstStyle/>
          <a:p>
            <a:r>
              <a:rPr lang="en-US" dirty="0" smtClean="0">
                <a:solidFill>
                  <a:srgbClr val="830051"/>
                </a:solidFill>
              </a:rPr>
              <a:t>A working example</a:t>
            </a:r>
          </a:p>
        </p:txBody>
      </p:sp>
      <p:sp>
        <p:nvSpPr>
          <p:cNvPr id="25" name="Text Placeholder 24"/>
          <p:cNvSpPr>
            <a:spLocks noGrp="1"/>
          </p:cNvSpPr>
          <p:nvPr>
            <p:ph type="body" sz="quarter" idx="12"/>
          </p:nvPr>
        </p:nvSpPr>
        <p:spPr>
          <a:xfrm>
            <a:off x="441325" y="769938"/>
            <a:ext cx="7818438" cy="511175"/>
          </a:xfrm>
        </p:spPr>
        <p:txBody>
          <a:bodyPr/>
          <a:lstStyle/>
          <a:p>
            <a:pPr>
              <a:defRPr/>
            </a:pPr>
            <a:r>
              <a:rPr lang="en-US" sz="2800" b="1" dirty="0" smtClean="0">
                <a:solidFill>
                  <a:srgbClr val="6F5987"/>
                </a:solidFill>
              </a:rPr>
              <a:t>Delaware state ‘Enlightened Community’</a:t>
            </a:r>
            <a:endParaRPr lang="en-US" sz="2800" b="1" dirty="0">
              <a:solidFill>
                <a:srgbClr val="6F5987"/>
              </a:solidFill>
            </a:endParaRPr>
          </a:p>
        </p:txBody>
      </p:sp>
      <p:grpSp>
        <p:nvGrpSpPr>
          <p:cNvPr id="2" name="Group 42"/>
          <p:cNvGrpSpPr>
            <a:grpSpLocks/>
          </p:cNvGrpSpPr>
          <p:nvPr/>
        </p:nvGrpSpPr>
        <p:grpSpPr bwMode="auto">
          <a:xfrm>
            <a:off x="1630363" y="1347788"/>
            <a:ext cx="2119312" cy="1793875"/>
            <a:chOff x="924268" y="1453286"/>
            <a:chExt cx="2118267" cy="1793494"/>
          </a:xfrm>
        </p:grpSpPr>
        <p:pic>
          <p:nvPicPr>
            <p:cNvPr id="57383" name="Picture 6"/>
            <p:cNvPicPr>
              <a:picLocks noChangeAspect="1" noChangeArrowheads="1"/>
            </p:cNvPicPr>
            <p:nvPr/>
          </p:nvPicPr>
          <p:blipFill>
            <a:blip r:embed="rId3" cstate="print"/>
            <a:srcRect/>
            <a:stretch>
              <a:fillRect/>
            </a:stretch>
          </p:blipFill>
          <p:spPr bwMode="auto">
            <a:xfrm>
              <a:off x="1069001" y="1453286"/>
              <a:ext cx="1828800" cy="1463040"/>
            </a:xfrm>
            <a:prstGeom prst="rect">
              <a:avLst/>
            </a:prstGeom>
            <a:noFill/>
            <a:ln w="9525">
              <a:noFill/>
              <a:miter lim="800000"/>
              <a:headEnd/>
              <a:tailEnd/>
            </a:ln>
          </p:spPr>
        </p:pic>
        <p:sp>
          <p:nvSpPr>
            <p:cNvPr id="57384" name="TextBox 63"/>
            <p:cNvSpPr txBox="1">
              <a:spLocks noChangeArrowheads="1"/>
            </p:cNvSpPr>
            <p:nvPr/>
          </p:nvSpPr>
          <p:spPr bwMode="auto">
            <a:xfrm>
              <a:off x="924268" y="2846670"/>
              <a:ext cx="2118267" cy="400110"/>
            </a:xfrm>
            <a:prstGeom prst="rect">
              <a:avLst/>
            </a:prstGeom>
            <a:noFill/>
            <a:ln w="9525">
              <a:noFill/>
              <a:miter lim="800000"/>
              <a:headEnd/>
              <a:tailEnd/>
            </a:ln>
          </p:spPr>
          <p:txBody>
            <a:bodyPr>
              <a:spAutoFit/>
            </a:bodyPr>
            <a:lstStyle/>
            <a:p>
              <a:pPr algn="ctr"/>
              <a:r>
                <a:rPr lang="en-US" sz="2000">
                  <a:solidFill>
                    <a:schemeClr val="accent2"/>
                  </a:solidFill>
                </a:rPr>
                <a:t>AstraZeneca</a:t>
              </a:r>
            </a:p>
          </p:txBody>
        </p:sp>
      </p:grpSp>
      <p:grpSp>
        <p:nvGrpSpPr>
          <p:cNvPr id="3" name="Group 38"/>
          <p:cNvGrpSpPr>
            <a:grpSpLocks/>
          </p:cNvGrpSpPr>
          <p:nvPr/>
        </p:nvGrpSpPr>
        <p:grpSpPr bwMode="auto">
          <a:xfrm>
            <a:off x="7008813" y="3128963"/>
            <a:ext cx="1828800" cy="1785937"/>
            <a:chOff x="7089494" y="4322863"/>
            <a:chExt cx="1828800" cy="1785897"/>
          </a:xfrm>
        </p:grpSpPr>
        <p:pic>
          <p:nvPicPr>
            <p:cNvPr id="57381" name="Picture 7"/>
            <p:cNvPicPr>
              <a:picLocks noChangeAspect="1" noChangeArrowheads="1"/>
            </p:cNvPicPr>
            <p:nvPr/>
          </p:nvPicPr>
          <p:blipFill>
            <a:blip r:embed="rId4" cstate="print"/>
            <a:srcRect/>
            <a:stretch>
              <a:fillRect/>
            </a:stretch>
          </p:blipFill>
          <p:spPr bwMode="auto">
            <a:xfrm>
              <a:off x="7089494" y="4322863"/>
              <a:ext cx="1828800" cy="1463040"/>
            </a:xfrm>
            <a:prstGeom prst="rect">
              <a:avLst/>
            </a:prstGeom>
            <a:noFill/>
            <a:ln w="9525">
              <a:noFill/>
              <a:miter lim="800000"/>
              <a:headEnd/>
              <a:tailEnd/>
            </a:ln>
          </p:spPr>
        </p:pic>
        <p:sp>
          <p:nvSpPr>
            <p:cNvPr id="57382" name="TextBox 64"/>
            <p:cNvSpPr txBox="1">
              <a:spLocks noChangeArrowheads="1"/>
            </p:cNvSpPr>
            <p:nvPr/>
          </p:nvSpPr>
          <p:spPr bwMode="auto">
            <a:xfrm>
              <a:off x="7200619" y="5708650"/>
              <a:ext cx="1606550" cy="400110"/>
            </a:xfrm>
            <a:prstGeom prst="rect">
              <a:avLst/>
            </a:prstGeom>
            <a:noFill/>
            <a:ln w="9525">
              <a:noFill/>
              <a:miter lim="800000"/>
              <a:headEnd/>
              <a:tailEnd/>
            </a:ln>
          </p:spPr>
          <p:txBody>
            <a:bodyPr>
              <a:spAutoFit/>
            </a:bodyPr>
            <a:lstStyle/>
            <a:p>
              <a:pPr algn="ctr"/>
              <a:r>
                <a:rPr lang="en-US" sz="2000">
                  <a:solidFill>
                    <a:schemeClr val="accent2"/>
                  </a:solidFill>
                </a:rPr>
                <a:t>BCBS DE</a:t>
              </a:r>
            </a:p>
          </p:txBody>
        </p:sp>
      </p:grpSp>
      <p:grpSp>
        <p:nvGrpSpPr>
          <p:cNvPr id="4" name="Group 39"/>
          <p:cNvGrpSpPr>
            <a:grpSpLocks/>
          </p:cNvGrpSpPr>
          <p:nvPr/>
        </p:nvGrpSpPr>
        <p:grpSpPr bwMode="auto">
          <a:xfrm>
            <a:off x="5027613" y="1347788"/>
            <a:ext cx="2751137" cy="1957387"/>
            <a:chOff x="3268451" y="4325938"/>
            <a:chExt cx="2750394" cy="1957660"/>
          </a:xfrm>
        </p:grpSpPr>
        <p:grpSp>
          <p:nvGrpSpPr>
            <p:cNvPr id="5" name="Group 32"/>
            <p:cNvGrpSpPr>
              <a:grpSpLocks noChangeAspect="1"/>
            </p:cNvGrpSpPr>
            <p:nvPr/>
          </p:nvGrpSpPr>
          <p:grpSpPr bwMode="auto">
            <a:xfrm>
              <a:off x="3502101" y="4325938"/>
              <a:ext cx="2283094" cy="1554480"/>
              <a:chOff x="3459163" y="4325938"/>
              <a:chExt cx="2825890" cy="1924050"/>
            </a:xfrm>
          </p:grpSpPr>
          <p:pic>
            <p:nvPicPr>
              <p:cNvPr id="57374" name="Picture 2"/>
              <p:cNvPicPr>
                <a:picLocks noChangeAspect="1" noChangeArrowheads="1"/>
              </p:cNvPicPr>
              <p:nvPr/>
            </p:nvPicPr>
            <p:blipFill>
              <a:blip r:embed="rId5" cstate="print"/>
              <a:srcRect/>
              <a:stretch>
                <a:fillRect/>
              </a:stretch>
            </p:blipFill>
            <p:spPr bwMode="auto">
              <a:xfrm>
                <a:off x="4095750" y="4325938"/>
                <a:ext cx="1714500" cy="1371600"/>
              </a:xfrm>
              <a:prstGeom prst="rect">
                <a:avLst/>
              </a:prstGeom>
              <a:noFill/>
              <a:ln w="9525">
                <a:noFill/>
                <a:miter lim="800000"/>
                <a:headEnd/>
                <a:tailEnd/>
              </a:ln>
            </p:spPr>
          </p:pic>
          <p:pic>
            <p:nvPicPr>
              <p:cNvPr id="57375" name="Picture 2"/>
              <p:cNvPicPr>
                <a:picLocks noChangeAspect="1" noChangeArrowheads="1"/>
              </p:cNvPicPr>
              <p:nvPr/>
            </p:nvPicPr>
            <p:blipFill>
              <a:blip r:embed="rId5" cstate="print"/>
              <a:srcRect/>
              <a:stretch>
                <a:fillRect/>
              </a:stretch>
            </p:blipFill>
            <p:spPr bwMode="auto">
              <a:xfrm>
                <a:off x="3459163" y="4730750"/>
                <a:ext cx="1714500" cy="1371600"/>
              </a:xfrm>
              <a:prstGeom prst="rect">
                <a:avLst/>
              </a:prstGeom>
              <a:noFill/>
              <a:ln w="9525">
                <a:noFill/>
                <a:miter lim="800000"/>
                <a:headEnd/>
                <a:tailEnd/>
              </a:ln>
            </p:spPr>
          </p:pic>
          <p:grpSp>
            <p:nvGrpSpPr>
              <p:cNvPr id="6" name="Group 69"/>
              <p:cNvGrpSpPr>
                <a:grpSpLocks noChangeAspect="1"/>
              </p:cNvGrpSpPr>
              <p:nvPr/>
            </p:nvGrpSpPr>
            <p:grpSpPr bwMode="auto">
              <a:xfrm>
                <a:off x="4922838" y="5026607"/>
                <a:ext cx="1362215" cy="1223381"/>
                <a:chOff x="383895" y="5035449"/>
                <a:chExt cx="1629330" cy="1570299"/>
              </a:xfrm>
            </p:grpSpPr>
            <p:pic>
              <p:nvPicPr>
                <p:cNvPr id="57377" name="Picture 4"/>
                <p:cNvPicPr>
                  <a:picLocks noChangeAspect="1" noChangeArrowheads="1"/>
                </p:cNvPicPr>
                <p:nvPr/>
              </p:nvPicPr>
              <p:blipFill>
                <a:blip r:embed="rId6" cstate="print"/>
                <a:srcRect/>
                <a:stretch>
                  <a:fillRect/>
                </a:stretch>
              </p:blipFill>
              <p:spPr bwMode="auto">
                <a:xfrm>
                  <a:off x="1053298" y="5230290"/>
                  <a:ext cx="822960" cy="914400"/>
                </a:xfrm>
                <a:prstGeom prst="rect">
                  <a:avLst/>
                </a:prstGeom>
                <a:noFill/>
                <a:ln w="9525">
                  <a:noFill/>
                  <a:miter lim="800000"/>
                  <a:headEnd/>
                  <a:tailEnd/>
                </a:ln>
              </p:spPr>
            </p:pic>
            <p:pic>
              <p:nvPicPr>
                <p:cNvPr id="57378" name="Picture 4"/>
                <p:cNvPicPr>
                  <a:picLocks noChangeAspect="1" noChangeArrowheads="1"/>
                </p:cNvPicPr>
                <p:nvPr/>
              </p:nvPicPr>
              <p:blipFill>
                <a:blip r:embed="rId6" cstate="print"/>
                <a:srcRect/>
                <a:stretch>
                  <a:fillRect/>
                </a:stretch>
              </p:blipFill>
              <p:spPr bwMode="auto">
                <a:xfrm>
                  <a:off x="383895" y="5035449"/>
                  <a:ext cx="822960" cy="914400"/>
                </a:xfrm>
                <a:prstGeom prst="rect">
                  <a:avLst/>
                </a:prstGeom>
                <a:noFill/>
                <a:ln w="9525">
                  <a:noFill/>
                  <a:miter lim="800000"/>
                  <a:headEnd/>
                  <a:tailEnd/>
                </a:ln>
              </p:spPr>
            </p:pic>
            <p:pic>
              <p:nvPicPr>
                <p:cNvPr id="57379" name="Picture 4"/>
                <p:cNvPicPr>
                  <a:picLocks noChangeAspect="1" noChangeArrowheads="1"/>
                </p:cNvPicPr>
                <p:nvPr/>
              </p:nvPicPr>
              <p:blipFill>
                <a:blip r:embed="rId6" cstate="print"/>
                <a:srcRect/>
                <a:stretch>
                  <a:fillRect/>
                </a:stretch>
              </p:blipFill>
              <p:spPr bwMode="auto">
                <a:xfrm>
                  <a:off x="505430" y="5596822"/>
                  <a:ext cx="822960" cy="914399"/>
                </a:xfrm>
                <a:prstGeom prst="rect">
                  <a:avLst/>
                </a:prstGeom>
                <a:noFill/>
                <a:ln w="9525">
                  <a:noFill/>
                  <a:miter lim="800000"/>
                  <a:headEnd/>
                  <a:tailEnd/>
                </a:ln>
              </p:spPr>
            </p:pic>
            <p:pic>
              <p:nvPicPr>
                <p:cNvPr id="57380" name="Picture 4"/>
                <p:cNvPicPr>
                  <a:picLocks noChangeAspect="1" noChangeArrowheads="1"/>
                </p:cNvPicPr>
                <p:nvPr/>
              </p:nvPicPr>
              <p:blipFill>
                <a:blip r:embed="rId6" cstate="print"/>
                <a:srcRect/>
                <a:stretch>
                  <a:fillRect/>
                </a:stretch>
              </p:blipFill>
              <p:spPr bwMode="auto">
                <a:xfrm>
                  <a:off x="1190265" y="5691348"/>
                  <a:ext cx="822960" cy="914400"/>
                </a:xfrm>
                <a:prstGeom prst="rect">
                  <a:avLst/>
                </a:prstGeom>
                <a:noFill/>
                <a:ln w="9525">
                  <a:noFill/>
                  <a:miter lim="800000"/>
                  <a:headEnd/>
                  <a:tailEnd/>
                </a:ln>
              </p:spPr>
            </p:pic>
          </p:grpSp>
        </p:grpSp>
        <p:sp>
          <p:nvSpPr>
            <p:cNvPr id="57373" name="TextBox 74"/>
            <p:cNvSpPr txBox="1">
              <a:spLocks noChangeArrowheads="1"/>
            </p:cNvSpPr>
            <p:nvPr/>
          </p:nvSpPr>
          <p:spPr bwMode="auto">
            <a:xfrm>
              <a:off x="3268451" y="5883488"/>
              <a:ext cx="2750394" cy="400110"/>
            </a:xfrm>
            <a:prstGeom prst="rect">
              <a:avLst/>
            </a:prstGeom>
            <a:noFill/>
            <a:ln w="9525">
              <a:noFill/>
              <a:miter lim="800000"/>
              <a:headEnd/>
              <a:tailEnd/>
            </a:ln>
          </p:spPr>
          <p:txBody>
            <a:bodyPr>
              <a:spAutoFit/>
            </a:bodyPr>
            <a:lstStyle/>
            <a:p>
              <a:pPr algn="ctr"/>
              <a:r>
                <a:rPr lang="en-US" sz="2000">
                  <a:solidFill>
                    <a:schemeClr val="accent2"/>
                  </a:solidFill>
                </a:rPr>
                <a:t>Christiana Care</a:t>
              </a:r>
            </a:p>
          </p:txBody>
        </p:sp>
      </p:grpSp>
      <p:grpSp>
        <p:nvGrpSpPr>
          <p:cNvPr id="7" name="Group 36"/>
          <p:cNvGrpSpPr>
            <a:grpSpLocks/>
          </p:cNvGrpSpPr>
          <p:nvPr/>
        </p:nvGrpSpPr>
        <p:grpSpPr bwMode="auto">
          <a:xfrm>
            <a:off x="1093788" y="4764088"/>
            <a:ext cx="3246437" cy="1933575"/>
            <a:chOff x="3513452" y="1453087"/>
            <a:chExt cx="3246161" cy="1934032"/>
          </a:xfrm>
        </p:grpSpPr>
        <p:grpSp>
          <p:nvGrpSpPr>
            <p:cNvPr id="8" name="Group 31"/>
            <p:cNvGrpSpPr>
              <a:grpSpLocks noChangeAspect="1"/>
            </p:cNvGrpSpPr>
            <p:nvPr/>
          </p:nvGrpSpPr>
          <p:grpSpPr bwMode="auto">
            <a:xfrm>
              <a:off x="4245506" y="1453087"/>
              <a:ext cx="1782053" cy="1280160"/>
              <a:chOff x="3815788" y="1441513"/>
              <a:chExt cx="2291209" cy="1637815"/>
            </a:xfrm>
          </p:grpSpPr>
          <p:pic>
            <p:nvPicPr>
              <p:cNvPr id="57370" name="Picture 26"/>
              <p:cNvPicPr>
                <a:picLocks noChangeAspect="1" noChangeArrowheads="1"/>
              </p:cNvPicPr>
              <p:nvPr/>
            </p:nvPicPr>
            <p:blipFill>
              <a:blip r:embed="rId7" cstate="print"/>
              <a:srcRect/>
              <a:stretch>
                <a:fillRect/>
              </a:stretch>
            </p:blipFill>
            <p:spPr bwMode="auto">
              <a:xfrm>
                <a:off x="3815788" y="1441513"/>
                <a:ext cx="1737360" cy="1389832"/>
              </a:xfrm>
              <a:prstGeom prst="rect">
                <a:avLst/>
              </a:prstGeom>
              <a:noFill/>
              <a:ln w="9525">
                <a:noFill/>
                <a:miter lim="800000"/>
                <a:headEnd/>
                <a:tailEnd/>
              </a:ln>
            </p:spPr>
          </p:pic>
          <p:pic>
            <p:nvPicPr>
              <p:cNvPr id="57371" name="Picture 25"/>
              <p:cNvPicPr>
                <a:picLocks noChangeAspect="1" noChangeArrowheads="1"/>
              </p:cNvPicPr>
              <p:nvPr/>
            </p:nvPicPr>
            <p:blipFill>
              <a:blip r:embed="rId8" cstate="print"/>
              <a:srcRect/>
              <a:stretch>
                <a:fillRect/>
              </a:stretch>
            </p:blipFill>
            <p:spPr bwMode="auto">
              <a:xfrm>
                <a:off x="5146877" y="1707728"/>
                <a:ext cx="960120" cy="1371600"/>
              </a:xfrm>
              <a:prstGeom prst="rect">
                <a:avLst/>
              </a:prstGeom>
              <a:noFill/>
              <a:ln w="9525">
                <a:noFill/>
                <a:miter lim="800000"/>
                <a:headEnd/>
                <a:tailEnd/>
              </a:ln>
            </p:spPr>
          </p:pic>
        </p:grpSp>
        <p:sp>
          <p:nvSpPr>
            <p:cNvPr id="57369" name="TextBox 74"/>
            <p:cNvSpPr txBox="1">
              <a:spLocks noChangeArrowheads="1"/>
            </p:cNvSpPr>
            <p:nvPr/>
          </p:nvSpPr>
          <p:spPr bwMode="auto">
            <a:xfrm>
              <a:off x="3513452" y="2679233"/>
              <a:ext cx="3246161" cy="707886"/>
            </a:xfrm>
            <a:prstGeom prst="rect">
              <a:avLst/>
            </a:prstGeom>
            <a:noFill/>
            <a:ln w="9525">
              <a:noFill/>
              <a:miter lim="800000"/>
              <a:headEnd/>
              <a:tailEnd/>
            </a:ln>
          </p:spPr>
          <p:txBody>
            <a:bodyPr>
              <a:spAutoFit/>
            </a:bodyPr>
            <a:lstStyle/>
            <a:p>
              <a:pPr algn="ctr"/>
              <a:r>
                <a:rPr lang="en-US" sz="2000">
                  <a:solidFill>
                    <a:schemeClr val="accent2"/>
                  </a:solidFill>
                </a:rPr>
                <a:t>Delaware Health Information Network</a:t>
              </a:r>
            </a:p>
          </p:txBody>
        </p:sp>
      </p:grpSp>
      <p:grpSp>
        <p:nvGrpSpPr>
          <p:cNvPr id="9" name="Group 37"/>
          <p:cNvGrpSpPr>
            <a:grpSpLocks/>
          </p:cNvGrpSpPr>
          <p:nvPr/>
        </p:nvGrpSpPr>
        <p:grpSpPr bwMode="auto">
          <a:xfrm>
            <a:off x="334963" y="3168650"/>
            <a:ext cx="1847850" cy="1800225"/>
            <a:chOff x="7037409" y="1780351"/>
            <a:chExt cx="1847890" cy="1799725"/>
          </a:xfrm>
        </p:grpSpPr>
        <p:sp>
          <p:nvSpPr>
            <p:cNvPr id="57366" name="TextBox 65"/>
            <p:cNvSpPr txBox="1">
              <a:spLocks noChangeArrowheads="1"/>
            </p:cNvSpPr>
            <p:nvPr/>
          </p:nvSpPr>
          <p:spPr bwMode="auto">
            <a:xfrm>
              <a:off x="7037409" y="2872190"/>
              <a:ext cx="1847890" cy="707886"/>
            </a:xfrm>
            <a:prstGeom prst="rect">
              <a:avLst/>
            </a:prstGeom>
            <a:noFill/>
            <a:ln w="9525">
              <a:noFill/>
              <a:miter lim="800000"/>
              <a:headEnd/>
              <a:tailEnd/>
            </a:ln>
          </p:spPr>
          <p:txBody>
            <a:bodyPr>
              <a:spAutoFit/>
            </a:bodyPr>
            <a:lstStyle/>
            <a:p>
              <a:pPr algn="ctr"/>
              <a:r>
                <a:rPr lang="en-US" sz="2000">
                  <a:solidFill>
                    <a:schemeClr val="accent2"/>
                  </a:solidFill>
                </a:rPr>
                <a:t>Governor’s Office</a:t>
              </a:r>
            </a:p>
          </p:txBody>
        </p:sp>
        <p:pic>
          <p:nvPicPr>
            <p:cNvPr id="57367" name="Picture 28"/>
            <p:cNvPicPr>
              <a:picLocks noChangeAspect="1" noChangeArrowheads="1"/>
            </p:cNvPicPr>
            <p:nvPr/>
          </p:nvPicPr>
          <p:blipFill>
            <a:blip r:embed="rId9" cstate="print"/>
            <a:srcRect/>
            <a:stretch>
              <a:fillRect/>
            </a:stretch>
          </p:blipFill>
          <p:spPr bwMode="auto">
            <a:xfrm>
              <a:off x="7274828" y="1780351"/>
              <a:ext cx="1373053" cy="1097280"/>
            </a:xfrm>
            <a:prstGeom prst="rect">
              <a:avLst/>
            </a:prstGeom>
            <a:noFill/>
            <a:ln w="9525">
              <a:noFill/>
              <a:miter lim="800000"/>
              <a:headEnd/>
              <a:tailEnd/>
            </a:ln>
          </p:spPr>
        </p:pic>
      </p:grpSp>
      <p:grpSp>
        <p:nvGrpSpPr>
          <p:cNvPr id="10" name="Group 40"/>
          <p:cNvGrpSpPr>
            <a:grpSpLocks/>
          </p:cNvGrpSpPr>
          <p:nvPr/>
        </p:nvGrpSpPr>
        <p:grpSpPr bwMode="auto">
          <a:xfrm>
            <a:off x="5429250" y="5157788"/>
            <a:ext cx="2071688" cy="1539875"/>
            <a:chOff x="1098823" y="4893969"/>
            <a:chExt cx="2072652" cy="1539006"/>
          </a:xfrm>
        </p:grpSpPr>
        <p:sp>
          <p:nvSpPr>
            <p:cNvPr id="57364" name="TextBox 66"/>
            <p:cNvSpPr txBox="1">
              <a:spLocks noChangeArrowheads="1"/>
            </p:cNvSpPr>
            <p:nvPr/>
          </p:nvSpPr>
          <p:spPr bwMode="auto">
            <a:xfrm>
              <a:off x="1098823" y="6032865"/>
              <a:ext cx="2072652" cy="400110"/>
            </a:xfrm>
            <a:prstGeom prst="rect">
              <a:avLst/>
            </a:prstGeom>
            <a:noFill/>
            <a:ln w="9525">
              <a:noFill/>
              <a:miter lim="800000"/>
              <a:headEnd/>
              <a:tailEnd/>
            </a:ln>
          </p:spPr>
          <p:txBody>
            <a:bodyPr>
              <a:spAutoFit/>
            </a:bodyPr>
            <a:lstStyle/>
            <a:p>
              <a:pPr algn="ctr"/>
              <a:r>
                <a:rPr lang="en-US" sz="2000">
                  <a:solidFill>
                    <a:schemeClr val="accent2"/>
                  </a:solidFill>
                </a:rPr>
                <a:t>Medicaid</a:t>
              </a:r>
            </a:p>
          </p:txBody>
        </p:sp>
        <p:pic>
          <p:nvPicPr>
            <p:cNvPr id="57365" name="Picture 29"/>
            <p:cNvPicPr>
              <a:picLocks noChangeAspect="1" noChangeArrowheads="1"/>
            </p:cNvPicPr>
            <p:nvPr/>
          </p:nvPicPr>
          <p:blipFill>
            <a:blip r:embed="rId10" cstate="print"/>
            <a:srcRect/>
            <a:stretch>
              <a:fillRect/>
            </a:stretch>
          </p:blipFill>
          <p:spPr bwMode="auto">
            <a:xfrm>
              <a:off x="1448622" y="4893969"/>
              <a:ext cx="1373055" cy="1097280"/>
            </a:xfrm>
            <a:prstGeom prst="rect">
              <a:avLst/>
            </a:prstGeom>
            <a:noFill/>
            <a:ln w="9525">
              <a:noFill/>
              <a:miter lim="800000"/>
              <a:headEnd/>
              <a:tailEnd/>
            </a:ln>
          </p:spPr>
        </p:pic>
      </p:grpSp>
      <p:grpSp>
        <p:nvGrpSpPr>
          <p:cNvPr id="11" name="Group 41"/>
          <p:cNvGrpSpPr>
            <a:grpSpLocks/>
          </p:cNvGrpSpPr>
          <p:nvPr/>
        </p:nvGrpSpPr>
        <p:grpSpPr bwMode="auto">
          <a:xfrm>
            <a:off x="3495675" y="3001963"/>
            <a:ext cx="2117725" cy="1760537"/>
            <a:chOff x="0" y="3086301"/>
            <a:chExt cx="2118267" cy="1759714"/>
          </a:xfrm>
        </p:grpSpPr>
        <p:pic>
          <p:nvPicPr>
            <p:cNvPr id="57362" name="Picture 7"/>
            <p:cNvPicPr>
              <a:picLocks noChangeAspect="1" noChangeArrowheads="1"/>
            </p:cNvPicPr>
            <p:nvPr/>
          </p:nvPicPr>
          <p:blipFill>
            <a:blip r:embed="rId4" cstate="print"/>
            <a:srcRect/>
            <a:stretch>
              <a:fillRect/>
            </a:stretch>
          </p:blipFill>
          <p:spPr bwMode="auto">
            <a:xfrm flipH="1">
              <a:off x="416738" y="3086301"/>
              <a:ext cx="1284790" cy="1463040"/>
            </a:xfrm>
            <a:prstGeom prst="rect">
              <a:avLst/>
            </a:prstGeom>
            <a:noFill/>
            <a:ln w="9525">
              <a:noFill/>
              <a:miter lim="800000"/>
              <a:headEnd/>
              <a:tailEnd/>
            </a:ln>
          </p:spPr>
        </p:pic>
        <p:sp>
          <p:nvSpPr>
            <p:cNvPr id="57363" name="TextBox 63"/>
            <p:cNvSpPr txBox="1">
              <a:spLocks noChangeArrowheads="1"/>
            </p:cNvSpPr>
            <p:nvPr/>
          </p:nvSpPr>
          <p:spPr bwMode="auto">
            <a:xfrm>
              <a:off x="0" y="4445905"/>
              <a:ext cx="2118267" cy="400110"/>
            </a:xfrm>
            <a:prstGeom prst="rect">
              <a:avLst/>
            </a:prstGeom>
            <a:noFill/>
            <a:ln w="9525">
              <a:noFill/>
              <a:miter lim="800000"/>
              <a:headEnd/>
              <a:tailEnd/>
            </a:ln>
          </p:spPr>
          <p:txBody>
            <a:bodyPr>
              <a:spAutoFit/>
            </a:bodyPr>
            <a:lstStyle/>
            <a:p>
              <a:pPr algn="ctr"/>
              <a:r>
                <a:rPr lang="en-US" sz="2000">
                  <a:solidFill>
                    <a:schemeClr val="accent2"/>
                  </a:solidFill>
                </a:rPr>
                <a:t>HealthCore</a:t>
              </a:r>
            </a:p>
          </p:txBody>
        </p:sp>
      </p:grpSp>
      <p:cxnSp>
        <p:nvCxnSpPr>
          <p:cNvPr id="36" name="Straight Connector 35"/>
          <p:cNvCxnSpPr/>
          <p:nvPr/>
        </p:nvCxnSpPr>
        <p:spPr bwMode="auto">
          <a:xfrm rot="10800000" flipV="1">
            <a:off x="5103813" y="3275013"/>
            <a:ext cx="1076325" cy="255587"/>
          </a:xfrm>
          <a:prstGeom prst="line">
            <a:avLst/>
          </a:prstGeom>
          <a:ln w="76200">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bwMode="auto">
          <a:xfrm rot="10800000" flipV="1">
            <a:off x="5195888" y="3854450"/>
            <a:ext cx="2246312" cy="76200"/>
          </a:xfrm>
          <a:prstGeom prst="line">
            <a:avLst/>
          </a:prstGeom>
          <a:ln w="76200">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bwMode="auto">
          <a:xfrm rot="10800000">
            <a:off x="5359400" y="4270375"/>
            <a:ext cx="1030288" cy="787400"/>
          </a:xfrm>
          <a:prstGeom prst="line">
            <a:avLst/>
          </a:prstGeom>
          <a:ln w="76200">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bwMode="auto">
          <a:xfrm rot="10800000" flipV="1">
            <a:off x="2963863" y="4051300"/>
            <a:ext cx="855662" cy="625475"/>
          </a:xfrm>
          <a:prstGeom prst="line">
            <a:avLst/>
          </a:prstGeom>
          <a:ln w="76200">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bwMode="auto">
          <a:xfrm rot="10800000" flipV="1">
            <a:off x="2106613" y="3843338"/>
            <a:ext cx="1620837" cy="22225"/>
          </a:xfrm>
          <a:prstGeom prst="line">
            <a:avLst/>
          </a:prstGeom>
          <a:ln w="76200">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7" name="Straight Connector 56"/>
          <p:cNvCxnSpPr/>
          <p:nvPr/>
        </p:nvCxnSpPr>
        <p:spPr bwMode="auto">
          <a:xfrm rot="10800000">
            <a:off x="3090863" y="3101975"/>
            <a:ext cx="879475" cy="428625"/>
          </a:xfrm>
          <a:prstGeom prst="line">
            <a:avLst/>
          </a:prstGeom>
          <a:ln w="76200">
            <a:solidFill>
              <a:schemeClr val="accent4"/>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57361" name="Slide Number Placeholder 39"/>
          <p:cNvSpPr>
            <a:spLocks noGrp="1"/>
          </p:cNvSpPr>
          <p:nvPr>
            <p:ph type="sldNum" sz="quarter" idx="13"/>
          </p:nvPr>
        </p:nvSpPr>
        <p:spPr>
          <a:noFill/>
        </p:spPr>
        <p:txBody>
          <a:bodyPr/>
          <a:lstStyle/>
          <a:p>
            <a:fld id="{CB5D047F-BE4A-4104-B038-705DCA332906}" type="slidenum">
              <a:rPr lang="en-GB" smtClean="0">
                <a:latin typeface="Arial" pitchFamily="34" charset="0"/>
              </a:rPr>
              <a:pPr/>
              <a:t>20</a:t>
            </a:fld>
            <a:endParaRPr lang="en-GB"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42"/>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0500" y="1219200"/>
            <a:ext cx="8763000" cy="5486400"/>
          </a:xfrm>
          <a:prstGeom prst="roundRect">
            <a:avLst>
              <a:gd name="adj" fmla="val 3338"/>
            </a:avLst>
          </a:prstGeom>
          <a:solidFill>
            <a:srgbClr val="E9E7E3"/>
          </a:solidFill>
          <a:ln>
            <a:noFill/>
          </a:ln>
          <a:effectLst/>
        </p:spPr>
        <p:style>
          <a:lnRef idx="1">
            <a:schemeClr val="accent1"/>
          </a:lnRef>
          <a:fillRef idx="3">
            <a:schemeClr val="accent1"/>
          </a:fillRef>
          <a:effectRef idx="2">
            <a:schemeClr val="accent1"/>
          </a:effectRef>
          <a:fontRef idx="minor">
            <a:schemeClr val="lt1"/>
          </a:fontRef>
        </p:style>
        <p:txBody>
          <a:bodyPr lIns="91420" tIns="45711" rIns="91420" bIns="45711" anchor="ctr"/>
          <a:lstStyle/>
          <a:p>
            <a:pPr algn="ctr" defTabSz="457104" fontAlgn="auto">
              <a:spcBef>
                <a:spcPts val="0"/>
              </a:spcBef>
              <a:spcAft>
                <a:spcPts val="0"/>
              </a:spcAft>
              <a:defRPr/>
            </a:pPr>
            <a:endParaRPr lang="en-US" dirty="0">
              <a:solidFill>
                <a:prstClr val="white"/>
              </a:solidFill>
            </a:endParaRPr>
          </a:p>
        </p:txBody>
      </p:sp>
      <p:sp>
        <p:nvSpPr>
          <p:cNvPr id="4" name="Rounded Rectangle 3"/>
          <p:cNvSpPr/>
          <p:nvPr/>
        </p:nvSpPr>
        <p:spPr>
          <a:xfrm>
            <a:off x="190500" y="152400"/>
            <a:ext cx="8763000" cy="914400"/>
          </a:xfrm>
          <a:prstGeom prst="roundRect">
            <a:avLst>
              <a:gd name="adj" fmla="val 20004"/>
            </a:avLst>
          </a:prstGeom>
          <a:solidFill>
            <a:srgbClr val="84004D"/>
          </a:solidFill>
          <a:ln>
            <a:noFill/>
          </a:ln>
          <a:effectLst/>
        </p:spPr>
        <p:style>
          <a:lnRef idx="1">
            <a:schemeClr val="accent1"/>
          </a:lnRef>
          <a:fillRef idx="3">
            <a:schemeClr val="accent1"/>
          </a:fillRef>
          <a:effectRef idx="2">
            <a:schemeClr val="accent1"/>
          </a:effectRef>
          <a:fontRef idx="minor">
            <a:schemeClr val="lt1"/>
          </a:fontRef>
        </p:style>
        <p:txBody>
          <a:bodyPr lIns="91420" tIns="45711" rIns="91420" bIns="45711" anchor="ctr"/>
          <a:lstStyle/>
          <a:p>
            <a:pPr algn="ctr" defTabSz="457104" fontAlgn="auto">
              <a:spcBef>
                <a:spcPts val="0"/>
              </a:spcBef>
              <a:spcAft>
                <a:spcPts val="0"/>
              </a:spcAft>
              <a:defRPr/>
            </a:pPr>
            <a:endParaRPr lang="en-US" dirty="0">
              <a:solidFill>
                <a:prstClr val="white"/>
              </a:solidFill>
            </a:endParaRPr>
          </a:p>
        </p:txBody>
      </p:sp>
      <p:sp>
        <p:nvSpPr>
          <p:cNvPr id="11" name="Rectangle 2"/>
          <p:cNvSpPr txBox="1">
            <a:spLocks noChangeArrowheads="1"/>
          </p:cNvSpPr>
          <p:nvPr/>
        </p:nvSpPr>
        <p:spPr bwMode="auto">
          <a:xfrm>
            <a:off x="314325" y="207963"/>
            <a:ext cx="8415338" cy="819150"/>
          </a:xfrm>
          <a:prstGeom prst="rect">
            <a:avLst/>
          </a:prstGeom>
          <a:noFill/>
          <a:ln w="9525">
            <a:noFill/>
            <a:miter lim="800000"/>
            <a:headEnd/>
            <a:tailEnd/>
          </a:ln>
        </p:spPr>
        <p:txBody>
          <a:bodyPr lIns="91420" tIns="45711" rIns="91420" bIns="45711" anchor="ctr"/>
          <a:lstStyle/>
          <a:p>
            <a:pPr algn="ctr" defTabSz="457152" fontAlgn="auto">
              <a:spcAft>
                <a:spcPts val="0"/>
              </a:spcAft>
              <a:defRPr/>
            </a:pPr>
            <a:r>
              <a:rPr lang="en-US" sz="2900" kern="0" dirty="0" smtClean="0">
                <a:solidFill>
                  <a:prstClr val="white"/>
                </a:solidFill>
                <a:latin typeface="Arial"/>
                <a:ea typeface="ＭＳ Ｐゴシック" charset="-128"/>
                <a:cs typeface="Arial"/>
              </a:rPr>
              <a:t>AZ’s Real </a:t>
            </a:r>
            <a:r>
              <a:rPr lang="en-US" sz="2900" kern="0" dirty="0">
                <a:solidFill>
                  <a:prstClr val="white"/>
                </a:solidFill>
                <a:latin typeface="Arial"/>
                <a:ea typeface="ＭＳ Ｐゴシック" charset="-128"/>
                <a:cs typeface="Arial"/>
              </a:rPr>
              <a:t>World </a:t>
            </a:r>
            <a:r>
              <a:rPr lang="en-US" sz="2900" kern="0" dirty="0" smtClean="0">
                <a:solidFill>
                  <a:prstClr val="white"/>
                </a:solidFill>
                <a:latin typeface="Arial"/>
                <a:ea typeface="ＭＳ Ｐゴシック" charset="-128"/>
                <a:cs typeface="Arial"/>
              </a:rPr>
              <a:t>Evidence Capability has a global footprint</a:t>
            </a:r>
            <a:endParaRPr lang="en-US" sz="2900" kern="0" dirty="0">
              <a:solidFill>
                <a:prstClr val="white"/>
              </a:solidFill>
              <a:latin typeface="Arial"/>
              <a:ea typeface="ＭＳ Ｐゴシック" charset="-128"/>
              <a:cs typeface="Arial"/>
            </a:endParaRPr>
          </a:p>
        </p:txBody>
      </p:sp>
      <p:sp>
        <p:nvSpPr>
          <p:cNvPr id="145" name="AutoShape 3"/>
          <p:cNvSpPr>
            <a:spLocks noChangeArrowheads="1"/>
          </p:cNvSpPr>
          <p:nvPr>
            <p:custDataLst>
              <p:tags r:id="rId1"/>
            </p:custDataLst>
          </p:nvPr>
        </p:nvSpPr>
        <p:spPr bwMode="gray">
          <a:xfrm>
            <a:off x="3573463" y="1787525"/>
            <a:ext cx="5241925" cy="4506913"/>
          </a:xfrm>
          <a:prstGeom prst="roundRect">
            <a:avLst>
              <a:gd name="adj" fmla="val 3134"/>
            </a:avLst>
          </a:prstGeom>
          <a:noFill/>
          <a:ln w="28575" algn="ctr">
            <a:solidFill>
              <a:srgbClr val="84004D"/>
            </a:solidFill>
            <a:round/>
            <a:headEnd/>
            <a:tailEnd/>
          </a:ln>
        </p:spPr>
        <p:txBody>
          <a:bodyPr wrap="none" lIns="93286" tIns="46643" rIns="93286" bIns="46643" anchor="ctr"/>
          <a:lstStyle/>
          <a:p>
            <a:pPr algn="ctr" fontAlgn="auto">
              <a:spcBef>
                <a:spcPts val="0"/>
              </a:spcBef>
              <a:spcAft>
                <a:spcPts val="0"/>
              </a:spcAft>
              <a:defRPr/>
            </a:pPr>
            <a:endParaRPr lang="en-US" kern="0" dirty="0">
              <a:solidFill>
                <a:sysClr val="windowText" lastClr="000000"/>
              </a:solidFill>
            </a:endParaRPr>
          </a:p>
        </p:txBody>
      </p:sp>
      <p:sp>
        <p:nvSpPr>
          <p:cNvPr id="147" name="Rectangle 4"/>
          <p:cNvSpPr>
            <a:spLocks noChangeArrowheads="1"/>
          </p:cNvSpPr>
          <p:nvPr>
            <p:custDataLst>
              <p:tags r:id="rId2"/>
            </p:custDataLst>
          </p:nvPr>
        </p:nvSpPr>
        <p:spPr bwMode="gray">
          <a:xfrm>
            <a:off x="285750" y="3313113"/>
            <a:ext cx="3189288" cy="1389062"/>
          </a:xfrm>
          <a:prstGeom prst="roundRect">
            <a:avLst/>
          </a:prstGeom>
          <a:solidFill>
            <a:schemeClr val="bg1"/>
          </a:solidFill>
          <a:ln w="9525" algn="ctr">
            <a:noFill/>
            <a:miter lim="800000"/>
            <a:headEnd/>
            <a:tailEnd/>
          </a:ln>
        </p:spPr>
        <p:txBody>
          <a:bodyPr wrap="none" lIns="93296" tIns="46648" rIns="93296" bIns="46648" anchor="ctr"/>
          <a:lstStyle/>
          <a:p>
            <a:pPr algn="ctr" fontAlgn="auto">
              <a:spcBef>
                <a:spcPts val="0"/>
              </a:spcBef>
              <a:spcAft>
                <a:spcPts val="0"/>
              </a:spcAft>
              <a:defRPr/>
            </a:pPr>
            <a:endParaRPr lang="en-US" kern="0" dirty="0">
              <a:solidFill>
                <a:sysClr val="windowText" lastClr="000000"/>
              </a:solidFill>
            </a:endParaRPr>
          </a:p>
        </p:txBody>
      </p:sp>
      <p:sp>
        <p:nvSpPr>
          <p:cNvPr id="148" name="Rectangle 5"/>
          <p:cNvSpPr>
            <a:spLocks noChangeArrowheads="1"/>
          </p:cNvSpPr>
          <p:nvPr>
            <p:custDataLst>
              <p:tags r:id="rId3"/>
            </p:custDataLst>
          </p:nvPr>
        </p:nvSpPr>
        <p:spPr bwMode="gray">
          <a:xfrm>
            <a:off x="285750" y="4857750"/>
            <a:ext cx="3189288" cy="1403350"/>
          </a:xfrm>
          <a:prstGeom prst="roundRect">
            <a:avLst/>
          </a:prstGeom>
          <a:solidFill>
            <a:schemeClr val="bg1"/>
          </a:solidFill>
          <a:ln w="9525" algn="ctr">
            <a:noFill/>
            <a:miter lim="800000"/>
            <a:headEnd/>
            <a:tailEnd/>
          </a:ln>
        </p:spPr>
        <p:txBody>
          <a:bodyPr wrap="none" lIns="93296" tIns="46648" rIns="93296" bIns="46648" anchor="ctr"/>
          <a:lstStyle/>
          <a:p>
            <a:pPr algn="ctr" fontAlgn="auto">
              <a:spcBef>
                <a:spcPts val="0"/>
              </a:spcBef>
              <a:spcAft>
                <a:spcPts val="0"/>
              </a:spcAft>
              <a:defRPr/>
            </a:pPr>
            <a:endParaRPr lang="en-US" kern="0" dirty="0">
              <a:solidFill>
                <a:sysClr val="windowText" lastClr="000000"/>
              </a:solidFill>
            </a:endParaRPr>
          </a:p>
        </p:txBody>
      </p:sp>
      <p:sp>
        <p:nvSpPr>
          <p:cNvPr id="149" name="Rectangle 6"/>
          <p:cNvSpPr>
            <a:spLocks noChangeArrowheads="1"/>
          </p:cNvSpPr>
          <p:nvPr>
            <p:custDataLst>
              <p:tags r:id="rId4"/>
            </p:custDataLst>
          </p:nvPr>
        </p:nvSpPr>
        <p:spPr bwMode="gray">
          <a:xfrm>
            <a:off x="285750" y="1781175"/>
            <a:ext cx="3189288" cy="1403350"/>
          </a:xfrm>
          <a:prstGeom prst="roundRect">
            <a:avLst/>
          </a:prstGeom>
          <a:solidFill>
            <a:schemeClr val="bg1"/>
          </a:solidFill>
          <a:ln w="9525" algn="ctr">
            <a:noFill/>
            <a:miter lim="800000"/>
            <a:headEnd/>
            <a:tailEnd/>
          </a:ln>
        </p:spPr>
        <p:txBody>
          <a:bodyPr wrap="none" lIns="93296" tIns="46648" rIns="93296" bIns="46648" anchor="ctr"/>
          <a:lstStyle/>
          <a:p>
            <a:pPr algn="ctr" fontAlgn="auto">
              <a:spcBef>
                <a:spcPts val="0"/>
              </a:spcBef>
              <a:spcAft>
                <a:spcPts val="0"/>
              </a:spcAft>
              <a:defRPr/>
            </a:pPr>
            <a:endParaRPr lang="en-US" kern="0" dirty="0">
              <a:solidFill>
                <a:sysClr val="windowText" lastClr="000000"/>
              </a:solidFill>
            </a:endParaRPr>
          </a:p>
        </p:txBody>
      </p:sp>
      <p:pic>
        <p:nvPicPr>
          <p:cNvPr id="61449" name="Picture 3" descr="iStock_000010205293Small"/>
          <p:cNvPicPr>
            <a:picLocks noChangeArrowheads="1"/>
          </p:cNvPicPr>
          <p:nvPr>
            <p:custDataLst>
              <p:tags r:id="rId5"/>
            </p:custDataLst>
          </p:nvPr>
        </p:nvPicPr>
        <p:blipFill>
          <a:blip r:embed="rId34" cstate="print"/>
          <a:srcRect/>
          <a:stretch>
            <a:fillRect/>
          </a:stretch>
        </p:blipFill>
        <p:spPr bwMode="auto">
          <a:xfrm>
            <a:off x="363538" y="3478213"/>
            <a:ext cx="1417637" cy="1038225"/>
          </a:xfrm>
          <a:prstGeom prst="rect">
            <a:avLst/>
          </a:prstGeom>
          <a:noFill/>
          <a:ln w="9525">
            <a:noFill/>
            <a:miter lim="800000"/>
            <a:headEnd/>
            <a:tailEnd/>
          </a:ln>
        </p:spPr>
      </p:pic>
      <p:pic>
        <p:nvPicPr>
          <p:cNvPr id="61450" name="Picture 4" descr="iStock_000007414998Small"/>
          <p:cNvPicPr>
            <a:picLocks noChangeArrowheads="1"/>
          </p:cNvPicPr>
          <p:nvPr>
            <p:custDataLst>
              <p:tags r:id="rId6"/>
            </p:custDataLst>
          </p:nvPr>
        </p:nvPicPr>
        <p:blipFill>
          <a:blip r:embed="rId35" cstate="print"/>
          <a:srcRect/>
          <a:stretch>
            <a:fillRect/>
          </a:stretch>
        </p:blipFill>
        <p:spPr bwMode="auto">
          <a:xfrm>
            <a:off x="365125" y="5002213"/>
            <a:ext cx="1416050" cy="1036637"/>
          </a:xfrm>
          <a:prstGeom prst="rect">
            <a:avLst/>
          </a:prstGeom>
          <a:noFill/>
          <a:ln w="9525">
            <a:noFill/>
            <a:miter lim="800000"/>
            <a:headEnd/>
            <a:tailEnd/>
          </a:ln>
        </p:spPr>
      </p:pic>
      <p:pic>
        <p:nvPicPr>
          <p:cNvPr id="61451" name="Picture 5" descr="iStock_000007710368Medium"/>
          <p:cNvPicPr>
            <a:picLocks noChangeAspect="1" noChangeArrowheads="1"/>
          </p:cNvPicPr>
          <p:nvPr>
            <p:custDataLst>
              <p:tags r:id="rId7"/>
            </p:custDataLst>
          </p:nvPr>
        </p:nvPicPr>
        <p:blipFill>
          <a:blip r:embed="rId36" cstate="print"/>
          <a:srcRect/>
          <a:stretch>
            <a:fillRect/>
          </a:stretch>
        </p:blipFill>
        <p:spPr bwMode="auto">
          <a:xfrm>
            <a:off x="365125" y="1993900"/>
            <a:ext cx="1416050" cy="1036638"/>
          </a:xfrm>
          <a:prstGeom prst="rect">
            <a:avLst/>
          </a:prstGeom>
          <a:noFill/>
          <a:ln w="9525">
            <a:noFill/>
            <a:miter lim="800000"/>
            <a:headEnd/>
            <a:tailEnd/>
          </a:ln>
        </p:spPr>
      </p:pic>
      <p:sp>
        <p:nvSpPr>
          <p:cNvPr id="154" name="Rectangle 6"/>
          <p:cNvSpPr>
            <a:spLocks noChangeArrowheads="1"/>
          </p:cNvSpPr>
          <p:nvPr>
            <p:custDataLst>
              <p:tags r:id="rId8"/>
            </p:custDataLst>
          </p:nvPr>
        </p:nvSpPr>
        <p:spPr bwMode="gray">
          <a:xfrm>
            <a:off x="1833563" y="1916832"/>
            <a:ext cx="1576387" cy="1077218"/>
          </a:xfrm>
          <a:prstGeom prst="rect">
            <a:avLst/>
          </a:prstGeom>
          <a:noFill/>
          <a:ln w="9525">
            <a:noFill/>
            <a:miter lim="800000"/>
            <a:headEnd/>
            <a:tailEnd/>
          </a:ln>
        </p:spPr>
        <p:txBody>
          <a:bodyPr lIns="0" tIns="0" rIns="0" bIns="0">
            <a:spAutoFit/>
          </a:bodyPr>
          <a:lstStyle/>
          <a:p>
            <a:pPr defTabSz="911906" eaLnBrk="0" fontAlgn="auto" hangingPunct="0">
              <a:spcBef>
                <a:spcPts val="0"/>
              </a:spcBef>
              <a:spcAft>
                <a:spcPts val="0"/>
              </a:spcAft>
              <a:buSzPct val="120000"/>
              <a:defRPr/>
            </a:pPr>
            <a:r>
              <a:rPr lang="en-US" sz="1400" kern="0" dirty="0" smtClean="0">
                <a:solidFill>
                  <a:srgbClr val="4B306A"/>
                </a:solidFill>
              </a:rPr>
              <a:t>Access and integrate data based on business and Payer needs </a:t>
            </a:r>
            <a:endParaRPr lang="en-US" sz="1400" kern="0" dirty="0">
              <a:solidFill>
                <a:srgbClr val="4B306A"/>
              </a:solidFill>
            </a:endParaRPr>
          </a:p>
        </p:txBody>
      </p:sp>
      <p:sp>
        <p:nvSpPr>
          <p:cNvPr id="155" name="Rectangle 6"/>
          <p:cNvSpPr>
            <a:spLocks noChangeArrowheads="1"/>
          </p:cNvSpPr>
          <p:nvPr>
            <p:custDataLst>
              <p:tags r:id="rId9"/>
            </p:custDataLst>
          </p:nvPr>
        </p:nvSpPr>
        <p:spPr bwMode="gray">
          <a:xfrm>
            <a:off x="1833563" y="3454878"/>
            <a:ext cx="1638300" cy="1077218"/>
          </a:xfrm>
          <a:prstGeom prst="rect">
            <a:avLst/>
          </a:prstGeom>
          <a:noFill/>
          <a:ln w="9525">
            <a:noFill/>
            <a:miter lim="800000"/>
            <a:headEnd/>
            <a:tailEnd/>
          </a:ln>
        </p:spPr>
        <p:txBody>
          <a:bodyPr lIns="0" tIns="0" rIns="0" bIns="0">
            <a:spAutoFit/>
          </a:bodyPr>
          <a:lstStyle/>
          <a:p>
            <a:pPr defTabSz="911906" eaLnBrk="0" fontAlgn="auto" hangingPunct="0">
              <a:spcBef>
                <a:spcPts val="0"/>
              </a:spcBef>
              <a:spcAft>
                <a:spcPts val="0"/>
              </a:spcAft>
              <a:buSzPct val="120000"/>
              <a:defRPr/>
            </a:pPr>
            <a:r>
              <a:rPr lang="en-US" sz="1400" kern="0" dirty="0" smtClean="0">
                <a:solidFill>
                  <a:srgbClr val="4B306A"/>
                </a:solidFill>
              </a:rPr>
              <a:t>Optimise analytics through the provision of innovate tools and methods</a:t>
            </a:r>
            <a:endParaRPr lang="en-US" sz="1400" kern="0" dirty="0">
              <a:solidFill>
                <a:srgbClr val="4B306A"/>
              </a:solidFill>
            </a:endParaRPr>
          </a:p>
        </p:txBody>
      </p:sp>
      <p:sp>
        <p:nvSpPr>
          <p:cNvPr id="156" name="Rectangle 6"/>
          <p:cNvSpPr>
            <a:spLocks noChangeArrowheads="1"/>
          </p:cNvSpPr>
          <p:nvPr>
            <p:custDataLst>
              <p:tags r:id="rId10"/>
            </p:custDataLst>
          </p:nvPr>
        </p:nvSpPr>
        <p:spPr bwMode="gray">
          <a:xfrm>
            <a:off x="1824937" y="5096132"/>
            <a:ext cx="1638300" cy="1077218"/>
          </a:xfrm>
          <a:prstGeom prst="rect">
            <a:avLst/>
          </a:prstGeom>
          <a:noFill/>
          <a:ln w="9525">
            <a:noFill/>
            <a:miter lim="800000"/>
            <a:headEnd/>
            <a:tailEnd/>
          </a:ln>
        </p:spPr>
        <p:txBody>
          <a:bodyPr lIns="0" tIns="0" rIns="0" bIns="0">
            <a:spAutoFit/>
          </a:bodyPr>
          <a:lstStyle/>
          <a:p>
            <a:pPr defTabSz="911906" eaLnBrk="0" fontAlgn="auto" hangingPunct="0">
              <a:spcBef>
                <a:spcPts val="0"/>
              </a:spcBef>
              <a:spcAft>
                <a:spcPts val="0"/>
              </a:spcAft>
              <a:buSzPct val="120000"/>
              <a:defRPr/>
            </a:pPr>
            <a:r>
              <a:rPr lang="en-US" sz="1400" kern="0" dirty="0" smtClean="0">
                <a:solidFill>
                  <a:srgbClr val="4B306A"/>
                </a:solidFill>
              </a:rPr>
              <a:t>Improve credibility through information integrity and best practices</a:t>
            </a:r>
            <a:endParaRPr lang="en-US" sz="1400" kern="0" dirty="0">
              <a:solidFill>
                <a:srgbClr val="4B306A"/>
              </a:solidFill>
            </a:endParaRPr>
          </a:p>
        </p:txBody>
      </p:sp>
      <p:sp>
        <p:nvSpPr>
          <p:cNvPr id="157" name="Freeform 63"/>
          <p:cNvSpPr>
            <a:spLocks/>
          </p:cNvSpPr>
          <p:nvPr/>
        </p:nvSpPr>
        <p:spPr bwMode="auto">
          <a:xfrm>
            <a:off x="5033963" y="5811838"/>
            <a:ext cx="41275" cy="25400"/>
          </a:xfrm>
          <a:custGeom>
            <a:avLst/>
            <a:gdLst>
              <a:gd name="T0" fmla="*/ 0 w 81"/>
              <a:gd name="T1" fmla="*/ 0 h 52"/>
              <a:gd name="T2" fmla="*/ 0 w 81"/>
              <a:gd name="T3" fmla="*/ 266545 h 52"/>
              <a:gd name="T4" fmla="*/ 0 w 81"/>
              <a:gd name="T5" fmla="*/ 266545 h 52"/>
              <a:gd name="T6" fmla="*/ 0 w 81"/>
              <a:gd name="T7" fmla="*/ 266545 h 52"/>
              <a:gd name="T8" fmla="*/ 0 w 81"/>
              <a:gd name="T9" fmla="*/ 266545 h 52"/>
              <a:gd name="T10" fmla="*/ 0 w 81"/>
              <a:gd name="T11" fmla="*/ 266545 h 52"/>
              <a:gd name="T12" fmla="*/ 0 w 81"/>
              <a:gd name="T13" fmla="*/ 0 h 52"/>
              <a:gd name="T14" fmla="*/ 0 w 81"/>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52"/>
              <a:gd name="T26" fmla="*/ 81 w 81"/>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52">
                <a:moveTo>
                  <a:pt x="29" y="0"/>
                </a:moveTo>
                <a:lnTo>
                  <a:pt x="0" y="29"/>
                </a:lnTo>
                <a:lnTo>
                  <a:pt x="29" y="52"/>
                </a:lnTo>
                <a:lnTo>
                  <a:pt x="52" y="52"/>
                </a:lnTo>
                <a:lnTo>
                  <a:pt x="52" y="29"/>
                </a:lnTo>
                <a:lnTo>
                  <a:pt x="81" y="29"/>
                </a:lnTo>
                <a:lnTo>
                  <a:pt x="52" y="0"/>
                </a:lnTo>
                <a:lnTo>
                  <a:pt x="29" y="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58" name="Freeform 64"/>
          <p:cNvSpPr>
            <a:spLocks/>
          </p:cNvSpPr>
          <p:nvPr/>
        </p:nvSpPr>
        <p:spPr bwMode="auto">
          <a:xfrm>
            <a:off x="4932363" y="5864225"/>
            <a:ext cx="77787" cy="49213"/>
          </a:xfrm>
          <a:custGeom>
            <a:avLst/>
            <a:gdLst>
              <a:gd name="T0" fmla="*/ 272266 w 156"/>
              <a:gd name="T1" fmla="*/ 272204 h 103"/>
              <a:gd name="T2" fmla="*/ 272266 w 156"/>
              <a:gd name="T3" fmla="*/ 0 h 103"/>
              <a:gd name="T4" fmla="*/ 272266 w 156"/>
              <a:gd name="T5" fmla="*/ 0 h 103"/>
              <a:gd name="T6" fmla="*/ 272266 w 156"/>
              <a:gd name="T7" fmla="*/ 272204 h 103"/>
              <a:gd name="T8" fmla="*/ 272266 w 156"/>
              <a:gd name="T9" fmla="*/ 272204 h 103"/>
              <a:gd name="T10" fmla="*/ 0 w 156"/>
              <a:gd name="T11" fmla="*/ 272204 h 103"/>
              <a:gd name="T12" fmla="*/ 0 w 156"/>
              <a:gd name="T13" fmla="*/ 272204 h 103"/>
              <a:gd name="T14" fmla="*/ 272266 w 156"/>
              <a:gd name="T15" fmla="*/ 272204 h 103"/>
              <a:gd name="T16" fmla="*/ 272266 w 156"/>
              <a:gd name="T17" fmla="*/ 272204 h 103"/>
              <a:gd name="T18" fmla="*/ 272266 w 156"/>
              <a:gd name="T19" fmla="*/ 272204 h 103"/>
              <a:gd name="T20" fmla="*/ 272266 w 156"/>
              <a:gd name="T21" fmla="*/ 272204 h 103"/>
              <a:gd name="T22" fmla="*/ 272266 w 156"/>
              <a:gd name="T23" fmla="*/ 272204 h 103"/>
              <a:gd name="T24" fmla="*/ 272266 w 156"/>
              <a:gd name="T25" fmla="*/ 272204 h 103"/>
              <a:gd name="T26" fmla="*/ 272266 w 156"/>
              <a:gd name="T27" fmla="*/ 272204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03"/>
              <a:gd name="T44" fmla="*/ 156 w 156"/>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03">
                <a:moveTo>
                  <a:pt x="104" y="51"/>
                </a:moveTo>
                <a:lnTo>
                  <a:pt x="79" y="0"/>
                </a:lnTo>
                <a:lnTo>
                  <a:pt x="52" y="0"/>
                </a:lnTo>
                <a:lnTo>
                  <a:pt x="23" y="28"/>
                </a:lnTo>
                <a:lnTo>
                  <a:pt x="23" y="51"/>
                </a:lnTo>
                <a:lnTo>
                  <a:pt x="0" y="51"/>
                </a:lnTo>
                <a:lnTo>
                  <a:pt x="0" y="80"/>
                </a:lnTo>
                <a:lnTo>
                  <a:pt x="23" y="80"/>
                </a:lnTo>
                <a:lnTo>
                  <a:pt x="52" y="103"/>
                </a:lnTo>
                <a:lnTo>
                  <a:pt x="79" y="103"/>
                </a:lnTo>
                <a:lnTo>
                  <a:pt x="104" y="103"/>
                </a:lnTo>
                <a:lnTo>
                  <a:pt x="156" y="103"/>
                </a:lnTo>
                <a:lnTo>
                  <a:pt x="127" y="80"/>
                </a:lnTo>
                <a:lnTo>
                  <a:pt x="104" y="51"/>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59" name="Freeform 65"/>
          <p:cNvSpPr>
            <a:spLocks/>
          </p:cNvSpPr>
          <p:nvPr/>
        </p:nvSpPr>
        <p:spPr bwMode="auto">
          <a:xfrm>
            <a:off x="4779963" y="4702175"/>
            <a:ext cx="831850" cy="1162050"/>
          </a:xfrm>
          <a:custGeom>
            <a:avLst/>
            <a:gdLst>
              <a:gd name="T0" fmla="*/ 270332 w 1689"/>
              <a:gd name="T1" fmla="*/ 269577 h 2362"/>
              <a:gd name="T2" fmla="*/ 270332 w 1689"/>
              <a:gd name="T3" fmla="*/ 269577 h 2362"/>
              <a:gd name="T4" fmla="*/ 270332 w 1689"/>
              <a:gd name="T5" fmla="*/ 269577 h 2362"/>
              <a:gd name="T6" fmla="*/ 270332 w 1689"/>
              <a:gd name="T7" fmla="*/ 269577 h 2362"/>
              <a:gd name="T8" fmla="*/ 270332 w 1689"/>
              <a:gd name="T9" fmla="*/ 269577 h 2362"/>
              <a:gd name="T10" fmla="*/ 270332 w 1689"/>
              <a:gd name="T11" fmla="*/ 269577 h 2362"/>
              <a:gd name="T12" fmla="*/ 270332 w 1689"/>
              <a:gd name="T13" fmla="*/ 269577 h 2362"/>
              <a:gd name="T14" fmla="*/ 270332 w 1689"/>
              <a:gd name="T15" fmla="*/ 269577 h 2362"/>
              <a:gd name="T16" fmla="*/ 270332 w 1689"/>
              <a:gd name="T17" fmla="*/ 269577 h 2362"/>
              <a:gd name="T18" fmla="*/ 270332 w 1689"/>
              <a:gd name="T19" fmla="*/ 269577 h 2362"/>
              <a:gd name="T20" fmla="*/ 270332 w 1689"/>
              <a:gd name="T21" fmla="*/ 269577 h 2362"/>
              <a:gd name="T22" fmla="*/ 270332 w 1689"/>
              <a:gd name="T23" fmla="*/ 269577 h 2362"/>
              <a:gd name="T24" fmla="*/ 270332 w 1689"/>
              <a:gd name="T25" fmla="*/ 269577 h 2362"/>
              <a:gd name="T26" fmla="*/ 270332 w 1689"/>
              <a:gd name="T27" fmla="*/ 269577 h 2362"/>
              <a:gd name="T28" fmla="*/ 270332 w 1689"/>
              <a:gd name="T29" fmla="*/ 269577 h 2362"/>
              <a:gd name="T30" fmla="*/ 270332 w 1689"/>
              <a:gd name="T31" fmla="*/ 0 h 2362"/>
              <a:gd name="T32" fmla="*/ 270332 w 1689"/>
              <a:gd name="T33" fmla="*/ 269577 h 2362"/>
              <a:gd name="T34" fmla="*/ 270332 w 1689"/>
              <a:gd name="T35" fmla="*/ 269577 h 2362"/>
              <a:gd name="T36" fmla="*/ 270332 w 1689"/>
              <a:gd name="T37" fmla="*/ 269577 h 2362"/>
              <a:gd name="T38" fmla="*/ 270332 w 1689"/>
              <a:gd name="T39" fmla="*/ 269577 h 2362"/>
              <a:gd name="T40" fmla="*/ 270332 w 1689"/>
              <a:gd name="T41" fmla="*/ 269577 h 2362"/>
              <a:gd name="T42" fmla="*/ 270332 w 1689"/>
              <a:gd name="T43" fmla="*/ 269577 h 2362"/>
              <a:gd name="T44" fmla="*/ 270332 w 1689"/>
              <a:gd name="T45" fmla="*/ 269577 h 2362"/>
              <a:gd name="T46" fmla="*/ 270332 w 1689"/>
              <a:gd name="T47" fmla="*/ 269577 h 2362"/>
              <a:gd name="T48" fmla="*/ 270332 w 1689"/>
              <a:gd name="T49" fmla="*/ 269577 h 2362"/>
              <a:gd name="T50" fmla="*/ 270332 w 1689"/>
              <a:gd name="T51" fmla="*/ 269577 h 2362"/>
              <a:gd name="T52" fmla="*/ 270332 w 1689"/>
              <a:gd name="T53" fmla="*/ 269577 h 2362"/>
              <a:gd name="T54" fmla="*/ 270332 w 1689"/>
              <a:gd name="T55" fmla="*/ 269577 h 2362"/>
              <a:gd name="T56" fmla="*/ 270332 w 1689"/>
              <a:gd name="T57" fmla="*/ 269577 h 2362"/>
              <a:gd name="T58" fmla="*/ 270332 w 1689"/>
              <a:gd name="T59" fmla="*/ 269577 h 2362"/>
              <a:gd name="T60" fmla="*/ 270332 w 1689"/>
              <a:gd name="T61" fmla="*/ 269577 h 2362"/>
              <a:gd name="T62" fmla="*/ 270332 w 1689"/>
              <a:gd name="T63" fmla="*/ 269577 h 2362"/>
              <a:gd name="T64" fmla="*/ 270332 w 1689"/>
              <a:gd name="T65" fmla="*/ 269577 h 2362"/>
              <a:gd name="T66" fmla="*/ 270332 w 1689"/>
              <a:gd name="T67" fmla="*/ 269577 h 2362"/>
              <a:gd name="T68" fmla="*/ 270332 w 1689"/>
              <a:gd name="T69" fmla="*/ 269577 h 2362"/>
              <a:gd name="T70" fmla="*/ 270332 w 1689"/>
              <a:gd name="T71" fmla="*/ 269577 h 2362"/>
              <a:gd name="T72" fmla="*/ 270332 w 1689"/>
              <a:gd name="T73" fmla="*/ 269577 h 2362"/>
              <a:gd name="T74" fmla="*/ 270332 w 1689"/>
              <a:gd name="T75" fmla="*/ 269577 h 2362"/>
              <a:gd name="T76" fmla="*/ 270332 w 1689"/>
              <a:gd name="T77" fmla="*/ 269577 h 2362"/>
              <a:gd name="T78" fmla="*/ 270332 w 1689"/>
              <a:gd name="T79" fmla="*/ 269577 h 2362"/>
              <a:gd name="T80" fmla="*/ 270332 w 1689"/>
              <a:gd name="T81" fmla="*/ 269577 h 2362"/>
              <a:gd name="T82" fmla="*/ 270332 w 1689"/>
              <a:gd name="T83" fmla="*/ 269577 h 2362"/>
              <a:gd name="T84" fmla="*/ 270332 w 1689"/>
              <a:gd name="T85" fmla="*/ 269577 h 2362"/>
              <a:gd name="T86" fmla="*/ 270332 w 1689"/>
              <a:gd name="T87" fmla="*/ 269577 h 2362"/>
              <a:gd name="T88" fmla="*/ 270332 w 1689"/>
              <a:gd name="T89" fmla="*/ 269577 h 2362"/>
              <a:gd name="T90" fmla="*/ 270332 w 1689"/>
              <a:gd name="T91" fmla="*/ 269577 h 2362"/>
              <a:gd name="T92" fmla="*/ 270332 w 1689"/>
              <a:gd name="T93" fmla="*/ 269577 h 2362"/>
              <a:gd name="T94" fmla="*/ 270332 w 1689"/>
              <a:gd name="T95" fmla="*/ 269577 h 2362"/>
              <a:gd name="T96" fmla="*/ 270332 w 1689"/>
              <a:gd name="T97" fmla="*/ 269577 h 23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9"/>
              <a:gd name="T148" fmla="*/ 0 h 2362"/>
              <a:gd name="T149" fmla="*/ 1689 w 1689"/>
              <a:gd name="T150" fmla="*/ 2362 h 23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9" h="2362">
                <a:moveTo>
                  <a:pt x="1662" y="779"/>
                </a:moveTo>
                <a:lnTo>
                  <a:pt x="1637" y="779"/>
                </a:lnTo>
                <a:lnTo>
                  <a:pt x="1611" y="779"/>
                </a:lnTo>
                <a:lnTo>
                  <a:pt x="1534" y="700"/>
                </a:lnTo>
                <a:lnTo>
                  <a:pt x="1507" y="675"/>
                </a:lnTo>
                <a:lnTo>
                  <a:pt x="1482" y="700"/>
                </a:lnTo>
                <a:lnTo>
                  <a:pt x="1430" y="675"/>
                </a:lnTo>
                <a:lnTo>
                  <a:pt x="1350" y="675"/>
                </a:lnTo>
                <a:lnTo>
                  <a:pt x="1378" y="648"/>
                </a:lnTo>
                <a:lnTo>
                  <a:pt x="1350" y="648"/>
                </a:lnTo>
                <a:lnTo>
                  <a:pt x="1350" y="623"/>
                </a:lnTo>
                <a:lnTo>
                  <a:pt x="1327" y="594"/>
                </a:lnTo>
                <a:lnTo>
                  <a:pt x="1246" y="594"/>
                </a:lnTo>
                <a:lnTo>
                  <a:pt x="1194" y="623"/>
                </a:lnTo>
                <a:lnTo>
                  <a:pt x="1171" y="594"/>
                </a:lnTo>
                <a:lnTo>
                  <a:pt x="1194" y="594"/>
                </a:lnTo>
                <a:lnTo>
                  <a:pt x="1223" y="571"/>
                </a:lnTo>
                <a:lnTo>
                  <a:pt x="1194" y="571"/>
                </a:lnTo>
                <a:lnTo>
                  <a:pt x="1143" y="594"/>
                </a:lnTo>
                <a:lnTo>
                  <a:pt x="1091" y="594"/>
                </a:lnTo>
                <a:lnTo>
                  <a:pt x="1143" y="543"/>
                </a:lnTo>
                <a:lnTo>
                  <a:pt x="1171" y="571"/>
                </a:lnTo>
                <a:lnTo>
                  <a:pt x="1171" y="543"/>
                </a:lnTo>
                <a:lnTo>
                  <a:pt x="1143" y="543"/>
                </a:lnTo>
                <a:lnTo>
                  <a:pt x="1194" y="491"/>
                </a:lnTo>
                <a:lnTo>
                  <a:pt x="1171" y="468"/>
                </a:lnTo>
                <a:lnTo>
                  <a:pt x="1143" y="416"/>
                </a:lnTo>
                <a:lnTo>
                  <a:pt x="1120" y="387"/>
                </a:lnTo>
                <a:lnTo>
                  <a:pt x="1091" y="364"/>
                </a:lnTo>
                <a:lnTo>
                  <a:pt x="1066" y="364"/>
                </a:lnTo>
                <a:lnTo>
                  <a:pt x="1039" y="335"/>
                </a:lnTo>
                <a:lnTo>
                  <a:pt x="987" y="312"/>
                </a:lnTo>
                <a:lnTo>
                  <a:pt x="962" y="312"/>
                </a:lnTo>
                <a:lnTo>
                  <a:pt x="911" y="312"/>
                </a:lnTo>
                <a:lnTo>
                  <a:pt x="859" y="232"/>
                </a:lnTo>
                <a:lnTo>
                  <a:pt x="778" y="180"/>
                </a:lnTo>
                <a:lnTo>
                  <a:pt x="778" y="155"/>
                </a:lnTo>
                <a:lnTo>
                  <a:pt x="726" y="103"/>
                </a:lnTo>
                <a:lnTo>
                  <a:pt x="519" y="76"/>
                </a:lnTo>
                <a:lnTo>
                  <a:pt x="496" y="51"/>
                </a:lnTo>
                <a:lnTo>
                  <a:pt x="439" y="25"/>
                </a:lnTo>
                <a:lnTo>
                  <a:pt x="416" y="51"/>
                </a:lnTo>
                <a:lnTo>
                  <a:pt x="391" y="76"/>
                </a:lnTo>
                <a:lnTo>
                  <a:pt x="416" y="103"/>
                </a:lnTo>
                <a:lnTo>
                  <a:pt x="391" y="128"/>
                </a:lnTo>
                <a:lnTo>
                  <a:pt x="391" y="103"/>
                </a:lnTo>
                <a:lnTo>
                  <a:pt x="364" y="51"/>
                </a:lnTo>
                <a:lnTo>
                  <a:pt x="391" y="0"/>
                </a:lnTo>
                <a:lnTo>
                  <a:pt x="364" y="0"/>
                </a:lnTo>
                <a:lnTo>
                  <a:pt x="236" y="51"/>
                </a:lnTo>
                <a:lnTo>
                  <a:pt x="236" y="76"/>
                </a:lnTo>
                <a:lnTo>
                  <a:pt x="209" y="128"/>
                </a:lnTo>
                <a:lnTo>
                  <a:pt x="180" y="128"/>
                </a:lnTo>
                <a:lnTo>
                  <a:pt x="155" y="180"/>
                </a:lnTo>
                <a:lnTo>
                  <a:pt x="180" y="259"/>
                </a:lnTo>
                <a:lnTo>
                  <a:pt x="155" y="259"/>
                </a:lnTo>
                <a:lnTo>
                  <a:pt x="155" y="312"/>
                </a:lnTo>
                <a:lnTo>
                  <a:pt x="76" y="364"/>
                </a:lnTo>
                <a:lnTo>
                  <a:pt x="51" y="387"/>
                </a:lnTo>
                <a:lnTo>
                  <a:pt x="25" y="468"/>
                </a:lnTo>
                <a:lnTo>
                  <a:pt x="25" y="520"/>
                </a:lnTo>
                <a:lnTo>
                  <a:pt x="51" y="491"/>
                </a:lnTo>
                <a:lnTo>
                  <a:pt x="51" y="543"/>
                </a:lnTo>
                <a:lnTo>
                  <a:pt x="0" y="571"/>
                </a:lnTo>
                <a:lnTo>
                  <a:pt x="0" y="648"/>
                </a:lnTo>
                <a:lnTo>
                  <a:pt x="51" y="675"/>
                </a:lnTo>
                <a:lnTo>
                  <a:pt x="51" y="727"/>
                </a:lnTo>
                <a:lnTo>
                  <a:pt x="76" y="727"/>
                </a:lnTo>
                <a:lnTo>
                  <a:pt x="76" y="804"/>
                </a:lnTo>
                <a:lnTo>
                  <a:pt x="155" y="882"/>
                </a:lnTo>
                <a:lnTo>
                  <a:pt x="155" y="936"/>
                </a:lnTo>
                <a:lnTo>
                  <a:pt x="209" y="1011"/>
                </a:lnTo>
                <a:lnTo>
                  <a:pt x="312" y="1063"/>
                </a:lnTo>
                <a:lnTo>
                  <a:pt x="335" y="1114"/>
                </a:lnTo>
                <a:lnTo>
                  <a:pt x="364" y="1091"/>
                </a:lnTo>
                <a:lnTo>
                  <a:pt x="391" y="1091"/>
                </a:lnTo>
                <a:lnTo>
                  <a:pt x="335" y="1114"/>
                </a:lnTo>
                <a:lnTo>
                  <a:pt x="364" y="1143"/>
                </a:lnTo>
                <a:lnTo>
                  <a:pt x="335" y="1375"/>
                </a:lnTo>
                <a:lnTo>
                  <a:pt x="364" y="1402"/>
                </a:lnTo>
                <a:lnTo>
                  <a:pt x="312" y="1427"/>
                </a:lnTo>
                <a:lnTo>
                  <a:pt x="283" y="1531"/>
                </a:lnTo>
                <a:lnTo>
                  <a:pt x="312" y="1583"/>
                </a:lnTo>
                <a:lnTo>
                  <a:pt x="283" y="1738"/>
                </a:lnTo>
                <a:lnTo>
                  <a:pt x="236" y="1790"/>
                </a:lnTo>
                <a:lnTo>
                  <a:pt x="260" y="1842"/>
                </a:lnTo>
                <a:lnTo>
                  <a:pt x="260" y="1922"/>
                </a:lnTo>
                <a:lnTo>
                  <a:pt x="283" y="1947"/>
                </a:lnTo>
                <a:lnTo>
                  <a:pt x="283" y="1974"/>
                </a:lnTo>
                <a:lnTo>
                  <a:pt x="260" y="1999"/>
                </a:lnTo>
                <a:lnTo>
                  <a:pt x="283" y="2051"/>
                </a:lnTo>
                <a:lnTo>
                  <a:pt x="260" y="2078"/>
                </a:lnTo>
                <a:lnTo>
                  <a:pt x="209" y="2103"/>
                </a:lnTo>
                <a:lnTo>
                  <a:pt x="236" y="2129"/>
                </a:lnTo>
                <a:lnTo>
                  <a:pt x="236" y="2154"/>
                </a:lnTo>
                <a:lnTo>
                  <a:pt x="260" y="2154"/>
                </a:lnTo>
                <a:lnTo>
                  <a:pt x="236" y="2183"/>
                </a:lnTo>
                <a:lnTo>
                  <a:pt x="236" y="2235"/>
                </a:lnTo>
                <a:lnTo>
                  <a:pt x="236" y="2287"/>
                </a:lnTo>
                <a:lnTo>
                  <a:pt x="260" y="2310"/>
                </a:lnTo>
                <a:lnTo>
                  <a:pt x="260" y="2339"/>
                </a:lnTo>
                <a:lnTo>
                  <a:pt x="283" y="2339"/>
                </a:lnTo>
                <a:lnTo>
                  <a:pt x="312" y="2339"/>
                </a:lnTo>
                <a:lnTo>
                  <a:pt x="283" y="2362"/>
                </a:lnTo>
                <a:lnTo>
                  <a:pt x="312" y="2362"/>
                </a:lnTo>
                <a:lnTo>
                  <a:pt x="335" y="2339"/>
                </a:lnTo>
                <a:lnTo>
                  <a:pt x="364" y="2339"/>
                </a:lnTo>
                <a:lnTo>
                  <a:pt x="364" y="2310"/>
                </a:lnTo>
                <a:lnTo>
                  <a:pt x="364" y="2287"/>
                </a:lnTo>
                <a:lnTo>
                  <a:pt x="439" y="2206"/>
                </a:lnTo>
                <a:lnTo>
                  <a:pt x="439" y="2154"/>
                </a:lnTo>
                <a:lnTo>
                  <a:pt x="416" y="2154"/>
                </a:lnTo>
                <a:lnTo>
                  <a:pt x="416" y="2103"/>
                </a:lnTo>
                <a:lnTo>
                  <a:pt x="468" y="2103"/>
                </a:lnTo>
                <a:lnTo>
                  <a:pt x="496" y="2026"/>
                </a:lnTo>
                <a:lnTo>
                  <a:pt x="519" y="2026"/>
                </a:lnTo>
                <a:lnTo>
                  <a:pt x="519" y="1999"/>
                </a:lnTo>
                <a:lnTo>
                  <a:pt x="496" y="1999"/>
                </a:lnTo>
                <a:lnTo>
                  <a:pt x="519" y="1974"/>
                </a:lnTo>
                <a:lnTo>
                  <a:pt x="571" y="1947"/>
                </a:lnTo>
                <a:lnTo>
                  <a:pt x="600" y="1922"/>
                </a:lnTo>
                <a:lnTo>
                  <a:pt x="571" y="1895"/>
                </a:lnTo>
                <a:lnTo>
                  <a:pt x="675" y="1895"/>
                </a:lnTo>
                <a:lnTo>
                  <a:pt x="726" y="1870"/>
                </a:lnTo>
                <a:lnTo>
                  <a:pt x="755" y="1790"/>
                </a:lnTo>
                <a:lnTo>
                  <a:pt x="703" y="1715"/>
                </a:lnTo>
                <a:lnTo>
                  <a:pt x="755" y="1738"/>
                </a:lnTo>
                <a:lnTo>
                  <a:pt x="832" y="1767"/>
                </a:lnTo>
                <a:lnTo>
                  <a:pt x="884" y="1715"/>
                </a:lnTo>
                <a:lnTo>
                  <a:pt x="947" y="1631"/>
                </a:lnTo>
                <a:lnTo>
                  <a:pt x="936" y="1663"/>
                </a:lnTo>
                <a:lnTo>
                  <a:pt x="962" y="1663"/>
                </a:lnTo>
                <a:lnTo>
                  <a:pt x="1066" y="1560"/>
                </a:lnTo>
                <a:lnTo>
                  <a:pt x="1091" y="1454"/>
                </a:lnTo>
                <a:lnTo>
                  <a:pt x="1194" y="1402"/>
                </a:lnTo>
                <a:lnTo>
                  <a:pt x="1223" y="1402"/>
                </a:lnTo>
                <a:lnTo>
                  <a:pt x="1275" y="1375"/>
                </a:lnTo>
                <a:lnTo>
                  <a:pt x="1327" y="1375"/>
                </a:lnTo>
                <a:lnTo>
                  <a:pt x="1350" y="1375"/>
                </a:lnTo>
                <a:lnTo>
                  <a:pt x="1455" y="1218"/>
                </a:lnTo>
                <a:lnTo>
                  <a:pt x="1482" y="1166"/>
                </a:lnTo>
                <a:lnTo>
                  <a:pt x="1507" y="1114"/>
                </a:lnTo>
                <a:lnTo>
                  <a:pt x="1507" y="1040"/>
                </a:lnTo>
                <a:lnTo>
                  <a:pt x="1534" y="1040"/>
                </a:lnTo>
                <a:lnTo>
                  <a:pt x="1637" y="936"/>
                </a:lnTo>
                <a:lnTo>
                  <a:pt x="1662" y="936"/>
                </a:lnTo>
                <a:lnTo>
                  <a:pt x="1689" y="882"/>
                </a:lnTo>
                <a:lnTo>
                  <a:pt x="1689" y="804"/>
                </a:lnTo>
                <a:lnTo>
                  <a:pt x="1662" y="779"/>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0" name="Freeform 66"/>
          <p:cNvSpPr>
            <a:spLocks/>
          </p:cNvSpPr>
          <p:nvPr/>
        </p:nvSpPr>
        <p:spPr bwMode="auto">
          <a:xfrm>
            <a:off x="4932363" y="4754563"/>
            <a:ext cx="25400" cy="25400"/>
          </a:xfrm>
          <a:custGeom>
            <a:avLst/>
            <a:gdLst>
              <a:gd name="T0" fmla="*/ 282733 w 52"/>
              <a:gd name="T1" fmla="*/ 266535 h 52"/>
              <a:gd name="T2" fmla="*/ 0 w 52"/>
              <a:gd name="T3" fmla="*/ 266535 h 52"/>
              <a:gd name="T4" fmla="*/ 282733 w 52"/>
              <a:gd name="T5" fmla="*/ 0 h 52"/>
              <a:gd name="T6" fmla="*/ 282733 w 52"/>
              <a:gd name="T7" fmla="*/ 266535 h 52"/>
              <a:gd name="T8" fmla="*/ 282733 w 52"/>
              <a:gd name="T9" fmla="*/ 2665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3" y="25"/>
                </a:moveTo>
                <a:lnTo>
                  <a:pt x="0" y="52"/>
                </a:lnTo>
                <a:lnTo>
                  <a:pt x="52" y="0"/>
                </a:lnTo>
                <a:lnTo>
                  <a:pt x="31" y="37"/>
                </a:lnTo>
                <a:lnTo>
                  <a:pt x="23" y="25"/>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1" name="Freeform 67"/>
          <p:cNvSpPr>
            <a:spLocks/>
          </p:cNvSpPr>
          <p:nvPr/>
        </p:nvSpPr>
        <p:spPr bwMode="auto">
          <a:xfrm>
            <a:off x="5705475" y="3387725"/>
            <a:ext cx="141288" cy="88900"/>
          </a:xfrm>
          <a:custGeom>
            <a:avLst/>
            <a:gdLst>
              <a:gd name="T0" fmla="*/ 56191413 w 142"/>
              <a:gd name="T1" fmla="*/ 12837440 h 90"/>
              <a:gd name="T2" fmla="*/ 56191413 w 142"/>
              <a:gd name="T3" fmla="*/ 27814793 h 90"/>
              <a:gd name="T4" fmla="*/ 41063197 w 142"/>
              <a:gd name="T5" fmla="*/ 27814793 h 90"/>
              <a:gd name="T6" fmla="*/ 41063197 w 142"/>
              <a:gd name="T7" fmla="*/ 12837440 h 90"/>
              <a:gd name="T8" fmla="*/ 28095706 w 142"/>
              <a:gd name="T9" fmla="*/ 0 h 90"/>
              <a:gd name="T10" fmla="*/ 12967487 w 142"/>
              <a:gd name="T11" fmla="*/ 0 h 90"/>
              <a:gd name="T12" fmla="*/ 12967487 w 142"/>
              <a:gd name="T13" fmla="*/ 12837440 h 90"/>
              <a:gd name="T14" fmla="*/ 28095706 w 142"/>
              <a:gd name="T15" fmla="*/ 12837440 h 90"/>
              <a:gd name="T16" fmla="*/ 12967487 w 142"/>
              <a:gd name="T17" fmla="*/ 12837440 h 90"/>
              <a:gd name="T18" fmla="*/ 0 w 142"/>
              <a:gd name="T19" fmla="*/ 12837440 h 90"/>
              <a:gd name="T20" fmla="*/ 0 w 142"/>
              <a:gd name="T21" fmla="*/ 27814793 h 90"/>
              <a:gd name="T22" fmla="*/ 12967487 w 142"/>
              <a:gd name="T23" fmla="*/ 27814793 h 90"/>
              <a:gd name="T24" fmla="*/ 28095706 w 142"/>
              <a:gd name="T25" fmla="*/ 40652236 h 90"/>
              <a:gd name="T26" fmla="*/ 41063197 w 142"/>
              <a:gd name="T27" fmla="*/ 40652236 h 90"/>
              <a:gd name="T28" fmla="*/ 41063197 w 142"/>
              <a:gd name="T29" fmla="*/ 55629585 h 90"/>
              <a:gd name="T30" fmla="*/ 28095706 w 142"/>
              <a:gd name="T31" fmla="*/ 55629585 h 90"/>
              <a:gd name="T32" fmla="*/ 12967487 w 142"/>
              <a:gd name="T33" fmla="*/ 55629585 h 90"/>
              <a:gd name="T34" fmla="*/ 28095706 w 142"/>
              <a:gd name="T35" fmla="*/ 68467037 h 90"/>
              <a:gd name="T36" fmla="*/ 41063197 w 142"/>
              <a:gd name="T37" fmla="*/ 68467037 h 90"/>
              <a:gd name="T38" fmla="*/ 28095706 w 142"/>
              <a:gd name="T39" fmla="*/ 68467037 h 90"/>
              <a:gd name="T40" fmla="*/ 28095706 w 142"/>
              <a:gd name="T41" fmla="*/ 83444386 h 90"/>
              <a:gd name="T42" fmla="*/ 41063197 w 142"/>
              <a:gd name="T43" fmla="*/ 96281822 h 90"/>
              <a:gd name="T44" fmla="*/ 56191413 w 142"/>
              <a:gd name="T45" fmla="*/ 96281822 h 90"/>
              <a:gd name="T46" fmla="*/ 69158912 w 142"/>
              <a:gd name="T47" fmla="*/ 96281822 h 90"/>
              <a:gd name="T48" fmla="*/ 84287127 w 142"/>
              <a:gd name="T49" fmla="*/ 83444386 h 90"/>
              <a:gd name="T50" fmla="*/ 112382826 w 142"/>
              <a:gd name="T51" fmla="*/ 96281822 h 90"/>
              <a:gd name="T52" fmla="*/ 125350309 w 142"/>
              <a:gd name="T53" fmla="*/ 83444386 h 90"/>
              <a:gd name="T54" fmla="*/ 125350309 w 142"/>
              <a:gd name="T55" fmla="*/ 68467037 h 90"/>
              <a:gd name="T56" fmla="*/ 140478556 w 142"/>
              <a:gd name="T57" fmla="*/ 68467037 h 90"/>
              <a:gd name="T58" fmla="*/ 153446039 w 142"/>
              <a:gd name="T59" fmla="*/ 55629585 h 90"/>
              <a:gd name="T60" fmla="*/ 153446039 w 142"/>
              <a:gd name="T61" fmla="*/ 40652236 h 90"/>
              <a:gd name="T62" fmla="*/ 153446039 w 142"/>
              <a:gd name="T63" fmla="*/ 27814793 h 90"/>
              <a:gd name="T64" fmla="*/ 140478556 w 142"/>
              <a:gd name="T65" fmla="*/ 27814793 h 90"/>
              <a:gd name="T66" fmla="*/ 140478556 w 142"/>
              <a:gd name="T67" fmla="*/ 12837440 h 90"/>
              <a:gd name="T68" fmla="*/ 125350309 w 142"/>
              <a:gd name="T69" fmla="*/ 12837440 h 90"/>
              <a:gd name="T70" fmla="*/ 112382826 w 142"/>
              <a:gd name="T71" fmla="*/ 12837440 h 90"/>
              <a:gd name="T72" fmla="*/ 97254610 w 142"/>
              <a:gd name="T73" fmla="*/ 12837440 h 90"/>
              <a:gd name="T74" fmla="*/ 84287127 w 142"/>
              <a:gd name="T75" fmla="*/ 27814793 h 90"/>
              <a:gd name="T76" fmla="*/ 84287127 w 142"/>
              <a:gd name="T77" fmla="*/ 12837440 h 90"/>
              <a:gd name="T78" fmla="*/ 69158912 w 142"/>
              <a:gd name="T79" fmla="*/ 12837440 h 90"/>
              <a:gd name="T80" fmla="*/ 56191413 w 142"/>
              <a:gd name="T81" fmla="*/ 12837440 h 90"/>
              <a:gd name="T82" fmla="*/ 56191413 w 142"/>
              <a:gd name="T83" fmla="*/ 1283744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90"/>
              <a:gd name="T128" fmla="*/ 142 w 142"/>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90">
                <a:moveTo>
                  <a:pt x="52" y="12"/>
                </a:moveTo>
                <a:lnTo>
                  <a:pt x="52" y="26"/>
                </a:lnTo>
                <a:lnTo>
                  <a:pt x="38" y="26"/>
                </a:lnTo>
                <a:lnTo>
                  <a:pt x="38" y="12"/>
                </a:lnTo>
                <a:lnTo>
                  <a:pt x="26" y="0"/>
                </a:lnTo>
                <a:lnTo>
                  <a:pt x="12" y="0"/>
                </a:lnTo>
                <a:lnTo>
                  <a:pt x="12" y="12"/>
                </a:lnTo>
                <a:lnTo>
                  <a:pt x="26" y="12"/>
                </a:lnTo>
                <a:lnTo>
                  <a:pt x="12" y="12"/>
                </a:lnTo>
                <a:lnTo>
                  <a:pt x="0" y="12"/>
                </a:lnTo>
                <a:lnTo>
                  <a:pt x="0" y="26"/>
                </a:lnTo>
                <a:lnTo>
                  <a:pt x="12" y="26"/>
                </a:lnTo>
                <a:lnTo>
                  <a:pt x="26" y="38"/>
                </a:lnTo>
                <a:lnTo>
                  <a:pt x="38" y="38"/>
                </a:lnTo>
                <a:lnTo>
                  <a:pt x="38" y="52"/>
                </a:lnTo>
                <a:lnTo>
                  <a:pt x="26" y="52"/>
                </a:lnTo>
                <a:lnTo>
                  <a:pt x="12" y="52"/>
                </a:lnTo>
                <a:lnTo>
                  <a:pt x="26" y="64"/>
                </a:lnTo>
                <a:lnTo>
                  <a:pt x="38" y="64"/>
                </a:lnTo>
                <a:lnTo>
                  <a:pt x="26" y="64"/>
                </a:lnTo>
                <a:lnTo>
                  <a:pt x="26" y="78"/>
                </a:lnTo>
                <a:lnTo>
                  <a:pt x="38" y="90"/>
                </a:lnTo>
                <a:lnTo>
                  <a:pt x="52" y="90"/>
                </a:lnTo>
                <a:lnTo>
                  <a:pt x="64" y="90"/>
                </a:lnTo>
                <a:lnTo>
                  <a:pt x="78" y="78"/>
                </a:lnTo>
                <a:lnTo>
                  <a:pt x="104" y="90"/>
                </a:lnTo>
                <a:lnTo>
                  <a:pt x="116" y="78"/>
                </a:lnTo>
                <a:lnTo>
                  <a:pt x="116" y="64"/>
                </a:lnTo>
                <a:lnTo>
                  <a:pt x="130" y="64"/>
                </a:lnTo>
                <a:lnTo>
                  <a:pt x="142" y="52"/>
                </a:lnTo>
                <a:lnTo>
                  <a:pt x="142" y="38"/>
                </a:lnTo>
                <a:lnTo>
                  <a:pt x="142" y="26"/>
                </a:lnTo>
                <a:lnTo>
                  <a:pt x="130" y="26"/>
                </a:lnTo>
                <a:lnTo>
                  <a:pt x="130" y="12"/>
                </a:lnTo>
                <a:lnTo>
                  <a:pt x="116" y="12"/>
                </a:lnTo>
                <a:lnTo>
                  <a:pt x="104" y="12"/>
                </a:lnTo>
                <a:lnTo>
                  <a:pt x="90" y="12"/>
                </a:lnTo>
                <a:lnTo>
                  <a:pt x="78" y="26"/>
                </a:lnTo>
                <a:lnTo>
                  <a:pt x="78" y="12"/>
                </a:lnTo>
                <a:lnTo>
                  <a:pt x="64" y="12"/>
                </a:lnTo>
                <a:lnTo>
                  <a:pt x="52" y="12"/>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2" name="Freeform 68"/>
          <p:cNvSpPr>
            <a:spLocks/>
          </p:cNvSpPr>
          <p:nvPr/>
        </p:nvSpPr>
        <p:spPr bwMode="auto">
          <a:xfrm>
            <a:off x="5359400" y="2786063"/>
            <a:ext cx="434975" cy="690562"/>
          </a:xfrm>
          <a:custGeom>
            <a:avLst/>
            <a:gdLst>
              <a:gd name="T0" fmla="*/ 168233062 w 442"/>
              <a:gd name="T1" fmla="*/ 71188862 h 702"/>
              <a:gd name="T2" fmla="*/ 127252960 w 442"/>
              <a:gd name="T3" fmla="*/ 99233289 h 702"/>
              <a:gd name="T4" fmla="*/ 99214127 w 442"/>
              <a:gd name="T5" fmla="*/ 127277716 h 702"/>
              <a:gd name="T6" fmla="*/ 71175294 w 442"/>
              <a:gd name="T7" fmla="*/ 155322175 h 702"/>
              <a:gd name="T8" fmla="*/ 71175294 w 442"/>
              <a:gd name="T9" fmla="*/ 211411030 h 702"/>
              <a:gd name="T10" fmla="*/ 0 w 442"/>
              <a:gd name="T11" fmla="*/ 252398880 h 702"/>
              <a:gd name="T12" fmla="*/ 43136445 w 442"/>
              <a:gd name="T13" fmla="*/ 295543347 h 702"/>
              <a:gd name="T14" fmla="*/ 15097600 w 442"/>
              <a:gd name="T15" fmla="*/ 323587774 h 702"/>
              <a:gd name="T16" fmla="*/ 71175294 w 442"/>
              <a:gd name="T17" fmla="*/ 336531198 h 702"/>
              <a:gd name="T18" fmla="*/ 112155364 w 442"/>
              <a:gd name="T19" fmla="*/ 351632201 h 702"/>
              <a:gd name="T20" fmla="*/ 140194229 w 442"/>
              <a:gd name="T21" fmla="*/ 407721056 h 702"/>
              <a:gd name="T22" fmla="*/ 155291825 w 442"/>
              <a:gd name="T23" fmla="*/ 448708906 h 702"/>
              <a:gd name="T24" fmla="*/ 168233062 w 442"/>
              <a:gd name="T25" fmla="*/ 491853309 h 702"/>
              <a:gd name="T26" fmla="*/ 140194229 w 442"/>
              <a:gd name="T27" fmla="*/ 519897736 h 702"/>
              <a:gd name="T28" fmla="*/ 140194229 w 442"/>
              <a:gd name="T29" fmla="*/ 560885715 h 702"/>
              <a:gd name="T30" fmla="*/ 140194229 w 442"/>
              <a:gd name="T31" fmla="*/ 588930142 h 702"/>
              <a:gd name="T32" fmla="*/ 140194229 w 442"/>
              <a:gd name="T33" fmla="*/ 632075573 h 702"/>
              <a:gd name="T34" fmla="*/ 155291825 w 442"/>
              <a:gd name="T35" fmla="*/ 688163399 h 702"/>
              <a:gd name="T36" fmla="*/ 155291825 w 442"/>
              <a:gd name="T37" fmla="*/ 729151250 h 702"/>
              <a:gd name="T38" fmla="*/ 196271895 w 442"/>
              <a:gd name="T39" fmla="*/ 744252254 h 702"/>
              <a:gd name="T40" fmla="*/ 211369491 w 442"/>
              <a:gd name="T41" fmla="*/ 757195677 h 702"/>
              <a:gd name="T42" fmla="*/ 252348533 w 442"/>
              <a:gd name="T43" fmla="*/ 716207826 h 702"/>
              <a:gd name="T44" fmla="*/ 267447157 w 442"/>
              <a:gd name="T45" fmla="*/ 645018997 h 702"/>
              <a:gd name="T46" fmla="*/ 295486054 w 442"/>
              <a:gd name="T47" fmla="*/ 588930142 h 702"/>
              <a:gd name="T48" fmla="*/ 351563720 w 442"/>
              <a:gd name="T49" fmla="*/ 560885715 h 702"/>
              <a:gd name="T50" fmla="*/ 364503929 w 442"/>
              <a:gd name="T51" fmla="*/ 519897736 h 702"/>
              <a:gd name="T52" fmla="*/ 420581595 w 442"/>
              <a:gd name="T53" fmla="*/ 476752305 h 702"/>
              <a:gd name="T54" fmla="*/ 463718024 w 442"/>
              <a:gd name="T55" fmla="*/ 448708906 h 702"/>
              <a:gd name="T56" fmla="*/ 420581595 w 442"/>
              <a:gd name="T57" fmla="*/ 435765483 h 702"/>
              <a:gd name="T58" fmla="*/ 420581595 w 442"/>
              <a:gd name="T59" fmla="*/ 407721056 h 702"/>
              <a:gd name="T60" fmla="*/ 448620428 w 442"/>
              <a:gd name="T61" fmla="*/ 407721056 h 702"/>
              <a:gd name="T62" fmla="*/ 476659261 w 442"/>
              <a:gd name="T63" fmla="*/ 407721056 h 702"/>
              <a:gd name="T64" fmla="*/ 435679191 w 442"/>
              <a:gd name="T65" fmla="*/ 379676629 h 702"/>
              <a:gd name="T66" fmla="*/ 420581595 w 442"/>
              <a:gd name="T67" fmla="*/ 351632201 h 702"/>
              <a:gd name="T68" fmla="*/ 435679191 w 442"/>
              <a:gd name="T69" fmla="*/ 323587774 h 702"/>
              <a:gd name="T70" fmla="*/ 448620428 w 442"/>
              <a:gd name="T71" fmla="*/ 295543347 h 702"/>
              <a:gd name="T72" fmla="*/ 435679191 w 442"/>
              <a:gd name="T73" fmla="*/ 239455457 h 702"/>
              <a:gd name="T74" fmla="*/ 420581595 w 442"/>
              <a:gd name="T75" fmla="*/ 196310026 h 702"/>
              <a:gd name="T76" fmla="*/ 407640358 w 442"/>
              <a:gd name="T77" fmla="*/ 183366603 h 702"/>
              <a:gd name="T78" fmla="*/ 435679191 w 442"/>
              <a:gd name="T79" fmla="*/ 140221172 h 702"/>
              <a:gd name="T80" fmla="*/ 435679191 w 442"/>
              <a:gd name="T81" fmla="*/ 127277716 h 702"/>
              <a:gd name="T82" fmla="*/ 420581595 w 442"/>
              <a:gd name="T83" fmla="*/ 99233289 h 702"/>
              <a:gd name="T84" fmla="*/ 364503929 w 442"/>
              <a:gd name="T85" fmla="*/ 127277716 h 702"/>
              <a:gd name="T86" fmla="*/ 351563720 w 442"/>
              <a:gd name="T87" fmla="*/ 112176712 h 702"/>
              <a:gd name="T88" fmla="*/ 379601525 w 442"/>
              <a:gd name="T89" fmla="*/ 99233289 h 702"/>
              <a:gd name="T90" fmla="*/ 351563720 w 442"/>
              <a:gd name="T91" fmla="*/ 99233289 h 702"/>
              <a:gd name="T92" fmla="*/ 336465096 w 442"/>
              <a:gd name="T93" fmla="*/ 84133314 h 702"/>
              <a:gd name="T94" fmla="*/ 323524887 w 442"/>
              <a:gd name="T95" fmla="*/ 71188862 h 702"/>
              <a:gd name="T96" fmla="*/ 379601525 w 442"/>
              <a:gd name="T97" fmla="*/ 56088870 h 702"/>
              <a:gd name="T98" fmla="*/ 407640358 w 442"/>
              <a:gd name="T99" fmla="*/ 28044435 h 702"/>
              <a:gd name="T100" fmla="*/ 351563720 w 442"/>
              <a:gd name="T101" fmla="*/ 0 h 702"/>
              <a:gd name="T102" fmla="*/ 295486054 w 442"/>
              <a:gd name="T103" fmla="*/ 0 h 702"/>
              <a:gd name="T104" fmla="*/ 280387430 w 442"/>
              <a:gd name="T105" fmla="*/ 28044435 h 702"/>
              <a:gd name="T106" fmla="*/ 239408324 w 442"/>
              <a:gd name="T107" fmla="*/ 28044435 h 702"/>
              <a:gd name="T108" fmla="*/ 224310728 w 442"/>
              <a:gd name="T109" fmla="*/ 56088870 h 702"/>
              <a:gd name="T110" fmla="*/ 211369491 w 442"/>
              <a:gd name="T111" fmla="*/ 56088870 h 702"/>
              <a:gd name="T112" fmla="*/ 211369491 w 442"/>
              <a:gd name="T113" fmla="*/ 84133314 h 7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2"/>
              <a:gd name="T172" fmla="*/ 0 h 702"/>
              <a:gd name="T173" fmla="*/ 442 w 442"/>
              <a:gd name="T174" fmla="*/ 702 h 7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2" h="702">
                <a:moveTo>
                  <a:pt x="196" y="78"/>
                </a:moveTo>
                <a:lnTo>
                  <a:pt x="156" y="66"/>
                </a:lnTo>
                <a:lnTo>
                  <a:pt x="130" y="78"/>
                </a:lnTo>
                <a:lnTo>
                  <a:pt x="118" y="92"/>
                </a:lnTo>
                <a:lnTo>
                  <a:pt x="104" y="104"/>
                </a:lnTo>
                <a:lnTo>
                  <a:pt x="92" y="118"/>
                </a:lnTo>
                <a:lnTo>
                  <a:pt x="92" y="144"/>
                </a:lnTo>
                <a:lnTo>
                  <a:pt x="66" y="144"/>
                </a:lnTo>
                <a:lnTo>
                  <a:pt x="52" y="170"/>
                </a:lnTo>
                <a:lnTo>
                  <a:pt x="66" y="196"/>
                </a:lnTo>
                <a:lnTo>
                  <a:pt x="40" y="222"/>
                </a:lnTo>
                <a:lnTo>
                  <a:pt x="0" y="234"/>
                </a:lnTo>
                <a:lnTo>
                  <a:pt x="0" y="248"/>
                </a:lnTo>
                <a:lnTo>
                  <a:pt x="40" y="274"/>
                </a:lnTo>
                <a:lnTo>
                  <a:pt x="14" y="286"/>
                </a:lnTo>
                <a:lnTo>
                  <a:pt x="14" y="300"/>
                </a:lnTo>
                <a:lnTo>
                  <a:pt x="26" y="326"/>
                </a:lnTo>
                <a:lnTo>
                  <a:pt x="66" y="312"/>
                </a:lnTo>
                <a:lnTo>
                  <a:pt x="78" y="312"/>
                </a:lnTo>
                <a:lnTo>
                  <a:pt x="104" y="326"/>
                </a:lnTo>
                <a:lnTo>
                  <a:pt x="104" y="338"/>
                </a:lnTo>
                <a:lnTo>
                  <a:pt x="130" y="378"/>
                </a:lnTo>
                <a:lnTo>
                  <a:pt x="144" y="390"/>
                </a:lnTo>
                <a:lnTo>
                  <a:pt x="144" y="416"/>
                </a:lnTo>
                <a:lnTo>
                  <a:pt x="144" y="442"/>
                </a:lnTo>
                <a:lnTo>
                  <a:pt x="156" y="456"/>
                </a:lnTo>
                <a:lnTo>
                  <a:pt x="156" y="468"/>
                </a:lnTo>
                <a:lnTo>
                  <a:pt x="130" y="482"/>
                </a:lnTo>
                <a:lnTo>
                  <a:pt x="130" y="494"/>
                </a:lnTo>
                <a:lnTo>
                  <a:pt x="130" y="520"/>
                </a:lnTo>
                <a:lnTo>
                  <a:pt x="118" y="534"/>
                </a:lnTo>
                <a:lnTo>
                  <a:pt x="130" y="546"/>
                </a:lnTo>
                <a:lnTo>
                  <a:pt x="130" y="560"/>
                </a:lnTo>
                <a:lnTo>
                  <a:pt x="130" y="586"/>
                </a:lnTo>
                <a:lnTo>
                  <a:pt x="130" y="612"/>
                </a:lnTo>
                <a:lnTo>
                  <a:pt x="144" y="638"/>
                </a:lnTo>
                <a:lnTo>
                  <a:pt x="156" y="650"/>
                </a:lnTo>
                <a:lnTo>
                  <a:pt x="144" y="676"/>
                </a:lnTo>
                <a:lnTo>
                  <a:pt x="156" y="690"/>
                </a:lnTo>
                <a:lnTo>
                  <a:pt x="182" y="690"/>
                </a:lnTo>
                <a:lnTo>
                  <a:pt x="182" y="702"/>
                </a:lnTo>
                <a:lnTo>
                  <a:pt x="196" y="702"/>
                </a:lnTo>
                <a:lnTo>
                  <a:pt x="222" y="690"/>
                </a:lnTo>
                <a:lnTo>
                  <a:pt x="234" y="664"/>
                </a:lnTo>
                <a:lnTo>
                  <a:pt x="234" y="624"/>
                </a:lnTo>
                <a:lnTo>
                  <a:pt x="248" y="598"/>
                </a:lnTo>
                <a:lnTo>
                  <a:pt x="260" y="560"/>
                </a:lnTo>
                <a:lnTo>
                  <a:pt x="274" y="546"/>
                </a:lnTo>
                <a:lnTo>
                  <a:pt x="300" y="534"/>
                </a:lnTo>
                <a:lnTo>
                  <a:pt x="326" y="520"/>
                </a:lnTo>
                <a:lnTo>
                  <a:pt x="338" y="508"/>
                </a:lnTo>
                <a:lnTo>
                  <a:pt x="338" y="482"/>
                </a:lnTo>
                <a:lnTo>
                  <a:pt x="364" y="468"/>
                </a:lnTo>
                <a:lnTo>
                  <a:pt x="390" y="442"/>
                </a:lnTo>
                <a:lnTo>
                  <a:pt x="404" y="442"/>
                </a:lnTo>
                <a:lnTo>
                  <a:pt x="430" y="416"/>
                </a:lnTo>
                <a:lnTo>
                  <a:pt x="416" y="404"/>
                </a:lnTo>
                <a:lnTo>
                  <a:pt x="390" y="404"/>
                </a:lnTo>
                <a:lnTo>
                  <a:pt x="390" y="390"/>
                </a:lnTo>
                <a:lnTo>
                  <a:pt x="390" y="378"/>
                </a:lnTo>
                <a:lnTo>
                  <a:pt x="390" y="364"/>
                </a:lnTo>
                <a:lnTo>
                  <a:pt x="416" y="378"/>
                </a:lnTo>
                <a:lnTo>
                  <a:pt x="430" y="378"/>
                </a:lnTo>
                <a:lnTo>
                  <a:pt x="442" y="378"/>
                </a:lnTo>
                <a:lnTo>
                  <a:pt x="430" y="352"/>
                </a:lnTo>
                <a:lnTo>
                  <a:pt x="404" y="352"/>
                </a:lnTo>
                <a:lnTo>
                  <a:pt x="390" y="338"/>
                </a:lnTo>
                <a:lnTo>
                  <a:pt x="390" y="326"/>
                </a:lnTo>
                <a:lnTo>
                  <a:pt x="416" y="312"/>
                </a:lnTo>
                <a:lnTo>
                  <a:pt x="404" y="300"/>
                </a:lnTo>
                <a:lnTo>
                  <a:pt x="416" y="286"/>
                </a:lnTo>
                <a:lnTo>
                  <a:pt x="416" y="274"/>
                </a:lnTo>
                <a:lnTo>
                  <a:pt x="416" y="248"/>
                </a:lnTo>
                <a:lnTo>
                  <a:pt x="404" y="222"/>
                </a:lnTo>
                <a:lnTo>
                  <a:pt x="378" y="208"/>
                </a:lnTo>
                <a:lnTo>
                  <a:pt x="390" y="182"/>
                </a:lnTo>
                <a:lnTo>
                  <a:pt x="390" y="170"/>
                </a:lnTo>
                <a:lnTo>
                  <a:pt x="378" y="170"/>
                </a:lnTo>
                <a:lnTo>
                  <a:pt x="390" y="144"/>
                </a:lnTo>
                <a:lnTo>
                  <a:pt x="404" y="130"/>
                </a:lnTo>
                <a:lnTo>
                  <a:pt x="416" y="118"/>
                </a:lnTo>
                <a:lnTo>
                  <a:pt x="404" y="118"/>
                </a:lnTo>
                <a:lnTo>
                  <a:pt x="404" y="92"/>
                </a:lnTo>
                <a:lnTo>
                  <a:pt x="390" y="92"/>
                </a:lnTo>
                <a:lnTo>
                  <a:pt x="378" y="104"/>
                </a:lnTo>
                <a:lnTo>
                  <a:pt x="338" y="118"/>
                </a:lnTo>
                <a:lnTo>
                  <a:pt x="326" y="118"/>
                </a:lnTo>
                <a:lnTo>
                  <a:pt x="326" y="104"/>
                </a:lnTo>
                <a:lnTo>
                  <a:pt x="338" y="92"/>
                </a:lnTo>
                <a:lnTo>
                  <a:pt x="352" y="92"/>
                </a:lnTo>
                <a:lnTo>
                  <a:pt x="338" y="78"/>
                </a:lnTo>
                <a:lnTo>
                  <a:pt x="326" y="92"/>
                </a:lnTo>
                <a:lnTo>
                  <a:pt x="312" y="92"/>
                </a:lnTo>
                <a:lnTo>
                  <a:pt x="312" y="78"/>
                </a:lnTo>
                <a:lnTo>
                  <a:pt x="312" y="66"/>
                </a:lnTo>
                <a:lnTo>
                  <a:pt x="300" y="66"/>
                </a:lnTo>
                <a:lnTo>
                  <a:pt x="326" y="52"/>
                </a:lnTo>
                <a:lnTo>
                  <a:pt x="352" y="52"/>
                </a:lnTo>
                <a:lnTo>
                  <a:pt x="378" y="40"/>
                </a:lnTo>
                <a:lnTo>
                  <a:pt x="378" y="26"/>
                </a:lnTo>
                <a:lnTo>
                  <a:pt x="352" y="26"/>
                </a:lnTo>
                <a:lnTo>
                  <a:pt x="326" y="0"/>
                </a:lnTo>
                <a:lnTo>
                  <a:pt x="300" y="0"/>
                </a:lnTo>
                <a:lnTo>
                  <a:pt x="274" y="0"/>
                </a:lnTo>
                <a:lnTo>
                  <a:pt x="260" y="0"/>
                </a:lnTo>
                <a:lnTo>
                  <a:pt x="260" y="26"/>
                </a:lnTo>
                <a:lnTo>
                  <a:pt x="234" y="26"/>
                </a:lnTo>
                <a:lnTo>
                  <a:pt x="222" y="26"/>
                </a:lnTo>
                <a:lnTo>
                  <a:pt x="222" y="40"/>
                </a:lnTo>
                <a:lnTo>
                  <a:pt x="208" y="52"/>
                </a:lnTo>
                <a:lnTo>
                  <a:pt x="208" y="66"/>
                </a:lnTo>
                <a:lnTo>
                  <a:pt x="196" y="52"/>
                </a:lnTo>
                <a:lnTo>
                  <a:pt x="196" y="66"/>
                </a:lnTo>
                <a:lnTo>
                  <a:pt x="196" y="78"/>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3" name="Freeform 69"/>
          <p:cNvSpPr>
            <a:spLocks/>
          </p:cNvSpPr>
          <p:nvPr/>
        </p:nvSpPr>
        <p:spPr bwMode="auto">
          <a:xfrm>
            <a:off x="4208463" y="2889250"/>
            <a:ext cx="1177925" cy="1827213"/>
          </a:xfrm>
          <a:custGeom>
            <a:avLst/>
            <a:gdLst>
              <a:gd name="T0" fmla="*/ 269361 w 2391"/>
              <a:gd name="T1" fmla="*/ 269278 h 3718"/>
              <a:gd name="T2" fmla="*/ 269361 w 2391"/>
              <a:gd name="T3" fmla="*/ 269278 h 3718"/>
              <a:gd name="T4" fmla="*/ 269361 w 2391"/>
              <a:gd name="T5" fmla="*/ 269278 h 3718"/>
              <a:gd name="T6" fmla="*/ 269361 w 2391"/>
              <a:gd name="T7" fmla="*/ 269278 h 3718"/>
              <a:gd name="T8" fmla="*/ 0 w 2391"/>
              <a:gd name="T9" fmla="*/ 269278 h 3718"/>
              <a:gd name="T10" fmla="*/ 0 w 2391"/>
              <a:gd name="T11" fmla="*/ 269278 h 3718"/>
              <a:gd name="T12" fmla="*/ 0 w 2391"/>
              <a:gd name="T13" fmla="*/ 269278 h 3718"/>
              <a:gd name="T14" fmla="*/ 0 w 2391"/>
              <a:gd name="T15" fmla="*/ 269278 h 3718"/>
              <a:gd name="T16" fmla="*/ 0 w 2391"/>
              <a:gd name="T17" fmla="*/ 269278 h 3718"/>
              <a:gd name="T18" fmla="*/ 0 w 2391"/>
              <a:gd name="T19" fmla="*/ 269278 h 3718"/>
              <a:gd name="T20" fmla="*/ 0 w 2391"/>
              <a:gd name="T21" fmla="*/ 269278 h 3718"/>
              <a:gd name="T22" fmla="*/ 0 w 2391"/>
              <a:gd name="T23" fmla="*/ 269278 h 3718"/>
              <a:gd name="T24" fmla="*/ 0 w 2391"/>
              <a:gd name="T25" fmla="*/ 269278 h 3718"/>
              <a:gd name="T26" fmla="*/ 0 w 2391"/>
              <a:gd name="T27" fmla="*/ 269278 h 3718"/>
              <a:gd name="T28" fmla="*/ 0 w 2391"/>
              <a:gd name="T29" fmla="*/ 269278 h 3718"/>
              <a:gd name="T30" fmla="*/ 0 w 2391"/>
              <a:gd name="T31" fmla="*/ 269278 h 3718"/>
              <a:gd name="T32" fmla="*/ 0 w 2391"/>
              <a:gd name="T33" fmla="*/ 269278 h 3718"/>
              <a:gd name="T34" fmla="*/ 0 w 2391"/>
              <a:gd name="T35" fmla="*/ 269278 h 3718"/>
              <a:gd name="T36" fmla="*/ 0 w 2391"/>
              <a:gd name="T37" fmla="*/ 269278 h 3718"/>
              <a:gd name="T38" fmla="*/ 0 w 2391"/>
              <a:gd name="T39" fmla="*/ 269278 h 3718"/>
              <a:gd name="T40" fmla="*/ 0 w 2391"/>
              <a:gd name="T41" fmla="*/ 269278 h 3718"/>
              <a:gd name="T42" fmla="*/ 0 w 2391"/>
              <a:gd name="T43" fmla="*/ 269278 h 3718"/>
              <a:gd name="T44" fmla="*/ 0 w 2391"/>
              <a:gd name="T45" fmla="*/ 269278 h 3718"/>
              <a:gd name="T46" fmla="*/ 0 w 2391"/>
              <a:gd name="T47" fmla="*/ 269278 h 3718"/>
              <a:gd name="T48" fmla="*/ 0 w 2391"/>
              <a:gd name="T49" fmla="*/ 269278 h 3718"/>
              <a:gd name="T50" fmla="*/ 0 w 2391"/>
              <a:gd name="T51" fmla="*/ 269278 h 3718"/>
              <a:gd name="T52" fmla="*/ 0 w 2391"/>
              <a:gd name="T53" fmla="*/ 269278 h 3718"/>
              <a:gd name="T54" fmla="*/ 0 w 2391"/>
              <a:gd name="T55" fmla="*/ 269278 h 3718"/>
              <a:gd name="T56" fmla="*/ 0 w 2391"/>
              <a:gd name="T57" fmla="*/ 269278 h 3718"/>
              <a:gd name="T58" fmla="*/ 0 w 2391"/>
              <a:gd name="T59" fmla="*/ 269278 h 3718"/>
              <a:gd name="T60" fmla="*/ 0 w 2391"/>
              <a:gd name="T61" fmla="*/ 269278 h 3718"/>
              <a:gd name="T62" fmla="*/ 0 w 2391"/>
              <a:gd name="T63" fmla="*/ 269278 h 3718"/>
              <a:gd name="T64" fmla="*/ 0 w 2391"/>
              <a:gd name="T65" fmla="*/ 269278 h 3718"/>
              <a:gd name="T66" fmla="*/ 0 w 2391"/>
              <a:gd name="T67" fmla="*/ 539070 h 3718"/>
              <a:gd name="T68" fmla="*/ 0 w 2391"/>
              <a:gd name="T69" fmla="*/ 539070 h 3718"/>
              <a:gd name="T70" fmla="*/ 0 w 2391"/>
              <a:gd name="T71" fmla="*/ 539070 h 3718"/>
              <a:gd name="T72" fmla="*/ 0 w 2391"/>
              <a:gd name="T73" fmla="*/ 539070 h 3718"/>
              <a:gd name="T74" fmla="*/ 0 w 2391"/>
              <a:gd name="T75" fmla="*/ 539070 h 3718"/>
              <a:gd name="T76" fmla="*/ 0 w 2391"/>
              <a:gd name="T77" fmla="*/ 539070 h 3718"/>
              <a:gd name="T78" fmla="*/ 0 w 2391"/>
              <a:gd name="T79" fmla="*/ 539070 h 3718"/>
              <a:gd name="T80" fmla="*/ 0 w 2391"/>
              <a:gd name="T81" fmla="*/ 539070 h 3718"/>
              <a:gd name="T82" fmla="*/ 0 w 2391"/>
              <a:gd name="T83" fmla="*/ 539070 h 3718"/>
              <a:gd name="T84" fmla="*/ 0 w 2391"/>
              <a:gd name="T85" fmla="*/ 539070 h 3718"/>
              <a:gd name="T86" fmla="*/ 0 w 2391"/>
              <a:gd name="T87" fmla="*/ 539070 h 3718"/>
              <a:gd name="T88" fmla="*/ 0 w 2391"/>
              <a:gd name="T89" fmla="*/ 539070 h 3718"/>
              <a:gd name="T90" fmla="*/ 0 w 2391"/>
              <a:gd name="T91" fmla="*/ 539070 h 3718"/>
              <a:gd name="T92" fmla="*/ 0 w 2391"/>
              <a:gd name="T93" fmla="*/ 539070 h 3718"/>
              <a:gd name="T94" fmla="*/ 0 w 2391"/>
              <a:gd name="T95" fmla="*/ 539070 h 3718"/>
              <a:gd name="T96" fmla="*/ 0 w 2391"/>
              <a:gd name="T97" fmla="*/ 539070 h 3718"/>
              <a:gd name="T98" fmla="*/ 0 w 2391"/>
              <a:gd name="T99" fmla="*/ 539070 h 3718"/>
              <a:gd name="T100" fmla="*/ 0 w 2391"/>
              <a:gd name="T101" fmla="*/ 539070 h 3718"/>
              <a:gd name="T102" fmla="*/ 0 w 2391"/>
              <a:gd name="T103" fmla="*/ 539070 h 3718"/>
              <a:gd name="T104" fmla="*/ 0 w 2391"/>
              <a:gd name="T105" fmla="*/ 539070 h 3718"/>
              <a:gd name="T106" fmla="*/ 0 w 2391"/>
              <a:gd name="T107" fmla="*/ 539070 h 3718"/>
              <a:gd name="T108" fmla="*/ 0 w 2391"/>
              <a:gd name="T109" fmla="*/ 539070 h 3718"/>
              <a:gd name="T110" fmla="*/ 0 w 2391"/>
              <a:gd name="T111" fmla="*/ 539070 h 3718"/>
              <a:gd name="T112" fmla="*/ 0 w 2391"/>
              <a:gd name="T113" fmla="*/ 539070 h 3718"/>
              <a:gd name="T114" fmla="*/ 269361 w 2391"/>
              <a:gd name="T115" fmla="*/ 269278 h 3718"/>
              <a:gd name="T116" fmla="*/ 269361 w 2391"/>
              <a:gd name="T117" fmla="*/ 269278 h 3718"/>
              <a:gd name="T118" fmla="*/ 269361 w 2391"/>
              <a:gd name="T119" fmla="*/ 269278 h 37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1"/>
              <a:gd name="T181" fmla="*/ 0 h 3718"/>
              <a:gd name="T182" fmla="*/ 2391 w 2391"/>
              <a:gd name="T183" fmla="*/ 3718 h 37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1" h="3718">
                <a:moveTo>
                  <a:pt x="2184" y="1848"/>
                </a:moveTo>
                <a:lnTo>
                  <a:pt x="2159" y="1848"/>
                </a:lnTo>
                <a:lnTo>
                  <a:pt x="2184" y="1819"/>
                </a:lnTo>
                <a:lnTo>
                  <a:pt x="2159" y="1796"/>
                </a:lnTo>
                <a:lnTo>
                  <a:pt x="2130" y="1767"/>
                </a:lnTo>
                <a:lnTo>
                  <a:pt x="2027" y="1848"/>
                </a:lnTo>
                <a:lnTo>
                  <a:pt x="1975" y="1848"/>
                </a:lnTo>
                <a:lnTo>
                  <a:pt x="2004" y="1819"/>
                </a:lnTo>
                <a:lnTo>
                  <a:pt x="2055" y="1767"/>
                </a:lnTo>
                <a:lnTo>
                  <a:pt x="2130" y="1690"/>
                </a:lnTo>
                <a:lnTo>
                  <a:pt x="2236" y="1690"/>
                </a:lnTo>
                <a:lnTo>
                  <a:pt x="2314" y="1663"/>
                </a:lnTo>
                <a:lnTo>
                  <a:pt x="2366" y="1612"/>
                </a:lnTo>
                <a:lnTo>
                  <a:pt x="2391" y="1587"/>
                </a:lnTo>
                <a:lnTo>
                  <a:pt x="2391" y="1560"/>
                </a:lnTo>
                <a:lnTo>
                  <a:pt x="2339" y="1535"/>
                </a:lnTo>
                <a:lnTo>
                  <a:pt x="2339" y="1483"/>
                </a:lnTo>
                <a:lnTo>
                  <a:pt x="2314" y="1456"/>
                </a:lnTo>
                <a:lnTo>
                  <a:pt x="2211" y="1456"/>
                </a:lnTo>
                <a:lnTo>
                  <a:pt x="2159" y="1403"/>
                </a:lnTo>
                <a:lnTo>
                  <a:pt x="2184" y="1351"/>
                </a:lnTo>
                <a:lnTo>
                  <a:pt x="2130" y="1328"/>
                </a:lnTo>
                <a:lnTo>
                  <a:pt x="2078" y="1247"/>
                </a:lnTo>
                <a:lnTo>
                  <a:pt x="2027" y="1328"/>
                </a:lnTo>
                <a:lnTo>
                  <a:pt x="2004" y="1328"/>
                </a:lnTo>
                <a:lnTo>
                  <a:pt x="1975" y="1299"/>
                </a:lnTo>
                <a:lnTo>
                  <a:pt x="1975" y="1224"/>
                </a:lnTo>
                <a:lnTo>
                  <a:pt x="1923" y="1195"/>
                </a:lnTo>
                <a:lnTo>
                  <a:pt x="1900" y="1172"/>
                </a:lnTo>
                <a:lnTo>
                  <a:pt x="1871" y="1144"/>
                </a:lnTo>
                <a:lnTo>
                  <a:pt x="1819" y="1144"/>
                </a:lnTo>
                <a:lnTo>
                  <a:pt x="1739" y="1144"/>
                </a:lnTo>
                <a:lnTo>
                  <a:pt x="1739" y="1224"/>
                </a:lnTo>
                <a:lnTo>
                  <a:pt x="1768" y="1247"/>
                </a:lnTo>
                <a:lnTo>
                  <a:pt x="1739" y="1299"/>
                </a:lnTo>
                <a:lnTo>
                  <a:pt x="1716" y="1328"/>
                </a:lnTo>
                <a:lnTo>
                  <a:pt x="1739" y="1328"/>
                </a:lnTo>
                <a:lnTo>
                  <a:pt x="1768" y="1431"/>
                </a:lnTo>
                <a:lnTo>
                  <a:pt x="1716" y="1483"/>
                </a:lnTo>
                <a:lnTo>
                  <a:pt x="1687" y="1535"/>
                </a:lnTo>
                <a:lnTo>
                  <a:pt x="1739" y="1560"/>
                </a:lnTo>
                <a:lnTo>
                  <a:pt x="1739" y="1639"/>
                </a:lnTo>
                <a:lnTo>
                  <a:pt x="1687" y="1639"/>
                </a:lnTo>
                <a:lnTo>
                  <a:pt x="1635" y="1560"/>
                </a:lnTo>
                <a:lnTo>
                  <a:pt x="1664" y="1535"/>
                </a:lnTo>
                <a:lnTo>
                  <a:pt x="1635" y="1508"/>
                </a:lnTo>
                <a:lnTo>
                  <a:pt x="1635" y="1456"/>
                </a:lnTo>
                <a:lnTo>
                  <a:pt x="1560" y="1456"/>
                </a:lnTo>
                <a:lnTo>
                  <a:pt x="1480" y="1380"/>
                </a:lnTo>
                <a:lnTo>
                  <a:pt x="1376" y="1328"/>
                </a:lnTo>
                <a:lnTo>
                  <a:pt x="1376" y="1276"/>
                </a:lnTo>
                <a:lnTo>
                  <a:pt x="1324" y="1224"/>
                </a:lnTo>
                <a:lnTo>
                  <a:pt x="1376" y="1144"/>
                </a:lnTo>
                <a:lnTo>
                  <a:pt x="1480" y="1067"/>
                </a:lnTo>
                <a:lnTo>
                  <a:pt x="1455" y="1040"/>
                </a:lnTo>
                <a:lnTo>
                  <a:pt x="1507" y="1040"/>
                </a:lnTo>
                <a:lnTo>
                  <a:pt x="1507" y="1015"/>
                </a:lnTo>
                <a:lnTo>
                  <a:pt x="1532" y="1040"/>
                </a:lnTo>
                <a:lnTo>
                  <a:pt x="1560" y="988"/>
                </a:lnTo>
                <a:lnTo>
                  <a:pt x="1532" y="963"/>
                </a:lnTo>
                <a:lnTo>
                  <a:pt x="1583" y="963"/>
                </a:lnTo>
                <a:lnTo>
                  <a:pt x="1612" y="936"/>
                </a:lnTo>
                <a:lnTo>
                  <a:pt x="1664" y="936"/>
                </a:lnTo>
                <a:lnTo>
                  <a:pt x="1687" y="885"/>
                </a:lnTo>
                <a:lnTo>
                  <a:pt x="1687" y="808"/>
                </a:lnTo>
                <a:lnTo>
                  <a:pt x="1635" y="779"/>
                </a:lnTo>
                <a:lnTo>
                  <a:pt x="1635" y="833"/>
                </a:lnTo>
                <a:lnTo>
                  <a:pt x="1583" y="885"/>
                </a:lnTo>
                <a:lnTo>
                  <a:pt x="1560" y="833"/>
                </a:lnTo>
                <a:lnTo>
                  <a:pt x="1583" y="833"/>
                </a:lnTo>
                <a:lnTo>
                  <a:pt x="1560" y="808"/>
                </a:lnTo>
                <a:lnTo>
                  <a:pt x="1507" y="808"/>
                </a:lnTo>
                <a:lnTo>
                  <a:pt x="1507" y="756"/>
                </a:lnTo>
                <a:lnTo>
                  <a:pt x="1507" y="727"/>
                </a:lnTo>
                <a:lnTo>
                  <a:pt x="1480" y="675"/>
                </a:lnTo>
                <a:lnTo>
                  <a:pt x="1455" y="704"/>
                </a:lnTo>
                <a:lnTo>
                  <a:pt x="1480" y="779"/>
                </a:lnTo>
                <a:lnTo>
                  <a:pt x="1455" y="808"/>
                </a:lnTo>
                <a:lnTo>
                  <a:pt x="1455" y="833"/>
                </a:lnTo>
                <a:lnTo>
                  <a:pt x="1428" y="833"/>
                </a:lnTo>
                <a:lnTo>
                  <a:pt x="1403" y="833"/>
                </a:lnTo>
                <a:lnTo>
                  <a:pt x="1428" y="756"/>
                </a:lnTo>
                <a:lnTo>
                  <a:pt x="1376" y="756"/>
                </a:lnTo>
                <a:lnTo>
                  <a:pt x="1376" y="779"/>
                </a:lnTo>
                <a:lnTo>
                  <a:pt x="1351" y="808"/>
                </a:lnTo>
                <a:lnTo>
                  <a:pt x="1299" y="756"/>
                </a:lnTo>
                <a:lnTo>
                  <a:pt x="1248" y="727"/>
                </a:lnTo>
                <a:lnTo>
                  <a:pt x="1248" y="756"/>
                </a:lnTo>
                <a:lnTo>
                  <a:pt x="1196" y="756"/>
                </a:lnTo>
                <a:lnTo>
                  <a:pt x="1196" y="727"/>
                </a:lnTo>
                <a:lnTo>
                  <a:pt x="1115" y="675"/>
                </a:lnTo>
                <a:lnTo>
                  <a:pt x="1115" y="652"/>
                </a:lnTo>
                <a:lnTo>
                  <a:pt x="1063" y="624"/>
                </a:lnTo>
                <a:lnTo>
                  <a:pt x="1063" y="572"/>
                </a:lnTo>
                <a:lnTo>
                  <a:pt x="1012" y="520"/>
                </a:lnTo>
                <a:lnTo>
                  <a:pt x="988" y="497"/>
                </a:lnTo>
                <a:lnTo>
                  <a:pt x="988" y="468"/>
                </a:lnTo>
                <a:lnTo>
                  <a:pt x="937" y="468"/>
                </a:lnTo>
                <a:lnTo>
                  <a:pt x="937" y="443"/>
                </a:lnTo>
                <a:lnTo>
                  <a:pt x="831" y="416"/>
                </a:lnTo>
                <a:lnTo>
                  <a:pt x="804" y="340"/>
                </a:lnTo>
                <a:lnTo>
                  <a:pt x="804" y="313"/>
                </a:lnTo>
                <a:lnTo>
                  <a:pt x="779" y="261"/>
                </a:lnTo>
                <a:lnTo>
                  <a:pt x="779" y="236"/>
                </a:lnTo>
                <a:lnTo>
                  <a:pt x="728" y="184"/>
                </a:lnTo>
                <a:lnTo>
                  <a:pt x="752" y="133"/>
                </a:lnTo>
                <a:lnTo>
                  <a:pt x="701" y="81"/>
                </a:lnTo>
                <a:lnTo>
                  <a:pt x="624" y="52"/>
                </a:lnTo>
                <a:lnTo>
                  <a:pt x="543" y="0"/>
                </a:lnTo>
                <a:lnTo>
                  <a:pt x="491" y="81"/>
                </a:lnTo>
                <a:lnTo>
                  <a:pt x="491" y="104"/>
                </a:lnTo>
                <a:lnTo>
                  <a:pt x="468" y="133"/>
                </a:lnTo>
                <a:lnTo>
                  <a:pt x="440" y="104"/>
                </a:lnTo>
                <a:lnTo>
                  <a:pt x="440" y="81"/>
                </a:lnTo>
                <a:lnTo>
                  <a:pt x="417" y="29"/>
                </a:lnTo>
                <a:lnTo>
                  <a:pt x="365" y="29"/>
                </a:lnTo>
                <a:lnTo>
                  <a:pt x="365" y="104"/>
                </a:lnTo>
                <a:lnTo>
                  <a:pt x="365" y="156"/>
                </a:lnTo>
                <a:lnTo>
                  <a:pt x="336" y="156"/>
                </a:lnTo>
                <a:lnTo>
                  <a:pt x="259" y="104"/>
                </a:lnTo>
                <a:lnTo>
                  <a:pt x="129" y="156"/>
                </a:lnTo>
                <a:lnTo>
                  <a:pt x="129" y="209"/>
                </a:lnTo>
                <a:lnTo>
                  <a:pt x="156" y="209"/>
                </a:lnTo>
                <a:lnTo>
                  <a:pt x="104" y="261"/>
                </a:lnTo>
                <a:lnTo>
                  <a:pt x="129" y="261"/>
                </a:lnTo>
                <a:lnTo>
                  <a:pt x="129" y="288"/>
                </a:lnTo>
                <a:lnTo>
                  <a:pt x="156" y="340"/>
                </a:lnTo>
                <a:lnTo>
                  <a:pt x="0" y="340"/>
                </a:lnTo>
                <a:lnTo>
                  <a:pt x="181" y="392"/>
                </a:lnTo>
                <a:lnTo>
                  <a:pt x="284" y="416"/>
                </a:lnTo>
                <a:lnTo>
                  <a:pt x="232" y="443"/>
                </a:lnTo>
                <a:lnTo>
                  <a:pt x="259" y="468"/>
                </a:lnTo>
                <a:lnTo>
                  <a:pt x="336" y="468"/>
                </a:lnTo>
                <a:lnTo>
                  <a:pt x="336" y="443"/>
                </a:lnTo>
                <a:lnTo>
                  <a:pt x="365" y="468"/>
                </a:lnTo>
                <a:lnTo>
                  <a:pt x="365" y="497"/>
                </a:lnTo>
                <a:lnTo>
                  <a:pt x="365" y="549"/>
                </a:lnTo>
                <a:lnTo>
                  <a:pt x="417" y="572"/>
                </a:lnTo>
                <a:lnTo>
                  <a:pt x="417" y="624"/>
                </a:lnTo>
                <a:lnTo>
                  <a:pt x="417" y="675"/>
                </a:lnTo>
                <a:lnTo>
                  <a:pt x="417" y="727"/>
                </a:lnTo>
                <a:lnTo>
                  <a:pt x="440" y="756"/>
                </a:lnTo>
                <a:lnTo>
                  <a:pt x="468" y="756"/>
                </a:lnTo>
                <a:lnTo>
                  <a:pt x="417" y="860"/>
                </a:lnTo>
                <a:lnTo>
                  <a:pt x="417" y="963"/>
                </a:lnTo>
                <a:lnTo>
                  <a:pt x="388" y="1015"/>
                </a:lnTo>
                <a:lnTo>
                  <a:pt x="417" y="1040"/>
                </a:lnTo>
                <a:lnTo>
                  <a:pt x="388" y="1172"/>
                </a:lnTo>
                <a:lnTo>
                  <a:pt x="388" y="1224"/>
                </a:lnTo>
                <a:lnTo>
                  <a:pt x="388" y="1247"/>
                </a:lnTo>
                <a:lnTo>
                  <a:pt x="388" y="1299"/>
                </a:lnTo>
                <a:lnTo>
                  <a:pt x="388" y="1328"/>
                </a:lnTo>
                <a:lnTo>
                  <a:pt x="417" y="1328"/>
                </a:lnTo>
                <a:lnTo>
                  <a:pt x="365" y="1299"/>
                </a:lnTo>
                <a:lnTo>
                  <a:pt x="336" y="1276"/>
                </a:lnTo>
                <a:lnTo>
                  <a:pt x="313" y="1351"/>
                </a:lnTo>
                <a:lnTo>
                  <a:pt x="259" y="1456"/>
                </a:lnTo>
                <a:lnTo>
                  <a:pt x="207" y="1483"/>
                </a:lnTo>
                <a:lnTo>
                  <a:pt x="181" y="1535"/>
                </a:lnTo>
                <a:lnTo>
                  <a:pt x="129" y="1560"/>
                </a:lnTo>
                <a:lnTo>
                  <a:pt x="104" y="1715"/>
                </a:lnTo>
                <a:lnTo>
                  <a:pt x="104" y="1871"/>
                </a:lnTo>
                <a:lnTo>
                  <a:pt x="156" y="1974"/>
                </a:lnTo>
                <a:lnTo>
                  <a:pt x="181" y="2003"/>
                </a:lnTo>
                <a:lnTo>
                  <a:pt x="181" y="2026"/>
                </a:lnTo>
                <a:lnTo>
                  <a:pt x="156" y="2080"/>
                </a:lnTo>
                <a:lnTo>
                  <a:pt x="207" y="2262"/>
                </a:lnTo>
                <a:lnTo>
                  <a:pt x="181" y="2287"/>
                </a:lnTo>
                <a:lnTo>
                  <a:pt x="156" y="2262"/>
                </a:lnTo>
                <a:lnTo>
                  <a:pt x="181" y="2368"/>
                </a:lnTo>
                <a:lnTo>
                  <a:pt x="207" y="2391"/>
                </a:lnTo>
                <a:lnTo>
                  <a:pt x="181" y="2471"/>
                </a:lnTo>
                <a:lnTo>
                  <a:pt x="259" y="2575"/>
                </a:lnTo>
                <a:lnTo>
                  <a:pt x="259" y="2523"/>
                </a:lnTo>
                <a:lnTo>
                  <a:pt x="232" y="2494"/>
                </a:lnTo>
                <a:lnTo>
                  <a:pt x="232" y="2442"/>
                </a:lnTo>
                <a:lnTo>
                  <a:pt x="232" y="2314"/>
                </a:lnTo>
                <a:lnTo>
                  <a:pt x="232" y="2287"/>
                </a:lnTo>
                <a:lnTo>
                  <a:pt x="207" y="2210"/>
                </a:lnTo>
                <a:lnTo>
                  <a:pt x="232" y="2132"/>
                </a:lnTo>
                <a:lnTo>
                  <a:pt x="284" y="2183"/>
                </a:lnTo>
                <a:lnTo>
                  <a:pt x="313" y="2339"/>
                </a:lnTo>
                <a:lnTo>
                  <a:pt x="313" y="2391"/>
                </a:lnTo>
                <a:lnTo>
                  <a:pt x="313" y="2442"/>
                </a:lnTo>
                <a:lnTo>
                  <a:pt x="336" y="2442"/>
                </a:lnTo>
                <a:lnTo>
                  <a:pt x="313" y="2471"/>
                </a:lnTo>
                <a:lnTo>
                  <a:pt x="365" y="2523"/>
                </a:lnTo>
                <a:lnTo>
                  <a:pt x="417" y="2703"/>
                </a:lnTo>
                <a:lnTo>
                  <a:pt x="365" y="2782"/>
                </a:lnTo>
                <a:lnTo>
                  <a:pt x="417" y="2914"/>
                </a:lnTo>
                <a:lnTo>
                  <a:pt x="491" y="2937"/>
                </a:lnTo>
                <a:lnTo>
                  <a:pt x="543" y="3014"/>
                </a:lnTo>
                <a:lnTo>
                  <a:pt x="728" y="3118"/>
                </a:lnTo>
                <a:lnTo>
                  <a:pt x="804" y="3118"/>
                </a:lnTo>
                <a:lnTo>
                  <a:pt x="856" y="3173"/>
                </a:lnTo>
                <a:lnTo>
                  <a:pt x="883" y="3225"/>
                </a:lnTo>
                <a:lnTo>
                  <a:pt x="937" y="3273"/>
                </a:lnTo>
                <a:lnTo>
                  <a:pt x="1012" y="3302"/>
                </a:lnTo>
                <a:lnTo>
                  <a:pt x="1040" y="3331"/>
                </a:lnTo>
                <a:lnTo>
                  <a:pt x="1115" y="3354"/>
                </a:lnTo>
                <a:lnTo>
                  <a:pt x="1167" y="3457"/>
                </a:lnTo>
                <a:lnTo>
                  <a:pt x="1167" y="3486"/>
                </a:lnTo>
                <a:lnTo>
                  <a:pt x="1167" y="3509"/>
                </a:lnTo>
                <a:lnTo>
                  <a:pt x="1272" y="3615"/>
                </a:lnTo>
                <a:lnTo>
                  <a:pt x="1299" y="3615"/>
                </a:lnTo>
                <a:lnTo>
                  <a:pt x="1403" y="3693"/>
                </a:lnTo>
                <a:lnTo>
                  <a:pt x="1428" y="3666"/>
                </a:lnTo>
                <a:lnTo>
                  <a:pt x="1376" y="3641"/>
                </a:lnTo>
                <a:lnTo>
                  <a:pt x="1428" y="3641"/>
                </a:lnTo>
                <a:lnTo>
                  <a:pt x="1455" y="3615"/>
                </a:lnTo>
                <a:lnTo>
                  <a:pt x="1507" y="3666"/>
                </a:lnTo>
                <a:lnTo>
                  <a:pt x="1480" y="3693"/>
                </a:lnTo>
                <a:lnTo>
                  <a:pt x="1532" y="3718"/>
                </a:lnTo>
                <a:lnTo>
                  <a:pt x="1560" y="3718"/>
                </a:lnTo>
                <a:lnTo>
                  <a:pt x="1560" y="3641"/>
                </a:lnTo>
                <a:lnTo>
                  <a:pt x="1455" y="3590"/>
                </a:lnTo>
                <a:lnTo>
                  <a:pt x="1351" y="3615"/>
                </a:lnTo>
                <a:lnTo>
                  <a:pt x="1299" y="3561"/>
                </a:lnTo>
                <a:lnTo>
                  <a:pt x="1248" y="3538"/>
                </a:lnTo>
                <a:lnTo>
                  <a:pt x="1272" y="3486"/>
                </a:lnTo>
                <a:lnTo>
                  <a:pt x="1272" y="3430"/>
                </a:lnTo>
                <a:lnTo>
                  <a:pt x="1351" y="3354"/>
                </a:lnTo>
                <a:lnTo>
                  <a:pt x="1351" y="3331"/>
                </a:lnTo>
                <a:lnTo>
                  <a:pt x="1299" y="3302"/>
                </a:lnTo>
                <a:lnTo>
                  <a:pt x="1299" y="3273"/>
                </a:lnTo>
                <a:lnTo>
                  <a:pt x="1272" y="3273"/>
                </a:lnTo>
                <a:lnTo>
                  <a:pt x="1115" y="3250"/>
                </a:lnTo>
                <a:lnTo>
                  <a:pt x="1092" y="3225"/>
                </a:lnTo>
                <a:lnTo>
                  <a:pt x="1115" y="3198"/>
                </a:lnTo>
                <a:lnTo>
                  <a:pt x="1144" y="3146"/>
                </a:lnTo>
                <a:lnTo>
                  <a:pt x="1144" y="3118"/>
                </a:lnTo>
                <a:lnTo>
                  <a:pt x="1167" y="3095"/>
                </a:lnTo>
                <a:lnTo>
                  <a:pt x="1167" y="3043"/>
                </a:lnTo>
                <a:lnTo>
                  <a:pt x="1196" y="3014"/>
                </a:lnTo>
                <a:lnTo>
                  <a:pt x="1196" y="2962"/>
                </a:lnTo>
                <a:lnTo>
                  <a:pt x="1167" y="2962"/>
                </a:lnTo>
                <a:lnTo>
                  <a:pt x="1063" y="2962"/>
                </a:lnTo>
                <a:lnTo>
                  <a:pt x="1040" y="3043"/>
                </a:lnTo>
                <a:lnTo>
                  <a:pt x="1012" y="3070"/>
                </a:lnTo>
                <a:lnTo>
                  <a:pt x="937" y="3043"/>
                </a:lnTo>
                <a:lnTo>
                  <a:pt x="883" y="3043"/>
                </a:lnTo>
                <a:lnTo>
                  <a:pt x="779" y="2991"/>
                </a:lnTo>
                <a:lnTo>
                  <a:pt x="752" y="2962"/>
                </a:lnTo>
                <a:lnTo>
                  <a:pt x="779" y="2886"/>
                </a:lnTo>
                <a:lnTo>
                  <a:pt x="728" y="2807"/>
                </a:lnTo>
                <a:lnTo>
                  <a:pt x="752" y="2755"/>
                </a:lnTo>
                <a:lnTo>
                  <a:pt x="804" y="2703"/>
                </a:lnTo>
                <a:lnTo>
                  <a:pt x="804" y="2678"/>
                </a:lnTo>
                <a:lnTo>
                  <a:pt x="831" y="2575"/>
                </a:lnTo>
                <a:lnTo>
                  <a:pt x="856" y="2546"/>
                </a:lnTo>
                <a:lnTo>
                  <a:pt x="1012" y="2546"/>
                </a:lnTo>
                <a:lnTo>
                  <a:pt x="1040" y="2546"/>
                </a:lnTo>
                <a:lnTo>
                  <a:pt x="1063" y="2575"/>
                </a:lnTo>
                <a:lnTo>
                  <a:pt x="1092" y="2575"/>
                </a:lnTo>
                <a:lnTo>
                  <a:pt x="1115" y="2598"/>
                </a:lnTo>
                <a:lnTo>
                  <a:pt x="1144" y="2598"/>
                </a:lnTo>
                <a:lnTo>
                  <a:pt x="1144" y="2627"/>
                </a:lnTo>
                <a:lnTo>
                  <a:pt x="1167" y="2598"/>
                </a:lnTo>
                <a:lnTo>
                  <a:pt x="1196" y="2627"/>
                </a:lnTo>
                <a:lnTo>
                  <a:pt x="1219" y="2627"/>
                </a:lnTo>
                <a:lnTo>
                  <a:pt x="1196" y="2575"/>
                </a:lnTo>
                <a:lnTo>
                  <a:pt x="1272" y="2598"/>
                </a:lnTo>
                <a:lnTo>
                  <a:pt x="1299" y="2575"/>
                </a:lnTo>
                <a:lnTo>
                  <a:pt x="1351" y="2598"/>
                </a:lnTo>
                <a:lnTo>
                  <a:pt x="1351" y="2627"/>
                </a:lnTo>
                <a:lnTo>
                  <a:pt x="1455" y="2650"/>
                </a:lnTo>
                <a:lnTo>
                  <a:pt x="1480" y="2678"/>
                </a:lnTo>
                <a:lnTo>
                  <a:pt x="1455" y="2782"/>
                </a:lnTo>
                <a:lnTo>
                  <a:pt x="1480" y="2782"/>
                </a:lnTo>
                <a:lnTo>
                  <a:pt x="1507" y="2834"/>
                </a:lnTo>
                <a:lnTo>
                  <a:pt x="1507" y="2886"/>
                </a:lnTo>
                <a:lnTo>
                  <a:pt x="1560" y="2859"/>
                </a:lnTo>
                <a:lnTo>
                  <a:pt x="1587" y="2807"/>
                </a:lnTo>
                <a:lnTo>
                  <a:pt x="1560" y="2627"/>
                </a:lnTo>
                <a:lnTo>
                  <a:pt x="1560" y="2575"/>
                </a:lnTo>
                <a:lnTo>
                  <a:pt x="1743" y="2442"/>
                </a:lnTo>
                <a:lnTo>
                  <a:pt x="1768" y="2391"/>
                </a:lnTo>
                <a:lnTo>
                  <a:pt x="1819" y="2391"/>
                </a:lnTo>
                <a:lnTo>
                  <a:pt x="1768" y="2314"/>
                </a:lnTo>
                <a:lnTo>
                  <a:pt x="1791" y="2287"/>
                </a:lnTo>
                <a:lnTo>
                  <a:pt x="1791" y="2314"/>
                </a:lnTo>
                <a:lnTo>
                  <a:pt x="1819" y="2287"/>
                </a:lnTo>
                <a:lnTo>
                  <a:pt x="1819" y="2262"/>
                </a:lnTo>
                <a:lnTo>
                  <a:pt x="1871" y="2210"/>
                </a:lnTo>
                <a:lnTo>
                  <a:pt x="1900" y="2158"/>
                </a:lnTo>
                <a:lnTo>
                  <a:pt x="1975" y="2132"/>
                </a:lnTo>
                <a:lnTo>
                  <a:pt x="2027" y="2080"/>
                </a:lnTo>
                <a:lnTo>
                  <a:pt x="2004" y="2107"/>
                </a:lnTo>
                <a:lnTo>
                  <a:pt x="2004" y="2080"/>
                </a:lnTo>
                <a:lnTo>
                  <a:pt x="2078" y="2003"/>
                </a:lnTo>
                <a:lnTo>
                  <a:pt x="2107" y="2003"/>
                </a:lnTo>
                <a:lnTo>
                  <a:pt x="2130" y="1974"/>
                </a:lnTo>
                <a:lnTo>
                  <a:pt x="2107" y="1974"/>
                </a:lnTo>
                <a:lnTo>
                  <a:pt x="2078" y="1922"/>
                </a:lnTo>
                <a:lnTo>
                  <a:pt x="2107" y="1974"/>
                </a:lnTo>
                <a:lnTo>
                  <a:pt x="2130" y="1974"/>
                </a:lnTo>
                <a:lnTo>
                  <a:pt x="2184" y="1951"/>
                </a:lnTo>
                <a:lnTo>
                  <a:pt x="2159" y="2003"/>
                </a:lnTo>
                <a:lnTo>
                  <a:pt x="2184" y="2026"/>
                </a:lnTo>
                <a:lnTo>
                  <a:pt x="2236" y="1951"/>
                </a:lnTo>
                <a:lnTo>
                  <a:pt x="2288" y="1922"/>
                </a:lnTo>
                <a:lnTo>
                  <a:pt x="2184" y="1871"/>
                </a:lnTo>
                <a:lnTo>
                  <a:pt x="2184" y="1848"/>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4" name="Freeform 70"/>
          <p:cNvSpPr>
            <a:spLocks/>
          </p:cNvSpPr>
          <p:nvPr/>
        </p:nvSpPr>
        <p:spPr bwMode="auto">
          <a:xfrm>
            <a:off x="5156200" y="2735263"/>
            <a:ext cx="355600" cy="306387"/>
          </a:xfrm>
          <a:custGeom>
            <a:avLst/>
            <a:gdLst>
              <a:gd name="T0" fmla="*/ 27983958 w 364"/>
              <a:gd name="T1" fmla="*/ 308154635 h 312"/>
              <a:gd name="T2" fmla="*/ 55967915 w 364"/>
              <a:gd name="T3" fmla="*/ 308154635 h 312"/>
              <a:gd name="T4" fmla="*/ 83951881 w 364"/>
              <a:gd name="T5" fmla="*/ 336168867 h 312"/>
              <a:gd name="T6" fmla="*/ 127003874 w 364"/>
              <a:gd name="T7" fmla="*/ 336168867 h 312"/>
              <a:gd name="T8" fmla="*/ 154987855 w 364"/>
              <a:gd name="T9" fmla="*/ 323239379 h 312"/>
              <a:gd name="T10" fmla="*/ 127003874 w 364"/>
              <a:gd name="T11" fmla="*/ 280140402 h 312"/>
              <a:gd name="T12" fmla="*/ 167903761 w 364"/>
              <a:gd name="T13" fmla="*/ 295225147 h 312"/>
              <a:gd name="T14" fmla="*/ 223871660 w 364"/>
              <a:gd name="T15" fmla="*/ 267210850 h 312"/>
              <a:gd name="T16" fmla="*/ 223871660 w 364"/>
              <a:gd name="T17" fmla="*/ 224112899 h 312"/>
              <a:gd name="T18" fmla="*/ 238939704 w 364"/>
              <a:gd name="T19" fmla="*/ 196098666 h 312"/>
              <a:gd name="T20" fmla="*/ 238939704 w 364"/>
              <a:gd name="T21" fmla="*/ 183169179 h 312"/>
              <a:gd name="T22" fmla="*/ 307823573 w 364"/>
              <a:gd name="T23" fmla="*/ 155154946 h 312"/>
              <a:gd name="T24" fmla="*/ 363791472 w 364"/>
              <a:gd name="T25" fmla="*/ 99126448 h 312"/>
              <a:gd name="T26" fmla="*/ 363791472 w 364"/>
              <a:gd name="T27" fmla="*/ 84042730 h 312"/>
              <a:gd name="T28" fmla="*/ 378859516 w 364"/>
              <a:gd name="T29" fmla="*/ 71112215 h 312"/>
              <a:gd name="T30" fmla="*/ 378859516 w 364"/>
              <a:gd name="T31" fmla="*/ 43098994 h 312"/>
              <a:gd name="T32" fmla="*/ 322891617 w 364"/>
              <a:gd name="T33" fmla="*/ 15084749 h 312"/>
              <a:gd name="T34" fmla="*/ 294907667 w 364"/>
              <a:gd name="T35" fmla="*/ 0 h 312"/>
              <a:gd name="T36" fmla="*/ 251855610 w 364"/>
              <a:gd name="T37" fmla="*/ 0 h 312"/>
              <a:gd name="T38" fmla="*/ 223871660 w 364"/>
              <a:gd name="T39" fmla="*/ 28014241 h 312"/>
              <a:gd name="T40" fmla="*/ 182971805 w 364"/>
              <a:gd name="T41" fmla="*/ 15084749 h 312"/>
              <a:gd name="T42" fmla="*/ 182971805 w 364"/>
              <a:gd name="T43" fmla="*/ 43098994 h 312"/>
              <a:gd name="T44" fmla="*/ 154987855 w 364"/>
              <a:gd name="T45" fmla="*/ 71112215 h 312"/>
              <a:gd name="T46" fmla="*/ 167903761 w 364"/>
              <a:gd name="T47" fmla="*/ 99126448 h 312"/>
              <a:gd name="T48" fmla="*/ 195887711 w 364"/>
              <a:gd name="T49" fmla="*/ 112055936 h 312"/>
              <a:gd name="T50" fmla="*/ 210955755 w 364"/>
              <a:gd name="T51" fmla="*/ 127140681 h 312"/>
              <a:gd name="T52" fmla="*/ 167903761 w 364"/>
              <a:gd name="T53" fmla="*/ 127140681 h 312"/>
              <a:gd name="T54" fmla="*/ 154987855 w 364"/>
              <a:gd name="T55" fmla="*/ 168084434 h 312"/>
              <a:gd name="T56" fmla="*/ 139919812 w 364"/>
              <a:gd name="T57" fmla="*/ 155154946 h 312"/>
              <a:gd name="T58" fmla="*/ 127003874 w 364"/>
              <a:gd name="T59" fmla="*/ 155154946 h 312"/>
              <a:gd name="T60" fmla="*/ 111935830 w 364"/>
              <a:gd name="T61" fmla="*/ 183169179 h 312"/>
              <a:gd name="T62" fmla="*/ 111935830 w 364"/>
              <a:gd name="T63" fmla="*/ 211183411 h 312"/>
              <a:gd name="T64" fmla="*/ 111935830 w 364"/>
              <a:gd name="T65" fmla="*/ 224112899 h 312"/>
              <a:gd name="T66" fmla="*/ 71035975 w 364"/>
              <a:gd name="T67" fmla="*/ 239196617 h 312"/>
              <a:gd name="T68" fmla="*/ 55967915 w 364"/>
              <a:gd name="T69" fmla="*/ 252126105 h 312"/>
              <a:gd name="T70" fmla="*/ 55967915 w 364"/>
              <a:gd name="T71" fmla="*/ 252126105 h 312"/>
              <a:gd name="T72" fmla="*/ 27983958 w 364"/>
              <a:gd name="T73" fmla="*/ 267210850 h 312"/>
              <a:gd name="T74" fmla="*/ 15068048 w 364"/>
              <a:gd name="T75" fmla="*/ 252126105 h 312"/>
              <a:gd name="T76" fmla="*/ 0 w 364"/>
              <a:gd name="T77" fmla="*/ 280140402 h 312"/>
              <a:gd name="T78" fmla="*/ 15068048 w 364"/>
              <a:gd name="T79" fmla="*/ 295225147 h 3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12"/>
              <a:gd name="T122" fmla="*/ 364 w 364"/>
              <a:gd name="T123" fmla="*/ 312 h 3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12">
                <a:moveTo>
                  <a:pt x="14" y="274"/>
                </a:moveTo>
                <a:lnTo>
                  <a:pt x="26" y="286"/>
                </a:lnTo>
                <a:lnTo>
                  <a:pt x="40" y="286"/>
                </a:lnTo>
                <a:lnTo>
                  <a:pt x="52" y="286"/>
                </a:lnTo>
                <a:lnTo>
                  <a:pt x="52" y="312"/>
                </a:lnTo>
                <a:lnTo>
                  <a:pt x="78" y="312"/>
                </a:lnTo>
                <a:lnTo>
                  <a:pt x="92" y="312"/>
                </a:lnTo>
                <a:lnTo>
                  <a:pt x="118" y="312"/>
                </a:lnTo>
                <a:lnTo>
                  <a:pt x="130" y="312"/>
                </a:lnTo>
                <a:lnTo>
                  <a:pt x="144" y="300"/>
                </a:lnTo>
                <a:lnTo>
                  <a:pt x="118" y="274"/>
                </a:lnTo>
                <a:lnTo>
                  <a:pt x="118" y="260"/>
                </a:lnTo>
                <a:lnTo>
                  <a:pt x="156" y="286"/>
                </a:lnTo>
                <a:lnTo>
                  <a:pt x="156" y="274"/>
                </a:lnTo>
                <a:lnTo>
                  <a:pt x="182" y="248"/>
                </a:lnTo>
                <a:lnTo>
                  <a:pt x="208" y="248"/>
                </a:lnTo>
                <a:lnTo>
                  <a:pt x="222" y="234"/>
                </a:lnTo>
                <a:lnTo>
                  <a:pt x="208" y="208"/>
                </a:lnTo>
                <a:lnTo>
                  <a:pt x="208" y="196"/>
                </a:lnTo>
                <a:lnTo>
                  <a:pt x="222" y="182"/>
                </a:lnTo>
                <a:lnTo>
                  <a:pt x="208" y="170"/>
                </a:lnTo>
                <a:lnTo>
                  <a:pt x="222" y="170"/>
                </a:lnTo>
                <a:lnTo>
                  <a:pt x="248" y="156"/>
                </a:lnTo>
                <a:lnTo>
                  <a:pt x="286" y="144"/>
                </a:lnTo>
                <a:lnTo>
                  <a:pt x="312" y="118"/>
                </a:lnTo>
                <a:lnTo>
                  <a:pt x="338" y="92"/>
                </a:lnTo>
                <a:lnTo>
                  <a:pt x="352" y="92"/>
                </a:lnTo>
                <a:lnTo>
                  <a:pt x="338" y="78"/>
                </a:lnTo>
                <a:lnTo>
                  <a:pt x="338" y="66"/>
                </a:lnTo>
                <a:lnTo>
                  <a:pt x="352" y="66"/>
                </a:lnTo>
                <a:lnTo>
                  <a:pt x="364" y="52"/>
                </a:lnTo>
                <a:lnTo>
                  <a:pt x="352" y="40"/>
                </a:lnTo>
                <a:lnTo>
                  <a:pt x="326" y="26"/>
                </a:lnTo>
                <a:lnTo>
                  <a:pt x="300" y="14"/>
                </a:lnTo>
                <a:lnTo>
                  <a:pt x="300" y="26"/>
                </a:lnTo>
                <a:lnTo>
                  <a:pt x="274" y="0"/>
                </a:lnTo>
                <a:lnTo>
                  <a:pt x="260" y="0"/>
                </a:lnTo>
                <a:lnTo>
                  <a:pt x="234" y="0"/>
                </a:lnTo>
                <a:lnTo>
                  <a:pt x="222" y="14"/>
                </a:lnTo>
                <a:lnTo>
                  <a:pt x="208" y="26"/>
                </a:lnTo>
                <a:lnTo>
                  <a:pt x="196" y="14"/>
                </a:lnTo>
                <a:lnTo>
                  <a:pt x="170" y="14"/>
                </a:lnTo>
                <a:lnTo>
                  <a:pt x="170" y="26"/>
                </a:lnTo>
                <a:lnTo>
                  <a:pt x="170" y="40"/>
                </a:lnTo>
                <a:lnTo>
                  <a:pt x="156" y="40"/>
                </a:lnTo>
                <a:lnTo>
                  <a:pt x="144" y="66"/>
                </a:lnTo>
                <a:lnTo>
                  <a:pt x="144" y="78"/>
                </a:lnTo>
                <a:lnTo>
                  <a:pt x="156" y="92"/>
                </a:lnTo>
                <a:lnTo>
                  <a:pt x="182" y="92"/>
                </a:lnTo>
                <a:lnTo>
                  <a:pt x="182" y="104"/>
                </a:lnTo>
                <a:lnTo>
                  <a:pt x="208" y="104"/>
                </a:lnTo>
                <a:lnTo>
                  <a:pt x="196" y="118"/>
                </a:lnTo>
                <a:lnTo>
                  <a:pt x="170" y="118"/>
                </a:lnTo>
                <a:lnTo>
                  <a:pt x="156" y="118"/>
                </a:lnTo>
                <a:lnTo>
                  <a:pt x="144" y="130"/>
                </a:lnTo>
                <a:lnTo>
                  <a:pt x="144" y="156"/>
                </a:lnTo>
                <a:lnTo>
                  <a:pt x="156" y="156"/>
                </a:lnTo>
                <a:lnTo>
                  <a:pt x="130" y="144"/>
                </a:lnTo>
                <a:lnTo>
                  <a:pt x="118" y="130"/>
                </a:lnTo>
                <a:lnTo>
                  <a:pt x="118" y="144"/>
                </a:lnTo>
                <a:lnTo>
                  <a:pt x="104" y="156"/>
                </a:lnTo>
                <a:lnTo>
                  <a:pt x="104" y="170"/>
                </a:lnTo>
                <a:lnTo>
                  <a:pt x="118" y="182"/>
                </a:lnTo>
                <a:lnTo>
                  <a:pt x="104" y="196"/>
                </a:lnTo>
                <a:lnTo>
                  <a:pt x="118" y="208"/>
                </a:lnTo>
                <a:lnTo>
                  <a:pt x="104" y="208"/>
                </a:lnTo>
                <a:lnTo>
                  <a:pt x="92" y="208"/>
                </a:lnTo>
                <a:lnTo>
                  <a:pt x="66" y="222"/>
                </a:lnTo>
                <a:lnTo>
                  <a:pt x="52" y="222"/>
                </a:lnTo>
                <a:lnTo>
                  <a:pt x="52" y="234"/>
                </a:lnTo>
                <a:lnTo>
                  <a:pt x="66" y="234"/>
                </a:lnTo>
                <a:lnTo>
                  <a:pt x="52" y="234"/>
                </a:lnTo>
                <a:lnTo>
                  <a:pt x="40" y="234"/>
                </a:lnTo>
                <a:lnTo>
                  <a:pt x="26" y="248"/>
                </a:lnTo>
                <a:lnTo>
                  <a:pt x="26" y="222"/>
                </a:lnTo>
                <a:lnTo>
                  <a:pt x="14" y="234"/>
                </a:lnTo>
                <a:lnTo>
                  <a:pt x="14" y="248"/>
                </a:lnTo>
                <a:lnTo>
                  <a:pt x="0" y="260"/>
                </a:lnTo>
                <a:lnTo>
                  <a:pt x="14" y="274"/>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5" name="Freeform 71"/>
          <p:cNvSpPr>
            <a:spLocks/>
          </p:cNvSpPr>
          <p:nvPr/>
        </p:nvSpPr>
        <p:spPr bwMode="auto">
          <a:xfrm>
            <a:off x="5156200" y="2800350"/>
            <a:ext cx="88900" cy="127000"/>
          </a:xfrm>
          <a:custGeom>
            <a:avLst/>
            <a:gdLst>
              <a:gd name="T0" fmla="*/ 28141098 w 92"/>
              <a:gd name="T1" fmla="*/ 138709934 h 130"/>
              <a:gd name="T2" fmla="*/ 56282196 w 92"/>
              <a:gd name="T3" fmla="*/ 123771650 h 130"/>
              <a:gd name="T4" fmla="*/ 71434868 w 92"/>
              <a:gd name="T5" fmla="*/ 123771650 h 130"/>
              <a:gd name="T6" fmla="*/ 71434868 w 92"/>
              <a:gd name="T7" fmla="*/ 110967725 h 130"/>
              <a:gd name="T8" fmla="*/ 84423302 w 92"/>
              <a:gd name="T9" fmla="*/ 96029472 h 130"/>
              <a:gd name="T10" fmla="*/ 84423302 w 92"/>
              <a:gd name="T11" fmla="*/ 83225547 h 130"/>
              <a:gd name="T12" fmla="*/ 84423302 w 92"/>
              <a:gd name="T13" fmla="*/ 55484371 h 130"/>
              <a:gd name="T14" fmla="*/ 99575958 w 92"/>
              <a:gd name="T15" fmla="*/ 55484371 h 130"/>
              <a:gd name="T16" fmla="*/ 99575958 w 92"/>
              <a:gd name="T17" fmla="*/ 40546119 h 130"/>
              <a:gd name="T18" fmla="*/ 84423302 w 92"/>
              <a:gd name="T19" fmla="*/ 55484371 h 130"/>
              <a:gd name="T20" fmla="*/ 84423302 w 92"/>
              <a:gd name="T21" fmla="*/ 27742185 h 130"/>
              <a:gd name="T22" fmla="*/ 84423302 w 92"/>
              <a:gd name="T23" fmla="*/ 0 h 130"/>
              <a:gd name="T24" fmla="*/ 71434868 w 92"/>
              <a:gd name="T25" fmla="*/ 0 h 130"/>
              <a:gd name="T26" fmla="*/ 71434868 w 92"/>
              <a:gd name="T27" fmla="*/ 12803929 h 130"/>
              <a:gd name="T28" fmla="*/ 43293762 w 92"/>
              <a:gd name="T29" fmla="*/ 12803929 h 130"/>
              <a:gd name="T30" fmla="*/ 28141098 w 92"/>
              <a:gd name="T31" fmla="*/ 40546119 h 130"/>
              <a:gd name="T32" fmla="*/ 28141098 w 92"/>
              <a:gd name="T33" fmla="*/ 55484371 h 130"/>
              <a:gd name="T34" fmla="*/ 28141098 w 92"/>
              <a:gd name="T35" fmla="*/ 68288312 h 130"/>
              <a:gd name="T36" fmla="*/ 15152660 w 92"/>
              <a:gd name="T37" fmla="*/ 68288312 h 130"/>
              <a:gd name="T38" fmla="*/ 43293762 w 92"/>
              <a:gd name="T39" fmla="*/ 83225547 h 130"/>
              <a:gd name="T40" fmla="*/ 43293762 w 92"/>
              <a:gd name="T41" fmla="*/ 96029472 h 130"/>
              <a:gd name="T42" fmla="*/ 15152660 w 92"/>
              <a:gd name="T43" fmla="*/ 96029472 h 130"/>
              <a:gd name="T44" fmla="*/ 0 w 92"/>
              <a:gd name="T45" fmla="*/ 110967725 h 130"/>
              <a:gd name="T46" fmla="*/ 0 w 92"/>
              <a:gd name="T47" fmla="*/ 123771650 h 130"/>
              <a:gd name="T48" fmla="*/ 0 w 92"/>
              <a:gd name="T49" fmla="*/ 138709934 h 130"/>
              <a:gd name="T50" fmla="*/ 15152660 w 92"/>
              <a:gd name="T51" fmla="*/ 138709934 h 130"/>
              <a:gd name="T52" fmla="*/ 28141098 w 92"/>
              <a:gd name="T53" fmla="*/ 138709934 h 130"/>
              <a:gd name="T54" fmla="*/ 28141098 w 92"/>
              <a:gd name="T55" fmla="*/ 138709934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30"/>
              <a:gd name="T86" fmla="*/ 92 w 92"/>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30">
                <a:moveTo>
                  <a:pt x="26" y="130"/>
                </a:moveTo>
                <a:lnTo>
                  <a:pt x="52" y="116"/>
                </a:lnTo>
                <a:lnTo>
                  <a:pt x="66" y="116"/>
                </a:lnTo>
                <a:lnTo>
                  <a:pt x="66" y="104"/>
                </a:lnTo>
                <a:lnTo>
                  <a:pt x="78" y="90"/>
                </a:lnTo>
                <a:lnTo>
                  <a:pt x="78" y="78"/>
                </a:lnTo>
                <a:lnTo>
                  <a:pt x="78" y="52"/>
                </a:lnTo>
                <a:lnTo>
                  <a:pt x="92" y="52"/>
                </a:lnTo>
                <a:lnTo>
                  <a:pt x="92" y="38"/>
                </a:lnTo>
                <a:lnTo>
                  <a:pt x="78" y="52"/>
                </a:lnTo>
                <a:lnTo>
                  <a:pt x="78" y="26"/>
                </a:lnTo>
                <a:lnTo>
                  <a:pt x="78" y="0"/>
                </a:lnTo>
                <a:lnTo>
                  <a:pt x="66" y="0"/>
                </a:lnTo>
                <a:lnTo>
                  <a:pt x="66" y="12"/>
                </a:lnTo>
                <a:lnTo>
                  <a:pt x="40" y="12"/>
                </a:lnTo>
                <a:lnTo>
                  <a:pt x="26" y="38"/>
                </a:lnTo>
                <a:lnTo>
                  <a:pt x="26" y="52"/>
                </a:lnTo>
                <a:lnTo>
                  <a:pt x="26" y="64"/>
                </a:lnTo>
                <a:lnTo>
                  <a:pt x="14" y="64"/>
                </a:lnTo>
                <a:lnTo>
                  <a:pt x="40" y="78"/>
                </a:lnTo>
                <a:lnTo>
                  <a:pt x="40" y="90"/>
                </a:lnTo>
                <a:lnTo>
                  <a:pt x="14" y="90"/>
                </a:lnTo>
                <a:lnTo>
                  <a:pt x="0" y="104"/>
                </a:lnTo>
                <a:lnTo>
                  <a:pt x="0" y="116"/>
                </a:lnTo>
                <a:lnTo>
                  <a:pt x="0" y="130"/>
                </a:lnTo>
                <a:lnTo>
                  <a:pt x="14" y="130"/>
                </a:lnTo>
                <a:lnTo>
                  <a:pt x="26" y="13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6" name="Freeform 72"/>
          <p:cNvSpPr>
            <a:spLocks/>
          </p:cNvSpPr>
          <p:nvPr/>
        </p:nvSpPr>
        <p:spPr bwMode="auto">
          <a:xfrm>
            <a:off x="5145088" y="2813050"/>
            <a:ext cx="11112" cy="26988"/>
          </a:xfrm>
          <a:custGeom>
            <a:avLst/>
            <a:gdLst>
              <a:gd name="T0" fmla="*/ 13058965 w 12"/>
              <a:gd name="T1" fmla="*/ 14938146 h 26"/>
              <a:gd name="T2" fmla="*/ 0 w 12"/>
              <a:gd name="T3" fmla="*/ 0 h 26"/>
              <a:gd name="T4" fmla="*/ 0 w 12"/>
              <a:gd name="T5" fmla="*/ 27741981 h 26"/>
              <a:gd name="T6" fmla="*/ 13058965 w 12"/>
              <a:gd name="T7" fmla="*/ 27741981 h 26"/>
              <a:gd name="T8" fmla="*/ 13058965 w 12"/>
              <a:gd name="T9" fmla="*/ 14938146 h 26"/>
              <a:gd name="T10" fmla="*/ 13058965 w 12"/>
              <a:gd name="T11" fmla="*/ 14938146 h 26"/>
              <a:gd name="T12" fmla="*/ 0 60000 65536"/>
              <a:gd name="T13" fmla="*/ 0 60000 65536"/>
              <a:gd name="T14" fmla="*/ 0 60000 65536"/>
              <a:gd name="T15" fmla="*/ 0 60000 65536"/>
              <a:gd name="T16" fmla="*/ 0 60000 65536"/>
              <a:gd name="T17" fmla="*/ 0 60000 65536"/>
              <a:gd name="T18" fmla="*/ 0 w 12"/>
              <a:gd name="T19" fmla="*/ 0 h 26"/>
              <a:gd name="T20" fmla="*/ 12 w 1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2" h="26">
                <a:moveTo>
                  <a:pt x="12" y="14"/>
                </a:moveTo>
                <a:lnTo>
                  <a:pt x="0" y="0"/>
                </a:lnTo>
                <a:lnTo>
                  <a:pt x="0" y="26"/>
                </a:lnTo>
                <a:lnTo>
                  <a:pt x="12" y="26"/>
                </a:lnTo>
                <a:lnTo>
                  <a:pt x="12" y="14"/>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7" name="Freeform 73"/>
          <p:cNvSpPr>
            <a:spLocks/>
          </p:cNvSpPr>
          <p:nvPr/>
        </p:nvSpPr>
        <p:spPr bwMode="auto">
          <a:xfrm>
            <a:off x="5053013" y="2965450"/>
            <a:ext cx="103187" cy="168275"/>
          </a:xfrm>
          <a:custGeom>
            <a:avLst/>
            <a:gdLst>
              <a:gd name="T0" fmla="*/ 84476987 w 104"/>
              <a:gd name="T1" fmla="*/ 182771062 h 170"/>
              <a:gd name="T2" fmla="*/ 99639279 w 104"/>
              <a:gd name="T3" fmla="*/ 167719103 h 170"/>
              <a:gd name="T4" fmla="*/ 99639279 w 104"/>
              <a:gd name="T5" fmla="*/ 154817718 h 170"/>
              <a:gd name="T6" fmla="*/ 112635972 w 104"/>
              <a:gd name="T7" fmla="*/ 139765759 h 170"/>
              <a:gd name="T8" fmla="*/ 112635972 w 104"/>
              <a:gd name="T9" fmla="*/ 126864342 h 170"/>
              <a:gd name="T10" fmla="*/ 99639279 w 104"/>
              <a:gd name="T11" fmla="*/ 111812383 h 170"/>
              <a:gd name="T12" fmla="*/ 71480294 w 104"/>
              <a:gd name="T13" fmla="*/ 111812383 h 170"/>
              <a:gd name="T14" fmla="*/ 56317986 w 104"/>
              <a:gd name="T15" fmla="*/ 98910998 h 170"/>
              <a:gd name="T16" fmla="*/ 41155694 w 104"/>
              <a:gd name="T17" fmla="*/ 83860064 h 170"/>
              <a:gd name="T18" fmla="*/ 41155694 w 104"/>
              <a:gd name="T19" fmla="*/ 70958679 h 170"/>
              <a:gd name="T20" fmla="*/ 56317986 w 104"/>
              <a:gd name="T21" fmla="*/ 70958679 h 170"/>
              <a:gd name="T22" fmla="*/ 71480294 w 104"/>
              <a:gd name="T23" fmla="*/ 70958679 h 170"/>
              <a:gd name="T24" fmla="*/ 56317986 w 104"/>
              <a:gd name="T25" fmla="*/ 55906704 h 170"/>
              <a:gd name="T26" fmla="*/ 71480294 w 104"/>
              <a:gd name="T27" fmla="*/ 55906704 h 170"/>
              <a:gd name="T28" fmla="*/ 71480294 w 104"/>
              <a:gd name="T29" fmla="*/ 27953352 h 170"/>
              <a:gd name="T30" fmla="*/ 56317986 w 104"/>
              <a:gd name="T31" fmla="*/ 27953352 h 170"/>
              <a:gd name="T32" fmla="*/ 41155694 w 104"/>
              <a:gd name="T33" fmla="*/ 27953352 h 170"/>
              <a:gd name="T34" fmla="*/ 28158993 w 104"/>
              <a:gd name="T35" fmla="*/ 27953352 h 170"/>
              <a:gd name="T36" fmla="*/ 28158993 w 104"/>
              <a:gd name="T37" fmla="*/ 15051962 h 170"/>
              <a:gd name="T38" fmla="*/ 0 w 104"/>
              <a:gd name="T39" fmla="*/ 0 h 170"/>
              <a:gd name="T40" fmla="*/ 0 w 104"/>
              <a:gd name="T41" fmla="*/ 15051962 h 170"/>
              <a:gd name="T42" fmla="*/ 0 w 104"/>
              <a:gd name="T43" fmla="*/ 43005318 h 170"/>
              <a:gd name="T44" fmla="*/ 12996697 w 104"/>
              <a:gd name="T45" fmla="*/ 43005318 h 170"/>
              <a:gd name="T46" fmla="*/ 12996697 w 104"/>
              <a:gd name="T47" fmla="*/ 55906704 h 170"/>
              <a:gd name="T48" fmla="*/ 12996697 w 104"/>
              <a:gd name="T49" fmla="*/ 70958679 h 170"/>
              <a:gd name="T50" fmla="*/ 12996697 w 104"/>
              <a:gd name="T51" fmla="*/ 98910998 h 170"/>
              <a:gd name="T52" fmla="*/ 12996697 w 104"/>
              <a:gd name="T53" fmla="*/ 111812383 h 170"/>
              <a:gd name="T54" fmla="*/ 28158993 w 104"/>
              <a:gd name="T55" fmla="*/ 126864342 h 170"/>
              <a:gd name="T56" fmla="*/ 28158993 w 104"/>
              <a:gd name="T57" fmla="*/ 139765759 h 170"/>
              <a:gd name="T58" fmla="*/ 28158993 w 104"/>
              <a:gd name="T59" fmla="*/ 154817718 h 170"/>
              <a:gd name="T60" fmla="*/ 41155694 w 104"/>
              <a:gd name="T61" fmla="*/ 182771062 h 170"/>
              <a:gd name="T62" fmla="*/ 56317986 w 104"/>
              <a:gd name="T63" fmla="*/ 182771062 h 170"/>
              <a:gd name="T64" fmla="*/ 84476987 w 104"/>
              <a:gd name="T65" fmla="*/ 182771062 h 170"/>
              <a:gd name="T66" fmla="*/ 84476987 w 104"/>
              <a:gd name="T67" fmla="*/ 182771062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70"/>
              <a:gd name="T104" fmla="*/ 104 w 10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70">
                <a:moveTo>
                  <a:pt x="78" y="170"/>
                </a:moveTo>
                <a:lnTo>
                  <a:pt x="92" y="156"/>
                </a:lnTo>
                <a:lnTo>
                  <a:pt x="92" y="144"/>
                </a:lnTo>
                <a:lnTo>
                  <a:pt x="104" y="130"/>
                </a:lnTo>
                <a:lnTo>
                  <a:pt x="104" y="118"/>
                </a:lnTo>
                <a:lnTo>
                  <a:pt x="92" y="104"/>
                </a:lnTo>
                <a:lnTo>
                  <a:pt x="66" y="104"/>
                </a:lnTo>
                <a:lnTo>
                  <a:pt x="52" y="92"/>
                </a:lnTo>
                <a:lnTo>
                  <a:pt x="38" y="78"/>
                </a:lnTo>
                <a:lnTo>
                  <a:pt x="38" y="66"/>
                </a:lnTo>
                <a:lnTo>
                  <a:pt x="52" y="66"/>
                </a:lnTo>
                <a:lnTo>
                  <a:pt x="66" y="66"/>
                </a:lnTo>
                <a:lnTo>
                  <a:pt x="52" y="52"/>
                </a:lnTo>
                <a:lnTo>
                  <a:pt x="66" y="52"/>
                </a:lnTo>
                <a:lnTo>
                  <a:pt x="66" y="26"/>
                </a:lnTo>
                <a:lnTo>
                  <a:pt x="52" y="26"/>
                </a:lnTo>
                <a:lnTo>
                  <a:pt x="38" y="26"/>
                </a:lnTo>
                <a:lnTo>
                  <a:pt x="26" y="26"/>
                </a:lnTo>
                <a:lnTo>
                  <a:pt x="26" y="14"/>
                </a:lnTo>
                <a:lnTo>
                  <a:pt x="0" y="0"/>
                </a:lnTo>
                <a:lnTo>
                  <a:pt x="0" y="14"/>
                </a:lnTo>
                <a:lnTo>
                  <a:pt x="0" y="40"/>
                </a:lnTo>
                <a:lnTo>
                  <a:pt x="12" y="40"/>
                </a:lnTo>
                <a:lnTo>
                  <a:pt x="12" y="52"/>
                </a:lnTo>
                <a:lnTo>
                  <a:pt x="12" y="66"/>
                </a:lnTo>
                <a:lnTo>
                  <a:pt x="12" y="92"/>
                </a:lnTo>
                <a:lnTo>
                  <a:pt x="12" y="104"/>
                </a:lnTo>
                <a:lnTo>
                  <a:pt x="26" y="118"/>
                </a:lnTo>
                <a:lnTo>
                  <a:pt x="26" y="130"/>
                </a:lnTo>
                <a:lnTo>
                  <a:pt x="26" y="144"/>
                </a:lnTo>
                <a:lnTo>
                  <a:pt x="38" y="170"/>
                </a:lnTo>
                <a:lnTo>
                  <a:pt x="52" y="170"/>
                </a:lnTo>
                <a:lnTo>
                  <a:pt x="78" y="17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8" name="Freeform 74"/>
          <p:cNvSpPr>
            <a:spLocks/>
          </p:cNvSpPr>
          <p:nvPr/>
        </p:nvSpPr>
        <p:spPr bwMode="auto">
          <a:xfrm>
            <a:off x="5118100" y="2940050"/>
            <a:ext cx="26988" cy="25400"/>
          </a:xfrm>
          <a:custGeom>
            <a:avLst/>
            <a:gdLst>
              <a:gd name="T0" fmla="*/ 12808437 w 26"/>
              <a:gd name="T1" fmla="*/ 15816927 h 26"/>
              <a:gd name="T2" fmla="*/ 0 w 26"/>
              <a:gd name="T3" fmla="*/ 15816927 h 26"/>
              <a:gd name="T4" fmla="*/ 0 w 26"/>
              <a:gd name="T5" fmla="*/ 29373985 h 26"/>
              <a:gd name="T6" fmla="*/ 12808437 w 26"/>
              <a:gd name="T7" fmla="*/ 29373985 h 26"/>
              <a:gd name="T8" fmla="*/ 27751104 w 26"/>
              <a:gd name="T9" fmla="*/ 0 h 26"/>
              <a:gd name="T10" fmla="*/ 12808437 w 26"/>
              <a:gd name="T11" fmla="*/ 15816927 h 26"/>
              <a:gd name="T12" fmla="*/ 12808437 w 26"/>
              <a:gd name="T13" fmla="*/ 15816927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12" y="14"/>
                </a:moveTo>
                <a:lnTo>
                  <a:pt x="0" y="14"/>
                </a:lnTo>
                <a:lnTo>
                  <a:pt x="0" y="26"/>
                </a:lnTo>
                <a:lnTo>
                  <a:pt x="12" y="26"/>
                </a:lnTo>
                <a:lnTo>
                  <a:pt x="26" y="0"/>
                </a:lnTo>
                <a:lnTo>
                  <a:pt x="12" y="14"/>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69" name="Freeform 75"/>
          <p:cNvSpPr>
            <a:spLocks/>
          </p:cNvSpPr>
          <p:nvPr/>
        </p:nvSpPr>
        <p:spPr bwMode="auto">
          <a:xfrm>
            <a:off x="5026025" y="2851150"/>
            <a:ext cx="39688" cy="50800"/>
          </a:xfrm>
          <a:custGeom>
            <a:avLst/>
            <a:gdLst>
              <a:gd name="T0" fmla="*/ 0 w 38"/>
              <a:gd name="T1" fmla="*/ 12803835 h 52"/>
              <a:gd name="T2" fmla="*/ 0 w 38"/>
              <a:gd name="T3" fmla="*/ 40545819 h 52"/>
              <a:gd name="T4" fmla="*/ 12887550 w 38"/>
              <a:gd name="T5" fmla="*/ 55483961 h 52"/>
              <a:gd name="T6" fmla="*/ 27922513 w 38"/>
              <a:gd name="T7" fmla="*/ 40545819 h 52"/>
              <a:gd name="T8" fmla="*/ 40810067 w 38"/>
              <a:gd name="T9" fmla="*/ 27741981 h 52"/>
              <a:gd name="T10" fmla="*/ 27922513 w 38"/>
              <a:gd name="T11" fmla="*/ 0 h 52"/>
              <a:gd name="T12" fmla="*/ 0 w 38"/>
              <a:gd name="T13" fmla="*/ 12803835 h 52"/>
              <a:gd name="T14" fmla="*/ 0 w 38"/>
              <a:gd name="T15" fmla="*/ 12803835 h 5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2"/>
              <a:gd name="T26" fmla="*/ 38 w 3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2">
                <a:moveTo>
                  <a:pt x="0" y="12"/>
                </a:moveTo>
                <a:lnTo>
                  <a:pt x="0" y="38"/>
                </a:lnTo>
                <a:lnTo>
                  <a:pt x="12" y="52"/>
                </a:lnTo>
                <a:lnTo>
                  <a:pt x="26" y="38"/>
                </a:lnTo>
                <a:lnTo>
                  <a:pt x="38" y="26"/>
                </a:lnTo>
                <a:lnTo>
                  <a:pt x="26" y="0"/>
                </a:lnTo>
                <a:lnTo>
                  <a:pt x="0" y="12"/>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0" name="Freeform 76"/>
          <p:cNvSpPr>
            <a:spLocks/>
          </p:cNvSpPr>
          <p:nvPr/>
        </p:nvSpPr>
        <p:spPr bwMode="auto">
          <a:xfrm>
            <a:off x="4976813" y="2825750"/>
            <a:ext cx="38100" cy="50800"/>
          </a:xfrm>
          <a:custGeom>
            <a:avLst/>
            <a:gdLst>
              <a:gd name="T0" fmla="*/ 27922513 w 38"/>
              <a:gd name="T1" fmla="*/ 0 h 52"/>
              <a:gd name="T2" fmla="*/ 12887550 w 38"/>
              <a:gd name="T3" fmla="*/ 12803835 h 52"/>
              <a:gd name="T4" fmla="*/ 0 w 38"/>
              <a:gd name="T5" fmla="*/ 12803835 h 52"/>
              <a:gd name="T6" fmla="*/ 0 w 38"/>
              <a:gd name="T7" fmla="*/ 27741981 h 52"/>
              <a:gd name="T8" fmla="*/ 12887550 w 38"/>
              <a:gd name="T9" fmla="*/ 40545819 h 52"/>
              <a:gd name="T10" fmla="*/ 0 w 38"/>
              <a:gd name="T11" fmla="*/ 55483961 h 52"/>
              <a:gd name="T12" fmla="*/ 12887550 w 38"/>
              <a:gd name="T13" fmla="*/ 55483961 h 52"/>
              <a:gd name="T14" fmla="*/ 12887550 w 38"/>
              <a:gd name="T15" fmla="*/ 40545819 h 52"/>
              <a:gd name="T16" fmla="*/ 40810067 w 38"/>
              <a:gd name="T17" fmla="*/ 27741981 h 52"/>
              <a:gd name="T18" fmla="*/ 40810067 w 38"/>
              <a:gd name="T19" fmla="*/ 12803835 h 52"/>
              <a:gd name="T20" fmla="*/ 27922513 w 38"/>
              <a:gd name="T21" fmla="*/ 0 h 52"/>
              <a:gd name="T22" fmla="*/ 27922513 w 38"/>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2"/>
              <a:gd name="T38" fmla="*/ 38 w 38"/>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2">
                <a:moveTo>
                  <a:pt x="26" y="0"/>
                </a:moveTo>
                <a:lnTo>
                  <a:pt x="12" y="12"/>
                </a:lnTo>
                <a:lnTo>
                  <a:pt x="0" y="12"/>
                </a:lnTo>
                <a:lnTo>
                  <a:pt x="0" y="26"/>
                </a:lnTo>
                <a:lnTo>
                  <a:pt x="12" y="38"/>
                </a:lnTo>
                <a:lnTo>
                  <a:pt x="0" y="52"/>
                </a:lnTo>
                <a:lnTo>
                  <a:pt x="12" y="52"/>
                </a:lnTo>
                <a:lnTo>
                  <a:pt x="12" y="38"/>
                </a:lnTo>
                <a:lnTo>
                  <a:pt x="38" y="26"/>
                </a:lnTo>
                <a:lnTo>
                  <a:pt x="38" y="12"/>
                </a:lnTo>
                <a:lnTo>
                  <a:pt x="26" y="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1" name="Freeform 77"/>
          <p:cNvSpPr>
            <a:spLocks/>
          </p:cNvSpPr>
          <p:nvPr/>
        </p:nvSpPr>
        <p:spPr bwMode="auto">
          <a:xfrm>
            <a:off x="4860925" y="4322763"/>
            <a:ext cx="241300" cy="96837"/>
          </a:xfrm>
          <a:custGeom>
            <a:avLst/>
            <a:gdLst>
              <a:gd name="T0" fmla="*/ 0 w 495"/>
              <a:gd name="T1" fmla="*/ 0 h 204"/>
              <a:gd name="T2" fmla="*/ 0 w 495"/>
              <a:gd name="T3" fmla="*/ 0 h 204"/>
              <a:gd name="T4" fmla="*/ 0 w 495"/>
              <a:gd name="T5" fmla="*/ 0 h 204"/>
              <a:gd name="T6" fmla="*/ 0 w 495"/>
              <a:gd name="T7" fmla="*/ 0 h 204"/>
              <a:gd name="T8" fmla="*/ 0 w 495"/>
              <a:gd name="T9" fmla="*/ 0 h 204"/>
              <a:gd name="T10" fmla="*/ 0 w 495"/>
              <a:gd name="T11" fmla="*/ 0 h 204"/>
              <a:gd name="T12" fmla="*/ 0 w 495"/>
              <a:gd name="T13" fmla="*/ 0 h 204"/>
              <a:gd name="T14" fmla="*/ 0 w 495"/>
              <a:gd name="T15" fmla="*/ 0 h 204"/>
              <a:gd name="T16" fmla="*/ 0 w 495"/>
              <a:gd name="T17" fmla="*/ 0 h 204"/>
              <a:gd name="T18" fmla="*/ 0 w 495"/>
              <a:gd name="T19" fmla="*/ 0 h 204"/>
              <a:gd name="T20" fmla="*/ 0 w 495"/>
              <a:gd name="T21" fmla="*/ 0 h 204"/>
              <a:gd name="T22" fmla="*/ 0 w 495"/>
              <a:gd name="T23" fmla="*/ 0 h 204"/>
              <a:gd name="T24" fmla="*/ 0 w 495"/>
              <a:gd name="T25" fmla="*/ 0 h 204"/>
              <a:gd name="T26" fmla="*/ 0 w 495"/>
              <a:gd name="T27" fmla="*/ 0 h 204"/>
              <a:gd name="T28" fmla="*/ 0 w 495"/>
              <a:gd name="T29" fmla="*/ 0 h 204"/>
              <a:gd name="T30" fmla="*/ 0 w 495"/>
              <a:gd name="T31" fmla="*/ 0 h 204"/>
              <a:gd name="T32" fmla="*/ 0 w 495"/>
              <a:gd name="T33" fmla="*/ 0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5"/>
              <a:gd name="T52" fmla="*/ 0 h 204"/>
              <a:gd name="T53" fmla="*/ 495 w 495"/>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5" h="204">
                <a:moveTo>
                  <a:pt x="131" y="48"/>
                </a:moveTo>
                <a:lnTo>
                  <a:pt x="236" y="100"/>
                </a:lnTo>
                <a:lnTo>
                  <a:pt x="263" y="100"/>
                </a:lnTo>
                <a:lnTo>
                  <a:pt x="311" y="156"/>
                </a:lnTo>
                <a:lnTo>
                  <a:pt x="311" y="181"/>
                </a:lnTo>
                <a:lnTo>
                  <a:pt x="467" y="204"/>
                </a:lnTo>
                <a:lnTo>
                  <a:pt x="495" y="181"/>
                </a:lnTo>
                <a:lnTo>
                  <a:pt x="444" y="156"/>
                </a:lnTo>
                <a:lnTo>
                  <a:pt x="444" y="129"/>
                </a:lnTo>
                <a:lnTo>
                  <a:pt x="340" y="100"/>
                </a:lnTo>
                <a:lnTo>
                  <a:pt x="288" y="48"/>
                </a:lnTo>
                <a:lnTo>
                  <a:pt x="131" y="0"/>
                </a:lnTo>
                <a:lnTo>
                  <a:pt x="27" y="23"/>
                </a:lnTo>
                <a:lnTo>
                  <a:pt x="0" y="48"/>
                </a:lnTo>
                <a:lnTo>
                  <a:pt x="52" y="48"/>
                </a:lnTo>
                <a:lnTo>
                  <a:pt x="104" y="23"/>
                </a:lnTo>
                <a:lnTo>
                  <a:pt x="131" y="48"/>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2" name="Freeform 78"/>
          <p:cNvSpPr>
            <a:spLocks/>
          </p:cNvSpPr>
          <p:nvPr/>
        </p:nvSpPr>
        <p:spPr bwMode="auto">
          <a:xfrm>
            <a:off x="4989513" y="4435475"/>
            <a:ext cx="47625" cy="26988"/>
          </a:xfrm>
          <a:custGeom>
            <a:avLst/>
            <a:gdLst>
              <a:gd name="T0" fmla="*/ 269540 w 100"/>
              <a:gd name="T1" fmla="*/ 282214 h 52"/>
              <a:gd name="T2" fmla="*/ 269540 w 100"/>
              <a:gd name="T3" fmla="*/ 0 h 52"/>
              <a:gd name="T4" fmla="*/ 0 w 100"/>
              <a:gd name="T5" fmla="*/ 0 h 52"/>
              <a:gd name="T6" fmla="*/ 269540 w 100"/>
              <a:gd name="T7" fmla="*/ 282214 h 52"/>
              <a:gd name="T8" fmla="*/ 269540 w 100"/>
              <a:gd name="T9" fmla="*/ 282214 h 52"/>
              <a:gd name="T10" fmla="*/ 269540 w 100"/>
              <a:gd name="T11" fmla="*/ 282214 h 52"/>
              <a:gd name="T12" fmla="*/ 269540 w 100"/>
              <a:gd name="T13" fmla="*/ 282214 h 52"/>
              <a:gd name="T14" fmla="*/ 269540 w 100"/>
              <a:gd name="T15" fmla="*/ 282214 h 52"/>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52"/>
              <a:gd name="T26" fmla="*/ 100 w 10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52">
                <a:moveTo>
                  <a:pt x="48" y="27"/>
                </a:moveTo>
                <a:lnTo>
                  <a:pt x="25" y="0"/>
                </a:lnTo>
                <a:lnTo>
                  <a:pt x="0" y="0"/>
                </a:lnTo>
                <a:lnTo>
                  <a:pt x="48" y="52"/>
                </a:lnTo>
                <a:lnTo>
                  <a:pt x="77" y="52"/>
                </a:lnTo>
                <a:lnTo>
                  <a:pt x="100" y="52"/>
                </a:lnTo>
                <a:lnTo>
                  <a:pt x="77" y="27"/>
                </a:lnTo>
                <a:lnTo>
                  <a:pt x="48" y="27"/>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3" name="Freeform 79"/>
          <p:cNvSpPr>
            <a:spLocks/>
          </p:cNvSpPr>
          <p:nvPr/>
        </p:nvSpPr>
        <p:spPr bwMode="auto">
          <a:xfrm>
            <a:off x="4884738" y="4344988"/>
            <a:ext cx="25400" cy="14287"/>
          </a:xfrm>
          <a:custGeom>
            <a:avLst/>
            <a:gdLst>
              <a:gd name="T0" fmla="*/ 0 w 52"/>
              <a:gd name="T1" fmla="*/ 0 h 29"/>
              <a:gd name="T2" fmla="*/ 0 w 52"/>
              <a:gd name="T3" fmla="*/ 0 h 29"/>
              <a:gd name="T4" fmla="*/ 0 w 52"/>
              <a:gd name="T5" fmla="*/ 0 h 29"/>
              <a:gd name="T6" fmla="*/ 0 w 52"/>
              <a:gd name="T7" fmla="*/ 0 h 29"/>
              <a:gd name="T8" fmla="*/ 0 60000 65536"/>
              <a:gd name="T9" fmla="*/ 0 60000 65536"/>
              <a:gd name="T10" fmla="*/ 0 60000 65536"/>
              <a:gd name="T11" fmla="*/ 0 60000 65536"/>
              <a:gd name="T12" fmla="*/ 0 w 52"/>
              <a:gd name="T13" fmla="*/ 0 h 29"/>
              <a:gd name="T14" fmla="*/ 52 w 52"/>
              <a:gd name="T15" fmla="*/ 29 h 29"/>
            </a:gdLst>
            <a:ahLst/>
            <a:cxnLst>
              <a:cxn ang="T8">
                <a:pos x="T0" y="T1"/>
              </a:cxn>
              <a:cxn ang="T9">
                <a:pos x="T2" y="T3"/>
              </a:cxn>
              <a:cxn ang="T10">
                <a:pos x="T4" y="T5"/>
              </a:cxn>
              <a:cxn ang="T11">
                <a:pos x="T6" y="T7"/>
              </a:cxn>
            </a:cxnLst>
            <a:rect l="T12" t="T13" r="T14" b="T15"/>
            <a:pathLst>
              <a:path w="52" h="29">
                <a:moveTo>
                  <a:pt x="52" y="29"/>
                </a:moveTo>
                <a:lnTo>
                  <a:pt x="27" y="0"/>
                </a:lnTo>
                <a:lnTo>
                  <a:pt x="0" y="29"/>
                </a:lnTo>
                <a:lnTo>
                  <a:pt x="52" y="29"/>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4" name="Freeform 80"/>
          <p:cNvSpPr>
            <a:spLocks/>
          </p:cNvSpPr>
          <p:nvPr/>
        </p:nvSpPr>
        <p:spPr bwMode="auto">
          <a:xfrm>
            <a:off x="5346700" y="3668713"/>
            <a:ext cx="114300" cy="114300"/>
          </a:xfrm>
          <a:custGeom>
            <a:avLst/>
            <a:gdLst>
              <a:gd name="T0" fmla="*/ 0 w 233"/>
              <a:gd name="T1" fmla="*/ 270594 h 232"/>
              <a:gd name="T2" fmla="*/ 0 w 233"/>
              <a:gd name="T3" fmla="*/ 270594 h 232"/>
              <a:gd name="T4" fmla="*/ 0 w 233"/>
              <a:gd name="T5" fmla="*/ 270594 h 232"/>
              <a:gd name="T6" fmla="*/ 0 w 233"/>
              <a:gd name="T7" fmla="*/ 270594 h 232"/>
              <a:gd name="T8" fmla="*/ 0 w 233"/>
              <a:gd name="T9" fmla="*/ 270594 h 232"/>
              <a:gd name="T10" fmla="*/ 0 w 233"/>
              <a:gd name="T11" fmla="*/ 270594 h 232"/>
              <a:gd name="T12" fmla="*/ 0 w 233"/>
              <a:gd name="T13" fmla="*/ 0 h 232"/>
              <a:gd name="T14" fmla="*/ 0 w 233"/>
              <a:gd name="T15" fmla="*/ 270594 h 232"/>
              <a:gd name="T16" fmla="*/ 0 w 233"/>
              <a:gd name="T17" fmla="*/ 270594 h 232"/>
              <a:gd name="T18" fmla="*/ 0 w 233"/>
              <a:gd name="T19" fmla="*/ 270594 h 232"/>
              <a:gd name="T20" fmla="*/ 0 w 233"/>
              <a:gd name="T21" fmla="*/ 270594 h 232"/>
              <a:gd name="T22" fmla="*/ 0 w 233"/>
              <a:gd name="T23" fmla="*/ 270594 h 232"/>
              <a:gd name="T24" fmla="*/ 0 w 233"/>
              <a:gd name="T25" fmla="*/ 270594 h 232"/>
              <a:gd name="T26" fmla="*/ 0 w 233"/>
              <a:gd name="T27" fmla="*/ 270594 h 232"/>
              <a:gd name="T28" fmla="*/ 0 w 233"/>
              <a:gd name="T29" fmla="*/ 270594 h 232"/>
              <a:gd name="T30" fmla="*/ 0 w 233"/>
              <a:gd name="T31" fmla="*/ 270594 h 232"/>
              <a:gd name="T32" fmla="*/ 0 w 233"/>
              <a:gd name="T33" fmla="*/ 270594 h 232"/>
              <a:gd name="T34" fmla="*/ 0 w 233"/>
              <a:gd name="T35" fmla="*/ 270594 h 232"/>
              <a:gd name="T36" fmla="*/ 0 w 233"/>
              <a:gd name="T37" fmla="*/ 270594 h 232"/>
              <a:gd name="T38" fmla="*/ 0 w 233"/>
              <a:gd name="T39" fmla="*/ 270594 h 2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3"/>
              <a:gd name="T61" fmla="*/ 0 h 232"/>
              <a:gd name="T62" fmla="*/ 233 w 233"/>
              <a:gd name="T63" fmla="*/ 232 h 2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3" h="232">
                <a:moveTo>
                  <a:pt x="233" y="128"/>
                </a:moveTo>
                <a:lnTo>
                  <a:pt x="210" y="103"/>
                </a:lnTo>
                <a:lnTo>
                  <a:pt x="210" y="76"/>
                </a:lnTo>
                <a:lnTo>
                  <a:pt x="129" y="76"/>
                </a:lnTo>
                <a:lnTo>
                  <a:pt x="104" y="103"/>
                </a:lnTo>
                <a:lnTo>
                  <a:pt x="129" y="25"/>
                </a:lnTo>
                <a:lnTo>
                  <a:pt x="104" y="0"/>
                </a:lnTo>
                <a:lnTo>
                  <a:pt x="52" y="128"/>
                </a:lnTo>
                <a:lnTo>
                  <a:pt x="0" y="157"/>
                </a:lnTo>
                <a:lnTo>
                  <a:pt x="52" y="157"/>
                </a:lnTo>
                <a:lnTo>
                  <a:pt x="52" y="209"/>
                </a:lnTo>
                <a:lnTo>
                  <a:pt x="77" y="232"/>
                </a:lnTo>
                <a:lnTo>
                  <a:pt x="129" y="209"/>
                </a:lnTo>
                <a:lnTo>
                  <a:pt x="158" y="209"/>
                </a:lnTo>
                <a:lnTo>
                  <a:pt x="181" y="232"/>
                </a:lnTo>
                <a:lnTo>
                  <a:pt x="210" y="209"/>
                </a:lnTo>
                <a:lnTo>
                  <a:pt x="233" y="232"/>
                </a:lnTo>
                <a:lnTo>
                  <a:pt x="233" y="157"/>
                </a:lnTo>
                <a:lnTo>
                  <a:pt x="210" y="157"/>
                </a:lnTo>
                <a:lnTo>
                  <a:pt x="233" y="128"/>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5" name="Freeform 81"/>
          <p:cNvSpPr>
            <a:spLocks/>
          </p:cNvSpPr>
          <p:nvPr/>
        </p:nvSpPr>
        <p:spPr bwMode="auto">
          <a:xfrm>
            <a:off x="4987925" y="3373438"/>
            <a:ext cx="63500" cy="52387"/>
          </a:xfrm>
          <a:custGeom>
            <a:avLst/>
            <a:gdLst>
              <a:gd name="T0" fmla="*/ 0 w 133"/>
              <a:gd name="T1" fmla="*/ 0 h 104"/>
              <a:gd name="T2" fmla="*/ 0 w 133"/>
              <a:gd name="T3" fmla="*/ 0 h 104"/>
              <a:gd name="T4" fmla="*/ 0 w 133"/>
              <a:gd name="T5" fmla="*/ 0 h 104"/>
              <a:gd name="T6" fmla="*/ 0 w 133"/>
              <a:gd name="T7" fmla="*/ 0 h 104"/>
              <a:gd name="T8" fmla="*/ 0 w 133"/>
              <a:gd name="T9" fmla="*/ 0 h 104"/>
              <a:gd name="T10" fmla="*/ 0 w 133"/>
              <a:gd name="T11" fmla="*/ 0 h 104"/>
              <a:gd name="T12" fmla="*/ 0 w 133"/>
              <a:gd name="T13" fmla="*/ 0 h 104"/>
              <a:gd name="T14" fmla="*/ 0 w 133"/>
              <a:gd name="T15" fmla="*/ 0 h 104"/>
              <a:gd name="T16" fmla="*/ 0 w 133"/>
              <a:gd name="T17" fmla="*/ 0 h 104"/>
              <a:gd name="T18" fmla="*/ 0 w 133"/>
              <a:gd name="T19" fmla="*/ 0 h 104"/>
              <a:gd name="T20" fmla="*/ 0 w 133"/>
              <a:gd name="T21" fmla="*/ 0 h 104"/>
              <a:gd name="T22" fmla="*/ 0 w 133"/>
              <a:gd name="T23" fmla="*/ 0 h 104"/>
              <a:gd name="T24" fmla="*/ 0 w 133"/>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04"/>
              <a:gd name="T41" fmla="*/ 133 w 133"/>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04">
                <a:moveTo>
                  <a:pt x="52" y="52"/>
                </a:moveTo>
                <a:lnTo>
                  <a:pt x="81" y="79"/>
                </a:lnTo>
                <a:lnTo>
                  <a:pt x="104" y="104"/>
                </a:lnTo>
                <a:lnTo>
                  <a:pt x="133" y="79"/>
                </a:lnTo>
                <a:lnTo>
                  <a:pt x="133" y="52"/>
                </a:lnTo>
                <a:lnTo>
                  <a:pt x="104" y="52"/>
                </a:lnTo>
                <a:lnTo>
                  <a:pt x="81" y="27"/>
                </a:lnTo>
                <a:lnTo>
                  <a:pt x="52" y="0"/>
                </a:lnTo>
                <a:lnTo>
                  <a:pt x="29" y="0"/>
                </a:lnTo>
                <a:lnTo>
                  <a:pt x="0" y="52"/>
                </a:lnTo>
                <a:lnTo>
                  <a:pt x="29" y="104"/>
                </a:lnTo>
                <a:lnTo>
                  <a:pt x="52" y="79"/>
                </a:lnTo>
                <a:lnTo>
                  <a:pt x="52"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6" name="Freeform 82"/>
          <p:cNvSpPr>
            <a:spLocks/>
          </p:cNvSpPr>
          <p:nvPr/>
        </p:nvSpPr>
        <p:spPr bwMode="auto">
          <a:xfrm>
            <a:off x="4732338" y="3067050"/>
            <a:ext cx="74612" cy="66675"/>
          </a:xfrm>
          <a:custGeom>
            <a:avLst/>
            <a:gdLst>
              <a:gd name="T0" fmla="*/ 272266 w 156"/>
              <a:gd name="T1" fmla="*/ 271761 h 132"/>
              <a:gd name="T2" fmla="*/ 272266 w 156"/>
              <a:gd name="T3" fmla="*/ 271761 h 132"/>
              <a:gd name="T4" fmla="*/ 272266 w 156"/>
              <a:gd name="T5" fmla="*/ 0 h 132"/>
              <a:gd name="T6" fmla="*/ 272266 w 156"/>
              <a:gd name="T7" fmla="*/ 0 h 132"/>
              <a:gd name="T8" fmla="*/ 272266 w 156"/>
              <a:gd name="T9" fmla="*/ 271761 h 132"/>
              <a:gd name="T10" fmla="*/ 0 w 156"/>
              <a:gd name="T11" fmla="*/ 271761 h 132"/>
              <a:gd name="T12" fmla="*/ 0 w 156"/>
              <a:gd name="T13" fmla="*/ 271761 h 132"/>
              <a:gd name="T14" fmla="*/ 272266 w 156"/>
              <a:gd name="T15" fmla="*/ 271761 h 132"/>
              <a:gd name="T16" fmla="*/ 272266 w 156"/>
              <a:gd name="T17" fmla="*/ 27176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32"/>
              <a:gd name="T29" fmla="*/ 156 w 156"/>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32">
                <a:moveTo>
                  <a:pt x="81" y="103"/>
                </a:moveTo>
                <a:lnTo>
                  <a:pt x="156" y="103"/>
                </a:lnTo>
                <a:lnTo>
                  <a:pt x="133" y="0"/>
                </a:lnTo>
                <a:lnTo>
                  <a:pt x="104" y="0"/>
                </a:lnTo>
                <a:lnTo>
                  <a:pt x="52" y="51"/>
                </a:lnTo>
                <a:lnTo>
                  <a:pt x="0" y="78"/>
                </a:lnTo>
                <a:lnTo>
                  <a:pt x="0" y="132"/>
                </a:lnTo>
                <a:lnTo>
                  <a:pt x="52" y="132"/>
                </a:lnTo>
                <a:lnTo>
                  <a:pt x="81" y="10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7" name="Freeform 83"/>
          <p:cNvSpPr>
            <a:spLocks/>
          </p:cNvSpPr>
          <p:nvPr/>
        </p:nvSpPr>
        <p:spPr bwMode="auto">
          <a:xfrm>
            <a:off x="4756150" y="3133725"/>
            <a:ext cx="115888" cy="112713"/>
          </a:xfrm>
          <a:custGeom>
            <a:avLst/>
            <a:gdLst>
              <a:gd name="T0" fmla="*/ 269959 w 236"/>
              <a:gd name="T1" fmla="*/ 269400 h 230"/>
              <a:gd name="T2" fmla="*/ 269959 w 236"/>
              <a:gd name="T3" fmla="*/ 269400 h 230"/>
              <a:gd name="T4" fmla="*/ 269959 w 236"/>
              <a:gd name="T5" fmla="*/ 269400 h 230"/>
              <a:gd name="T6" fmla="*/ 269959 w 236"/>
              <a:gd name="T7" fmla="*/ 269400 h 230"/>
              <a:gd name="T8" fmla="*/ 269959 w 236"/>
              <a:gd name="T9" fmla="*/ 0 h 230"/>
              <a:gd name="T10" fmla="*/ 269959 w 236"/>
              <a:gd name="T11" fmla="*/ 0 h 230"/>
              <a:gd name="T12" fmla="*/ 269959 w 236"/>
              <a:gd name="T13" fmla="*/ 269400 h 230"/>
              <a:gd name="T14" fmla="*/ 269959 w 236"/>
              <a:gd name="T15" fmla="*/ 269400 h 230"/>
              <a:gd name="T16" fmla="*/ 269959 w 236"/>
              <a:gd name="T17" fmla="*/ 269400 h 230"/>
              <a:gd name="T18" fmla="*/ 0 w 236"/>
              <a:gd name="T19" fmla="*/ 269400 h 230"/>
              <a:gd name="T20" fmla="*/ 269959 w 236"/>
              <a:gd name="T21" fmla="*/ 269400 h 230"/>
              <a:gd name="T22" fmla="*/ 269959 w 236"/>
              <a:gd name="T23" fmla="*/ 269400 h 230"/>
              <a:gd name="T24" fmla="*/ 269959 w 236"/>
              <a:gd name="T25" fmla="*/ 269400 h 230"/>
              <a:gd name="T26" fmla="*/ 269959 w 236"/>
              <a:gd name="T27" fmla="*/ 269400 h 230"/>
              <a:gd name="T28" fmla="*/ 269959 w 236"/>
              <a:gd name="T29" fmla="*/ 269400 h 230"/>
              <a:gd name="T30" fmla="*/ 269959 w 236"/>
              <a:gd name="T31" fmla="*/ 269400 h 230"/>
              <a:gd name="T32" fmla="*/ 269959 w 236"/>
              <a:gd name="T33" fmla="*/ 269400 h 230"/>
              <a:gd name="T34" fmla="*/ 269959 w 236"/>
              <a:gd name="T35" fmla="*/ 269400 h 230"/>
              <a:gd name="T36" fmla="*/ 269959 w 236"/>
              <a:gd name="T37" fmla="*/ 269400 h 230"/>
              <a:gd name="T38" fmla="*/ 269959 w 236"/>
              <a:gd name="T39" fmla="*/ 269400 h 2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230"/>
              <a:gd name="T62" fmla="*/ 236 w 236"/>
              <a:gd name="T63" fmla="*/ 230 h 2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230">
                <a:moveTo>
                  <a:pt x="209" y="23"/>
                </a:moveTo>
                <a:lnTo>
                  <a:pt x="184" y="75"/>
                </a:lnTo>
                <a:lnTo>
                  <a:pt x="184" y="23"/>
                </a:lnTo>
                <a:lnTo>
                  <a:pt x="133" y="23"/>
                </a:lnTo>
                <a:lnTo>
                  <a:pt x="104" y="0"/>
                </a:lnTo>
                <a:lnTo>
                  <a:pt x="52" y="0"/>
                </a:lnTo>
                <a:lnTo>
                  <a:pt x="29" y="23"/>
                </a:lnTo>
                <a:lnTo>
                  <a:pt x="29" y="75"/>
                </a:lnTo>
                <a:lnTo>
                  <a:pt x="52" y="104"/>
                </a:lnTo>
                <a:lnTo>
                  <a:pt x="0" y="104"/>
                </a:lnTo>
                <a:lnTo>
                  <a:pt x="52" y="127"/>
                </a:lnTo>
                <a:lnTo>
                  <a:pt x="52" y="178"/>
                </a:lnTo>
                <a:lnTo>
                  <a:pt x="133" y="207"/>
                </a:lnTo>
                <a:lnTo>
                  <a:pt x="184" y="230"/>
                </a:lnTo>
                <a:lnTo>
                  <a:pt x="236" y="230"/>
                </a:lnTo>
                <a:lnTo>
                  <a:pt x="209" y="207"/>
                </a:lnTo>
                <a:lnTo>
                  <a:pt x="236" y="207"/>
                </a:lnTo>
                <a:lnTo>
                  <a:pt x="209" y="127"/>
                </a:lnTo>
                <a:lnTo>
                  <a:pt x="236" y="52"/>
                </a:lnTo>
                <a:lnTo>
                  <a:pt x="209" y="2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8" name="Freeform 84"/>
          <p:cNvSpPr>
            <a:spLocks/>
          </p:cNvSpPr>
          <p:nvPr/>
        </p:nvSpPr>
        <p:spPr bwMode="auto">
          <a:xfrm>
            <a:off x="4960938" y="3182938"/>
            <a:ext cx="271462" cy="280987"/>
          </a:xfrm>
          <a:custGeom>
            <a:avLst/>
            <a:gdLst>
              <a:gd name="T0" fmla="*/ 271801 w 546"/>
              <a:gd name="T1" fmla="*/ 270375 h 571"/>
              <a:gd name="T2" fmla="*/ 271801 w 546"/>
              <a:gd name="T3" fmla="*/ 270375 h 571"/>
              <a:gd name="T4" fmla="*/ 271801 w 546"/>
              <a:gd name="T5" fmla="*/ 270375 h 571"/>
              <a:gd name="T6" fmla="*/ 271801 w 546"/>
              <a:gd name="T7" fmla="*/ 270375 h 571"/>
              <a:gd name="T8" fmla="*/ 271801 w 546"/>
              <a:gd name="T9" fmla="*/ 270375 h 571"/>
              <a:gd name="T10" fmla="*/ 271801 w 546"/>
              <a:gd name="T11" fmla="*/ 270375 h 571"/>
              <a:gd name="T12" fmla="*/ 271801 w 546"/>
              <a:gd name="T13" fmla="*/ 0 h 571"/>
              <a:gd name="T14" fmla="*/ 271801 w 546"/>
              <a:gd name="T15" fmla="*/ 270375 h 571"/>
              <a:gd name="T16" fmla="*/ 271801 w 546"/>
              <a:gd name="T17" fmla="*/ 270375 h 571"/>
              <a:gd name="T18" fmla="*/ 0 w 546"/>
              <a:gd name="T19" fmla="*/ 270375 h 571"/>
              <a:gd name="T20" fmla="*/ 271801 w 546"/>
              <a:gd name="T21" fmla="*/ 270375 h 571"/>
              <a:gd name="T22" fmla="*/ 271801 w 546"/>
              <a:gd name="T23" fmla="*/ 270375 h 571"/>
              <a:gd name="T24" fmla="*/ 271801 w 546"/>
              <a:gd name="T25" fmla="*/ 270375 h 571"/>
              <a:gd name="T26" fmla="*/ 271801 w 546"/>
              <a:gd name="T27" fmla="*/ 270375 h 571"/>
              <a:gd name="T28" fmla="*/ 271801 w 546"/>
              <a:gd name="T29" fmla="*/ 270375 h 571"/>
              <a:gd name="T30" fmla="*/ 271801 w 546"/>
              <a:gd name="T31" fmla="*/ 270375 h 571"/>
              <a:gd name="T32" fmla="*/ 271801 w 546"/>
              <a:gd name="T33" fmla="*/ 270375 h 571"/>
              <a:gd name="T34" fmla="*/ 271801 w 546"/>
              <a:gd name="T35" fmla="*/ 270375 h 571"/>
              <a:gd name="T36" fmla="*/ 271801 w 546"/>
              <a:gd name="T37" fmla="*/ 270375 h 571"/>
              <a:gd name="T38" fmla="*/ 271801 w 546"/>
              <a:gd name="T39" fmla="*/ 270375 h 571"/>
              <a:gd name="T40" fmla="*/ 271801 w 546"/>
              <a:gd name="T41" fmla="*/ 270375 h 571"/>
              <a:gd name="T42" fmla="*/ 271801 w 546"/>
              <a:gd name="T43" fmla="*/ 270375 h 571"/>
              <a:gd name="T44" fmla="*/ 271801 w 546"/>
              <a:gd name="T45" fmla="*/ 270375 h 571"/>
              <a:gd name="T46" fmla="*/ 271801 w 546"/>
              <a:gd name="T47" fmla="*/ 270375 h 571"/>
              <a:gd name="T48" fmla="*/ 271801 w 546"/>
              <a:gd name="T49" fmla="*/ 270375 h 571"/>
              <a:gd name="T50" fmla="*/ 271801 w 546"/>
              <a:gd name="T51" fmla="*/ 270375 h 571"/>
              <a:gd name="T52" fmla="*/ 271801 w 546"/>
              <a:gd name="T53" fmla="*/ 270375 h 571"/>
              <a:gd name="T54" fmla="*/ 271801 w 546"/>
              <a:gd name="T55" fmla="*/ 270375 h 571"/>
              <a:gd name="T56" fmla="*/ 271801 w 546"/>
              <a:gd name="T57" fmla="*/ 270375 h 571"/>
              <a:gd name="T58" fmla="*/ 271801 w 546"/>
              <a:gd name="T59" fmla="*/ 270375 h 571"/>
              <a:gd name="T60" fmla="*/ 271801 w 546"/>
              <a:gd name="T61" fmla="*/ 270375 h 571"/>
              <a:gd name="T62" fmla="*/ 271801 w 546"/>
              <a:gd name="T63" fmla="*/ 270375 h 571"/>
              <a:gd name="T64" fmla="*/ 271801 w 546"/>
              <a:gd name="T65" fmla="*/ 270375 h 571"/>
              <a:gd name="T66" fmla="*/ 271801 w 546"/>
              <a:gd name="T67" fmla="*/ 270375 h 571"/>
              <a:gd name="T68" fmla="*/ 271801 w 546"/>
              <a:gd name="T69" fmla="*/ 270375 h 571"/>
              <a:gd name="T70" fmla="*/ 271801 w 546"/>
              <a:gd name="T71" fmla="*/ 270375 h 571"/>
              <a:gd name="T72" fmla="*/ 271801 w 546"/>
              <a:gd name="T73" fmla="*/ 270375 h 571"/>
              <a:gd name="T74" fmla="*/ 271801 w 546"/>
              <a:gd name="T75" fmla="*/ 270375 h 571"/>
              <a:gd name="T76" fmla="*/ 271801 w 546"/>
              <a:gd name="T77" fmla="*/ 270375 h 571"/>
              <a:gd name="T78" fmla="*/ 271801 w 546"/>
              <a:gd name="T79" fmla="*/ 270375 h 571"/>
              <a:gd name="T80" fmla="*/ 271801 w 546"/>
              <a:gd name="T81" fmla="*/ 270375 h 571"/>
              <a:gd name="T82" fmla="*/ 271801 w 546"/>
              <a:gd name="T83" fmla="*/ 270375 h 571"/>
              <a:gd name="T84" fmla="*/ 271801 w 546"/>
              <a:gd name="T85" fmla="*/ 270375 h 571"/>
              <a:gd name="T86" fmla="*/ 271801 w 546"/>
              <a:gd name="T87" fmla="*/ 270375 h 571"/>
              <a:gd name="T88" fmla="*/ 271801 w 546"/>
              <a:gd name="T89" fmla="*/ 270375 h 571"/>
              <a:gd name="T90" fmla="*/ 271801 w 546"/>
              <a:gd name="T91" fmla="*/ 270375 h 571"/>
              <a:gd name="T92" fmla="*/ 271801 w 546"/>
              <a:gd name="T93" fmla="*/ 270375 h 571"/>
              <a:gd name="T94" fmla="*/ 271801 w 546"/>
              <a:gd name="T95" fmla="*/ 270375 h 571"/>
              <a:gd name="T96" fmla="*/ 271801 w 546"/>
              <a:gd name="T97" fmla="*/ 270375 h 571"/>
              <a:gd name="T98" fmla="*/ 271801 w 546"/>
              <a:gd name="T99" fmla="*/ 270375 h 571"/>
              <a:gd name="T100" fmla="*/ 271801 w 546"/>
              <a:gd name="T101" fmla="*/ 270375 h 571"/>
              <a:gd name="T102" fmla="*/ 271801 w 546"/>
              <a:gd name="T103" fmla="*/ 270375 h 571"/>
              <a:gd name="T104" fmla="*/ 271801 w 546"/>
              <a:gd name="T105" fmla="*/ 270375 h 571"/>
              <a:gd name="T106" fmla="*/ 271801 w 546"/>
              <a:gd name="T107" fmla="*/ 270375 h 571"/>
              <a:gd name="T108" fmla="*/ 271801 w 546"/>
              <a:gd name="T109" fmla="*/ 270375 h 571"/>
              <a:gd name="T110" fmla="*/ 271801 w 546"/>
              <a:gd name="T111" fmla="*/ 270375 h 571"/>
              <a:gd name="T112" fmla="*/ 271801 w 546"/>
              <a:gd name="T113" fmla="*/ 270375 h 571"/>
              <a:gd name="T114" fmla="*/ 271801 w 546"/>
              <a:gd name="T115" fmla="*/ 270375 h 571"/>
              <a:gd name="T116" fmla="*/ 271801 w 546"/>
              <a:gd name="T117" fmla="*/ 270375 h 571"/>
              <a:gd name="T118" fmla="*/ 271801 w 546"/>
              <a:gd name="T119" fmla="*/ 270375 h 571"/>
              <a:gd name="T120" fmla="*/ 271801 w 546"/>
              <a:gd name="T121" fmla="*/ 270375 h 5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6"/>
              <a:gd name="T184" fmla="*/ 0 h 571"/>
              <a:gd name="T185" fmla="*/ 546 w 546"/>
              <a:gd name="T186" fmla="*/ 571 h 5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6" h="571">
                <a:moveTo>
                  <a:pt x="207" y="51"/>
                </a:moveTo>
                <a:lnTo>
                  <a:pt x="155" y="23"/>
                </a:lnTo>
                <a:lnTo>
                  <a:pt x="103" y="23"/>
                </a:lnTo>
                <a:lnTo>
                  <a:pt x="103" y="74"/>
                </a:lnTo>
                <a:lnTo>
                  <a:pt x="80" y="51"/>
                </a:lnTo>
                <a:lnTo>
                  <a:pt x="80" y="23"/>
                </a:lnTo>
                <a:lnTo>
                  <a:pt x="80" y="0"/>
                </a:lnTo>
                <a:lnTo>
                  <a:pt x="51" y="23"/>
                </a:lnTo>
                <a:lnTo>
                  <a:pt x="28" y="23"/>
                </a:lnTo>
                <a:lnTo>
                  <a:pt x="0" y="51"/>
                </a:lnTo>
                <a:lnTo>
                  <a:pt x="51" y="103"/>
                </a:lnTo>
                <a:lnTo>
                  <a:pt x="28" y="103"/>
                </a:lnTo>
                <a:lnTo>
                  <a:pt x="51" y="155"/>
                </a:lnTo>
                <a:lnTo>
                  <a:pt x="103" y="155"/>
                </a:lnTo>
                <a:lnTo>
                  <a:pt x="184" y="207"/>
                </a:lnTo>
                <a:lnTo>
                  <a:pt x="184" y="178"/>
                </a:lnTo>
                <a:lnTo>
                  <a:pt x="184" y="126"/>
                </a:lnTo>
                <a:lnTo>
                  <a:pt x="207" y="155"/>
                </a:lnTo>
                <a:lnTo>
                  <a:pt x="207" y="178"/>
                </a:lnTo>
                <a:lnTo>
                  <a:pt x="287" y="207"/>
                </a:lnTo>
                <a:lnTo>
                  <a:pt x="259" y="232"/>
                </a:lnTo>
                <a:lnTo>
                  <a:pt x="316" y="284"/>
                </a:lnTo>
                <a:lnTo>
                  <a:pt x="316" y="310"/>
                </a:lnTo>
                <a:lnTo>
                  <a:pt x="287" y="310"/>
                </a:lnTo>
                <a:lnTo>
                  <a:pt x="316" y="387"/>
                </a:lnTo>
                <a:lnTo>
                  <a:pt x="287" y="387"/>
                </a:lnTo>
                <a:lnTo>
                  <a:pt x="236" y="387"/>
                </a:lnTo>
                <a:lnTo>
                  <a:pt x="236" y="466"/>
                </a:lnTo>
                <a:lnTo>
                  <a:pt x="287" y="466"/>
                </a:lnTo>
                <a:lnTo>
                  <a:pt x="316" y="439"/>
                </a:lnTo>
                <a:lnTo>
                  <a:pt x="368" y="520"/>
                </a:lnTo>
                <a:lnTo>
                  <a:pt x="391" y="520"/>
                </a:lnTo>
                <a:lnTo>
                  <a:pt x="420" y="543"/>
                </a:lnTo>
                <a:lnTo>
                  <a:pt x="523" y="571"/>
                </a:lnTo>
                <a:lnTo>
                  <a:pt x="523" y="543"/>
                </a:lnTo>
                <a:lnTo>
                  <a:pt x="483" y="506"/>
                </a:lnTo>
                <a:lnTo>
                  <a:pt x="523" y="520"/>
                </a:lnTo>
                <a:lnTo>
                  <a:pt x="523" y="491"/>
                </a:lnTo>
                <a:lnTo>
                  <a:pt x="495" y="466"/>
                </a:lnTo>
                <a:lnTo>
                  <a:pt x="495" y="439"/>
                </a:lnTo>
                <a:lnTo>
                  <a:pt x="443" y="414"/>
                </a:lnTo>
                <a:lnTo>
                  <a:pt x="472" y="387"/>
                </a:lnTo>
                <a:lnTo>
                  <a:pt x="443" y="362"/>
                </a:lnTo>
                <a:lnTo>
                  <a:pt x="523" y="387"/>
                </a:lnTo>
                <a:lnTo>
                  <a:pt x="523" y="362"/>
                </a:lnTo>
                <a:lnTo>
                  <a:pt x="546" y="362"/>
                </a:lnTo>
                <a:lnTo>
                  <a:pt x="546" y="310"/>
                </a:lnTo>
                <a:lnTo>
                  <a:pt x="495" y="310"/>
                </a:lnTo>
                <a:lnTo>
                  <a:pt x="472" y="284"/>
                </a:lnTo>
                <a:lnTo>
                  <a:pt x="420" y="259"/>
                </a:lnTo>
                <a:lnTo>
                  <a:pt x="391" y="232"/>
                </a:lnTo>
                <a:lnTo>
                  <a:pt x="420" y="207"/>
                </a:lnTo>
                <a:lnTo>
                  <a:pt x="391" y="155"/>
                </a:lnTo>
                <a:lnTo>
                  <a:pt x="339" y="155"/>
                </a:lnTo>
                <a:lnTo>
                  <a:pt x="287" y="126"/>
                </a:lnTo>
                <a:lnTo>
                  <a:pt x="287" y="74"/>
                </a:lnTo>
                <a:lnTo>
                  <a:pt x="236" y="103"/>
                </a:lnTo>
                <a:lnTo>
                  <a:pt x="236" y="74"/>
                </a:lnTo>
                <a:lnTo>
                  <a:pt x="184" y="74"/>
                </a:lnTo>
                <a:lnTo>
                  <a:pt x="184" y="51"/>
                </a:lnTo>
                <a:lnTo>
                  <a:pt x="207" y="51"/>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79" name="Freeform 85"/>
          <p:cNvSpPr>
            <a:spLocks/>
          </p:cNvSpPr>
          <p:nvPr/>
        </p:nvSpPr>
        <p:spPr bwMode="auto">
          <a:xfrm>
            <a:off x="5078413" y="3311525"/>
            <a:ext cx="12700" cy="25400"/>
          </a:xfrm>
          <a:custGeom>
            <a:avLst/>
            <a:gdLst>
              <a:gd name="T0" fmla="*/ 0 w 23"/>
              <a:gd name="T1" fmla="*/ 0 h 51"/>
              <a:gd name="T2" fmla="*/ 0 w 23"/>
              <a:gd name="T3" fmla="*/ 277476 h 51"/>
              <a:gd name="T4" fmla="*/ 0 w 23"/>
              <a:gd name="T5" fmla="*/ 277476 h 51"/>
              <a:gd name="T6" fmla="*/ 295998 w 23"/>
              <a:gd name="T7" fmla="*/ 277476 h 51"/>
              <a:gd name="T8" fmla="*/ 295998 w 23"/>
              <a:gd name="T9" fmla="*/ 277476 h 51"/>
              <a:gd name="T10" fmla="*/ 0 w 23"/>
              <a:gd name="T11" fmla="*/ 0 h 51"/>
              <a:gd name="T12" fmla="*/ 0 60000 65536"/>
              <a:gd name="T13" fmla="*/ 0 60000 65536"/>
              <a:gd name="T14" fmla="*/ 0 60000 65536"/>
              <a:gd name="T15" fmla="*/ 0 60000 65536"/>
              <a:gd name="T16" fmla="*/ 0 60000 65536"/>
              <a:gd name="T17" fmla="*/ 0 60000 65536"/>
              <a:gd name="T18" fmla="*/ 0 w 23"/>
              <a:gd name="T19" fmla="*/ 0 h 51"/>
              <a:gd name="T20" fmla="*/ 23 w 2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3" h="51">
                <a:moveTo>
                  <a:pt x="0" y="0"/>
                </a:moveTo>
                <a:lnTo>
                  <a:pt x="0" y="25"/>
                </a:lnTo>
                <a:lnTo>
                  <a:pt x="0" y="51"/>
                </a:lnTo>
                <a:lnTo>
                  <a:pt x="23" y="51"/>
                </a:lnTo>
                <a:lnTo>
                  <a:pt x="23" y="25"/>
                </a:lnTo>
                <a:lnTo>
                  <a:pt x="0"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0" name="Freeform 86"/>
          <p:cNvSpPr>
            <a:spLocks/>
          </p:cNvSpPr>
          <p:nvPr/>
        </p:nvSpPr>
        <p:spPr bwMode="auto">
          <a:xfrm>
            <a:off x="4976813" y="3810000"/>
            <a:ext cx="242887" cy="125413"/>
          </a:xfrm>
          <a:custGeom>
            <a:avLst/>
            <a:gdLst>
              <a:gd name="T0" fmla="*/ 0 w 495"/>
              <a:gd name="T1" fmla="*/ 0 h 261"/>
              <a:gd name="T2" fmla="*/ 0 w 495"/>
              <a:gd name="T3" fmla="*/ 0 h 261"/>
              <a:gd name="T4" fmla="*/ 0 w 495"/>
              <a:gd name="T5" fmla="*/ 0 h 261"/>
              <a:gd name="T6" fmla="*/ 0 w 495"/>
              <a:gd name="T7" fmla="*/ 0 h 261"/>
              <a:gd name="T8" fmla="*/ 0 w 495"/>
              <a:gd name="T9" fmla="*/ 0 h 261"/>
              <a:gd name="T10" fmla="*/ 0 w 495"/>
              <a:gd name="T11" fmla="*/ 0 h 261"/>
              <a:gd name="T12" fmla="*/ 0 w 495"/>
              <a:gd name="T13" fmla="*/ 0 h 261"/>
              <a:gd name="T14" fmla="*/ 0 w 495"/>
              <a:gd name="T15" fmla="*/ 0 h 261"/>
              <a:gd name="T16" fmla="*/ 0 w 495"/>
              <a:gd name="T17" fmla="*/ 0 h 261"/>
              <a:gd name="T18" fmla="*/ 0 w 495"/>
              <a:gd name="T19" fmla="*/ 0 h 261"/>
              <a:gd name="T20" fmla="*/ 0 w 495"/>
              <a:gd name="T21" fmla="*/ 0 h 261"/>
              <a:gd name="T22" fmla="*/ 0 w 495"/>
              <a:gd name="T23" fmla="*/ 0 h 261"/>
              <a:gd name="T24" fmla="*/ 0 w 495"/>
              <a:gd name="T25" fmla="*/ 0 h 261"/>
              <a:gd name="T26" fmla="*/ 0 w 495"/>
              <a:gd name="T27" fmla="*/ 0 h 261"/>
              <a:gd name="T28" fmla="*/ 0 w 495"/>
              <a:gd name="T29" fmla="*/ 0 h 261"/>
              <a:gd name="T30" fmla="*/ 0 w 495"/>
              <a:gd name="T31" fmla="*/ 0 h 261"/>
              <a:gd name="T32" fmla="*/ 0 w 495"/>
              <a:gd name="T33" fmla="*/ 0 h 261"/>
              <a:gd name="T34" fmla="*/ 0 w 495"/>
              <a:gd name="T35" fmla="*/ 0 h 261"/>
              <a:gd name="T36" fmla="*/ 0 w 495"/>
              <a:gd name="T37" fmla="*/ 0 h 261"/>
              <a:gd name="T38" fmla="*/ 0 w 495"/>
              <a:gd name="T39" fmla="*/ 0 h 2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5"/>
              <a:gd name="T61" fmla="*/ 0 h 261"/>
              <a:gd name="T62" fmla="*/ 495 w 495"/>
              <a:gd name="T63" fmla="*/ 261 h 2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5" h="261">
                <a:moveTo>
                  <a:pt x="415" y="80"/>
                </a:moveTo>
                <a:lnTo>
                  <a:pt x="311" y="103"/>
                </a:lnTo>
                <a:lnTo>
                  <a:pt x="259" y="132"/>
                </a:lnTo>
                <a:lnTo>
                  <a:pt x="231" y="184"/>
                </a:lnTo>
                <a:lnTo>
                  <a:pt x="208" y="184"/>
                </a:lnTo>
                <a:lnTo>
                  <a:pt x="156" y="209"/>
                </a:lnTo>
                <a:lnTo>
                  <a:pt x="104" y="236"/>
                </a:lnTo>
                <a:lnTo>
                  <a:pt x="52" y="261"/>
                </a:lnTo>
                <a:lnTo>
                  <a:pt x="27" y="236"/>
                </a:lnTo>
                <a:lnTo>
                  <a:pt x="0" y="209"/>
                </a:lnTo>
                <a:lnTo>
                  <a:pt x="23" y="209"/>
                </a:lnTo>
                <a:lnTo>
                  <a:pt x="27" y="209"/>
                </a:lnTo>
                <a:lnTo>
                  <a:pt x="52" y="209"/>
                </a:lnTo>
                <a:lnTo>
                  <a:pt x="156" y="184"/>
                </a:lnTo>
                <a:lnTo>
                  <a:pt x="208" y="132"/>
                </a:lnTo>
                <a:lnTo>
                  <a:pt x="259" y="132"/>
                </a:lnTo>
                <a:lnTo>
                  <a:pt x="311" y="103"/>
                </a:lnTo>
                <a:lnTo>
                  <a:pt x="415" y="80"/>
                </a:lnTo>
                <a:lnTo>
                  <a:pt x="495" y="0"/>
                </a:lnTo>
                <a:lnTo>
                  <a:pt x="415" y="8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1" name="Freeform 87"/>
          <p:cNvSpPr>
            <a:spLocks/>
          </p:cNvSpPr>
          <p:nvPr/>
        </p:nvSpPr>
        <p:spPr bwMode="auto">
          <a:xfrm>
            <a:off x="5078413" y="4419600"/>
            <a:ext cx="153987" cy="53975"/>
          </a:xfrm>
          <a:custGeom>
            <a:avLst/>
            <a:gdLst>
              <a:gd name="T0" fmla="*/ 272937 w 310"/>
              <a:gd name="T1" fmla="*/ 276919 h 107"/>
              <a:gd name="T2" fmla="*/ 272937 w 310"/>
              <a:gd name="T3" fmla="*/ 0 h 107"/>
              <a:gd name="T4" fmla="*/ 272937 w 310"/>
              <a:gd name="T5" fmla="*/ 0 h 107"/>
              <a:gd name="T6" fmla="*/ 272937 w 310"/>
              <a:gd name="T7" fmla="*/ 0 h 107"/>
              <a:gd name="T8" fmla="*/ 272937 w 310"/>
              <a:gd name="T9" fmla="*/ 0 h 107"/>
              <a:gd name="T10" fmla="*/ 272937 w 310"/>
              <a:gd name="T11" fmla="*/ 0 h 107"/>
              <a:gd name="T12" fmla="*/ 272937 w 310"/>
              <a:gd name="T13" fmla="*/ 276919 h 107"/>
              <a:gd name="T14" fmla="*/ 272937 w 310"/>
              <a:gd name="T15" fmla="*/ 276919 h 107"/>
              <a:gd name="T16" fmla="*/ 272937 w 310"/>
              <a:gd name="T17" fmla="*/ 276919 h 107"/>
              <a:gd name="T18" fmla="*/ 0 w 310"/>
              <a:gd name="T19" fmla="*/ 276919 h 107"/>
              <a:gd name="T20" fmla="*/ 272937 w 310"/>
              <a:gd name="T21" fmla="*/ 276919 h 107"/>
              <a:gd name="T22" fmla="*/ 272937 w 310"/>
              <a:gd name="T23" fmla="*/ 276919 h 107"/>
              <a:gd name="T24" fmla="*/ 272937 w 310"/>
              <a:gd name="T25" fmla="*/ 276919 h 107"/>
              <a:gd name="T26" fmla="*/ 272937 w 310"/>
              <a:gd name="T27" fmla="*/ 276919 h 107"/>
              <a:gd name="T28" fmla="*/ 272937 w 310"/>
              <a:gd name="T29" fmla="*/ 276919 h 107"/>
              <a:gd name="T30" fmla="*/ 272937 w 310"/>
              <a:gd name="T31" fmla="*/ 276919 h 107"/>
              <a:gd name="T32" fmla="*/ 272937 w 310"/>
              <a:gd name="T33" fmla="*/ 276919 h 107"/>
              <a:gd name="T34" fmla="*/ 272937 w 310"/>
              <a:gd name="T35" fmla="*/ 276919 h 107"/>
              <a:gd name="T36" fmla="*/ 272937 w 310"/>
              <a:gd name="T37" fmla="*/ 276919 h 107"/>
              <a:gd name="T38" fmla="*/ 272937 w 310"/>
              <a:gd name="T39" fmla="*/ 276919 h 107"/>
              <a:gd name="T40" fmla="*/ 272937 w 310"/>
              <a:gd name="T41" fmla="*/ 276919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107"/>
              <a:gd name="T65" fmla="*/ 310 w 310"/>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107">
                <a:moveTo>
                  <a:pt x="236" y="55"/>
                </a:moveTo>
                <a:lnTo>
                  <a:pt x="236" y="0"/>
                </a:lnTo>
                <a:lnTo>
                  <a:pt x="155" y="0"/>
                </a:lnTo>
                <a:lnTo>
                  <a:pt x="132" y="0"/>
                </a:lnTo>
                <a:lnTo>
                  <a:pt x="103" y="0"/>
                </a:lnTo>
                <a:lnTo>
                  <a:pt x="51" y="0"/>
                </a:lnTo>
                <a:lnTo>
                  <a:pt x="103" y="28"/>
                </a:lnTo>
                <a:lnTo>
                  <a:pt x="80" y="55"/>
                </a:lnTo>
                <a:lnTo>
                  <a:pt x="51" y="55"/>
                </a:lnTo>
                <a:lnTo>
                  <a:pt x="0" y="80"/>
                </a:lnTo>
                <a:lnTo>
                  <a:pt x="51" y="107"/>
                </a:lnTo>
                <a:lnTo>
                  <a:pt x="80" y="80"/>
                </a:lnTo>
                <a:lnTo>
                  <a:pt x="132" y="107"/>
                </a:lnTo>
                <a:lnTo>
                  <a:pt x="155" y="107"/>
                </a:lnTo>
                <a:lnTo>
                  <a:pt x="184" y="107"/>
                </a:lnTo>
                <a:lnTo>
                  <a:pt x="207" y="107"/>
                </a:lnTo>
                <a:lnTo>
                  <a:pt x="236" y="80"/>
                </a:lnTo>
                <a:lnTo>
                  <a:pt x="287" y="107"/>
                </a:lnTo>
                <a:lnTo>
                  <a:pt x="310" y="107"/>
                </a:lnTo>
                <a:lnTo>
                  <a:pt x="287" y="55"/>
                </a:lnTo>
                <a:lnTo>
                  <a:pt x="236" y="55"/>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2" name="Freeform 88"/>
          <p:cNvSpPr>
            <a:spLocks/>
          </p:cNvSpPr>
          <p:nvPr/>
        </p:nvSpPr>
        <p:spPr bwMode="auto">
          <a:xfrm>
            <a:off x="4884738" y="3159125"/>
            <a:ext cx="39687" cy="49213"/>
          </a:xfrm>
          <a:custGeom>
            <a:avLst/>
            <a:gdLst>
              <a:gd name="T0" fmla="*/ 0 w 79"/>
              <a:gd name="T1" fmla="*/ 272204 h 103"/>
              <a:gd name="T2" fmla="*/ 0 w 79"/>
              <a:gd name="T3" fmla="*/ 272204 h 103"/>
              <a:gd name="T4" fmla="*/ 0 w 79"/>
              <a:gd name="T5" fmla="*/ 0 h 103"/>
              <a:gd name="T6" fmla="*/ 0 w 79"/>
              <a:gd name="T7" fmla="*/ 0 h 103"/>
              <a:gd name="T8" fmla="*/ 0 w 79"/>
              <a:gd name="T9" fmla="*/ 272204 h 103"/>
              <a:gd name="T10" fmla="*/ 0 w 79"/>
              <a:gd name="T11" fmla="*/ 272204 h 103"/>
              <a:gd name="T12" fmla="*/ 0 w 79"/>
              <a:gd name="T13" fmla="*/ 272204 h 103"/>
              <a:gd name="T14" fmla="*/ 0 w 79"/>
              <a:gd name="T15" fmla="*/ 272204 h 103"/>
              <a:gd name="T16" fmla="*/ 0 w 79"/>
              <a:gd name="T17" fmla="*/ 272204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03"/>
              <a:gd name="T29" fmla="*/ 79 w 79"/>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03">
                <a:moveTo>
                  <a:pt x="52" y="103"/>
                </a:moveTo>
                <a:lnTo>
                  <a:pt x="79" y="75"/>
                </a:lnTo>
                <a:lnTo>
                  <a:pt x="79" y="0"/>
                </a:lnTo>
                <a:lnTo>
                  <a:pt x="52" y="0"/>
                </a:lnTo>
                <a:lnTo>
                  <a:pt x="27" y="23"/>
                </a:lnTo>
                <a:lnTo>
                  <a:pt x="0" y="23"/>
                </a:lnTo>
                <a:lnTo>
                  <a:pt x="27" y="75"/>
                </a:lnTo>
                <a:lnTo>
                  <a:pt x="27" y="103"/>
                </a:lnTo>
                <a:lnTo>
                  <a:pt x="52" y="10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3" name="Freeform 89"/>
          <p:cNvSpPr>
            <a:spLocks/>
          </p:cNvSpPr>
          <p:nvPr/>
        </p:nvSpPr>
        <p:spPr bwMode="auto">
          <a:xfrm>
            <a:off x="4935538" y="3159125"/>
            <a:ext cx="41275" cy="36513"/>
          </a:xfrm>
          <a:custGeom>
            <a:avLst/>
            <a:gdLst>
              <a:gd name="T0" fmla="*/ 0 w 80"/>
              <a:gd name="T1" fmla="*/ 0 h 75"/>
              <a:gd name="T2" fmla="*/ 0 w 80"/>
              <a:gd name="T3" fmla="*/ 0 h 75"/>
              <a:gd name="T4" fmla="*/ 292961 w 80"/>
              <a:gd name="T5" fmla="*/ 0 h 75"/>
              <a:gd name="T6" fmla="*/ 292961 w 80"/>
              <a:gd name="T7" fmla="*/ 0 h 75"/>
              <a:gd name="T8" fmla="*/ 292961 w 80"/>
              <a:gd name="T9" fmla="*/ 0 h 75"/>
              <a:gd name="T10" fmla="*/ 292961 w 80"/>
              <a:gd name="T11" fmla="*/ 0 h 75"/>
              <a:gd name="T12" fmla="*/ 0 w 80"/>
              <a:gd name="T13" fmla="*/ 0 h 75"/>
              <a:gd name="T14" fmla="*/ 0 60000 65536"/>
              <a:gd name="T15" fmla="*/ 0 60000 65536"/>
              <a:gd name="T16" fmla="*/ 0 60000 65536"/>
              <a:gd name="T17" fmla="*/ 0 60000 65536"/>
              <a:gd name="T18" fmla="*/ 0 60000 65536"/>
              <a:gd name="T19" fmla="*/ 0 60000 65536"/>
              <a:gd name="T20" fmla="*/ 0 60000 65536"/>
              <a:gd name="T21" fmla="*/ 0 w 80"/>
              <a:gd name="T22" fmla="*/ 0 h 75"/>
              <a:gd name="T23" fmla="*/ 80 w 80"/>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5">
                <a:moveTo>
                  <a:pt x="0" y="23"/>
                </a:moveTo>
                <a:lnTo>
                  <a:pt x="0" y="75"/>
                </a:lnTo>
                <a:lnTo>
                  <a:pt x="27" y="75"/>
                </a:lnTo>
                <a:lnTo>
                  <a:pt x="80" y="23"/>
                </a:lnTo>
                <a:lnTo>
                  <a:pt x="52" y="0"/>
                </a:lnTo>
                <a:lnTo>
                  <a:pt x="27" y="0"/>
                </a:lnTo>
                <a:lnTo>
                  <a:pt x="0" y="2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4" name="Freeform 90"/>
          <p:cNvSpPr>
            <a:spLocks/>
          </p:cNvSpPr>
          <p:nvPr/>
        </p:nvSpPr>
        <p:spPr bwMode="auto">
          <a:xfrm>
            <a:off x="4795838" y="3030538"/>
            <a:ext cx="65087" cy="25400"/>
          </a:xfrm>
          <a:custGeom>
            <a:avLst/>
            <a:gdLst>
              <a:gd name="T0" fmla="*/ 278576 w 128"/>
              <a:gd name="T1" fmla="*/ 266535 h 52"/>
              <a:gd name="T2" fmla="*/ 278576 w 128"/>
              <a:gd name="T3" fmla="*/ 266535 h 52"/>
              <a:gd name="T4" fmla="*/ 278576 w 128"/>
              <a:gd name="T5" fmla="*/ 0 h 52"/>
              <a:gd name="T6" fmla="*/ 278576 w 128"/>
              <a:gd name="T7" fmla="*/ 0 h 52"/>
              <a:gd name="T8" fmla="*/ 0 w 128"/>
              <a:gd name="T9" fmla="*/ 266535 h 52"/>
              <a:gd name="T10" fmla="*/ 278576 w 128"/>
              <a:gd name="T11" fmla="*/ 266535 h 52"/>
              <a:gd name="T12" fmla="*/ 278576 w 128"/>
              <a:gd name="T13" fmla="*/ 266535 h 52"/>
              <a:gd name="T14" fmla="*/ 0 60000 65536"/>
              <a:gd name="T15" fmla="*/ 0 60000 65536"/>
              <a:gd name="T16" fmla="*/ 0 60000 65536"/>
              <a:gd name="T17" fmla="*/ 0 60000 65536"/>
              <a:gd name="T18" fmla="*/ 0 60000 65536"/>
              <a:gd name="T19" fmla="*/ 0 60000 65536"/>
              <a:gd name="T20" fmla="*/ 0 60000 65536"/>
              <a:gd name="T21" fmla="*/ 0 w 128"/>
              <a:gd name="T22" fmla="*/ 0 h 52"/>
              <a:gd name="T23" fmla="*/ 128 w 12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52">
                <a:moveTo>
                  <a:pt x="103" y="52"/>
                </a:moveTo>
                <a:lnTo>
                  <a:pt x="128" y="25"/>
                </a:lnTo>
                <a:lnTo>
                  <a:pt x="103" y="0"/>
                </a:lnTo>
                <a:lnTo>
                  <a:pt x="76" y="0"/>
                </a:lnTo>
                <a:lnTo>
                  <a:pt x="0" y="25"/>
                </a:lnTo>
                <a:lnTo>
                  <a:pt x="52" y="52"/>
                </a:lnTo>
                <a:lnTo>
                  <a:pt x="103"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5" name="Freeform 91"/>
          <p:cNvSpPr>
            <a:spLocks/>
          </p:cNvSpPr>
          <p:nvPr/>
        </p:nvSpPr>
        <p:spPr bwMode="auto">
          <a:xfrm>
            <a:off x="4949825" y="3106738"/>
            <a:ext cx="101600" cy="52387"/>
          </a:xfrm>
          <a:custGeom>
            <a:avLst/>
            <a:gdLst>
              <a:gd name="T0" fmla="*/ 0 w 209"/>
              <a:gd name="T1" fmla="*/ 0 h 106"/>
              <a:gd name="T2" fmla="*/ 0 w 209"/>
              <a:gd name="T3" fmla="*/ 0 h 106"/>
              <a:gd name="T4" fmla="*/ 0 w 209"/>
              <a:gd name="T5" fmla="*/ 269203 h 106"/>
              <a:gd name="T6" fmla="*/ 0 w 209"/>
              <a:gd name="T7" fmla="*/ 269203 h 106"/>
              <a:gd name="T8" fmla="*/ 0 w 209"/>
              <a:gd name="T9" fmla="*/ 269203 h 106"/>
              <a:gd name="T10" fmla="*/ 0 w 209"/>
              <a:gd name="T11" fmla="*/ 269203 h 106"/>
              <a:gd name="T12" fmla="*/ 0 w 209"/>
              <a:gd name="T13" fmla="*/ 269203 h 106"/>
              <a:gd name="T14" fmla="*/ 0 w 209"/>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06"/>
              <a:gd name="T26" fmla="*/ 209 w 209"/>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06">
                <a:moveTo>
                  <a:pt x="25" y="0"/>
                </a:moveTo>
                <a:lnTo>
                  <a:pt x="0" y="0"/>
                </a:lnTo>
                <a:lnTo>
                  <a:pt x="25" y="25"/>
                </a:lnTo>
                <a:lnTo>
                  <a:pt x="25" y="106"/>
                </a:lnTo>
                <a:lnTo>
                  <a:pt x="209" y="106"/>
                </a:lnTo>
                <a:lnTo>
                  <a:pt x="209" y="77"/>
                </a:lnTo>
                <a:lnTo>
                  <a:pt x="105" y="54"/>
                </a:lnTo>
                <a:lnTo>
                  <a:pt x="25"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6" name="Freeform 92"/>
          <p:cNvSpPr>
            <a:spLocks/>
          </p:cNvSpPr>
          <p:nvPr/>
        </p:nvSpPr>
        <p:spPr bwMode="auto">
          <a:xfrm>
            <a:off x="4833938" y="3067050"/>
            <a:ext cx="65087" cy="52388"/>
          </a:xfrm>
          <a:custGeom>
            <a:avLst/>
            <a:gdLst>
              <a:gd name="T0" fmla="*/ 0 w 131"/>
              <a:gd name="T1" fmla="*/ 280216 h 103"/>
              <a:gd name="T2" fmla="*/ 0 w 131"/>
              <a:gd name="T3" fmla="*/ 280216 h 103"/>
              <a:gd name="T4" fmla="*/ 0 w 131"/>
              <a:gd name="T5" fmla="*/ 0 h 103"/>
              <a:gd name="T6" fmla="*/ 0 w 131"/>
              <a:gd name="T7" fmla="*/ 280216 h 103"/>
              <a:gd name="T8" fmla="*/ 0 w 131"/>
              <a:gd name="T9" fmla="*/ 280216 h 103"/>
              <a:gd name="T10" fmla="*/ 0 w 131"/>
              <a:gd name="T11" fmla="*/ 280216 h 103"/>
              <a:gd name="T12" fmla="*/ 0 w 131"/>
              <a:gd name="T13" fmla="*/ 280216 h 103"/>
              <a:gd name="T14" fmla="*/ 0 w 131"/>
              <a:gd name="T15" fmla="*/ 280216 h 103"/>
              <a:gd name="T16" fmla="*/ 0 w 131"/>
              <a:gd name="T17" fmla="*/ 280216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03"/>
              <a:gd name="T29" fmla="*/ 131 w 131"/>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03">
                <a:moveTo>
                  <a:pt x="131" y="51"/>
                </a:moveTo>
                <a:lnTo>
                  <a:pt x="104" y="27"/>
                </a:lnTo>
                <a:lnTo>
                  <a:pt x="27" y="0"/>
                </a:lnTo>
                <a:lnTo>
                  <a:pt x="0" y="27"/>
                </a:lnTo>
                <a:lnTo>
                  <a:pt x="0" y="51"/>
                </a:lnTo>
                <a:lnTo>
                  <a:pt x="27" y="78"/>
                </a:lnTo>
                <a:lnTo>
                  <a:pt x="52" y="78"/>
                </a:lnTo>
                <a:lnTo>
                  <a:pt x="104" y="103"/>
                </a:lnTo>
                <a:lnTo>
                  <a:pt x="131" y="51"/>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7" name="Freeform 93"/>
          <p:cNvSpPr>
            <a:spLocks/>
          </p:cNvSpPr>
          <p:nvPr/>
        </p:nvSpPr>
        <p:spPr bwMode="auto">
          <a:xfrm>
            <a:off x="4899025" y="3092450"/>
            <a:ext cx="36513" cy="41275"/>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1"/>
              <a:gd name="T32" fmla="*/ 77 w 7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1">
                <a:moveTo>
                  <a:pt x="77" y="81"/>
                </a:moveTo>
                <a:lnTo>
                  <a:pt x="52" y="52"/>
                </a:lnTo>
                <a:lnTo>
                  <a:pt x="77" y="52"/>
                </a:lnTo>
                <a:lnTo>
                  <a:pt x="52" y="0"/>
                </a:lnTo>
                <a:lnTo>
                  <a:pt x="25" y="27"/>
                </a:lnTo>
                <a:lnTo>
                  <a:pt x="0" y="52"/>
                </a:lnTo>
                <a:lnTo>
                  <a:pt x="25" y="52"/>
                </a:lnTo>
                <a:lnTo>
                  <a:pt x="25" y="81"/>
                </a:lnTo>
                <a:lnTo>
                  <a:pt x="52" y="81"/>
                </a:lnTo>
                <a:lnTo>
                  <a:pt x="77" y="81"/>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8" name="Freeform 94"/>
          <p:cNvSpPr>
            <a:spLocks/>
          </p:cNvSpPr>
          <p:nvPr/>
        </p:nvSpPr>
        <p:spPr bwMode="auto">
          <a:xfrm>
            <a:off x="4848225" y="2916238"/>
            <a:ext cx="101600" cy="76200"/>
          </a:xfrm>
          <a:custGeom>
            <a:avLst/>
            <a:gdLst>
              <a:gd name="T0" fmla="*/ 270958 w 208"/>
              <a:gd name="T1" fmla="*/ 272095 h 157"/>
              <a:gd name="T2" fmla="*/ 270958 w 208"/>
              <a:gd name="T3" fmla="*/ 272095 h 157"/>
              <a:gd name="T4" fmla="*/ 270958 w 208"/>
              <a:gd name="T5" fmla="*/ 272095 h 157"/>
              <a:gd name="T6" fmla="*/ 270958 w 208"/>
              <a:gd name="T7" fmla="*/ 272095 h 157"/>
              <a:gd name="T8" fmla="*/ 270958 w 208"/>
              <a:gd name="T9" fmla="*/ 272095 h 157"/>
              <a:gd name="T10" fmla="*/ 270958 w 208"/>
              <a:gd name="T11" fmla="*/ 272095 h 157"/>
              <a:gd name="T12" fmla="*/ 270958 w 208"/>
              <a:gd name="T13" fmla="*/ 0 h 157"/>
              <a:gd name="T14" fmla="*/ 270958 w 208"/>
              <a:gd name="T15" fmla="*/ 272095 h 157"/>
              <a:gd name="T16" fmla="*/ 270958 w 208"/>
              <a:gd name="T17" fmla="*/ 272095 h 157"/>
              <a:gd name="T18" fmla="*/ 270958 w 208"/>
              <a:gd name="T19" fmla="*/ 272095 h 157"/>
              <a:gd name="T20" fmla="*/ 270958 w 208"/>
              <a:gd name="T21" fmla="*/ 272095 h 157"/>
              <a:gd name="T22" fmla="*/ 270958 w 208"/>
              <a:gd name="T23" fmla="*/ 272095 h 157"/>
              <a:gd name="T24" fmla="*/ 0 w 208"/>
              <a:gd name="T25" fmla="*/ 272095 h 157"/>
              <a:gd name="T26" fmla="*/ 0 w 208"/>
              <a:gd name="T27" fmla="*/ 272095 h 157"/>
              <a:gd name="T28" fmla="*/ 270958 w 208"/>
              <a:gd name="T29" fmla="*/ 272095 h 157"/>
              <a:gd name="T30" fmla="*/ 270958 w 208"/>
              <a:gd name="T31" fmla="*/ 272095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
              <a:gd name="T49" fmla="*/ 0 h 157"/>
              <a:gd name="T50" fmla="*/ 208 w 208"/>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 h="157">
                <a:moveTo>
                  <a:pt x="104" y="104"/>
                </a:moveTo>
                <a:lnTo>
                  <a:pt x="129" y="81"/>
                </a:lnTo>
                <a:lnTo>
                  <a:pt x="129" y="104"/>
                </a:lnTo>
                <a:lnTo>
                  <a:pt x="156" y="81"/>
                </a:lnTo>
                <a:lnTo>
                  <a:pt x="181" y="52"/>
                </a:lnTo>
                <a:lnTo>
                  <a:pt x="208" y="29"/>
                </a:lnTo>
                <a:lnTo>
                  <a:pt x="156" y="0"/>
                </a:lnTo>
                <a:lnTo>
                  <a:pt x="129" y="29"/>
                </a:lnTo>
                <a:lnTo>
                  <a:pt x="104" y="52"/>
                </a:lnTo>
                <a:lnTo>
                  <a:pt x="77" y="29"/>
                </a:lnTo>
                <a:lnTo>
                  <a:pt x="52" y="81"/>
                </a:lnTo>
                <a:lnTo>
                  <a:pt x="25" y="104"/>
                </a:lnTo>
                <a:lnTo>
                  <a:pt x="0" y="132"/>
                </a:lnTo>
                <a:lnTo>
                  <a:pt x="0" y="157"/>
                </a:lnTo>
                <a:lnTo>
                  <a:pt x="52" y="132"/>
                </a:lnTo>
                <a:lnTo>
                  <a:pt x="104" y="104"/>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89" name="Freeform 95"/>
          <p:cNvSpPr>
            <a:spLocks/>
          </p:cNvSpPr>
          <p:nvPr/>
        </p:nvSpPr>
        <p:spPr bwMode="auto">
          <a:xfrm>
            <a:off x="4899025" y="3005138"/>
            <a:ext cx="103188" cy="76200"/>
          </a:xfrm>
          <a:custGeom>
            <a:avLst/>
            <a:gdLst>
              <a:gd name="T0" fmla="*/ 274610 w 209"/>
              <a:gd name="T1" fmla="*/ 0 h 156"/>
              <a:gd name="T2" fmla="*/ 274610 w 209"/>
              <a:gd name="T3" fmla="*/ 0 h 156"/>
              <a:gd name="T4" fmla="*/ 274610 w 209"/>
              <a:gd name="T5" fmla="*/ 0 h 156"/>
              <a:gd name="T6" fmla="*/ 274610 w 209"/>
              <a:gd name="T7" fmla="*/ 0 h 156"/>
              <a:gd name="T8" fmla="*/ 274610 w 209"/>
              <a:gd name="T9" fmla="*/ 0 h 156"/>
              <a:gd name="T10" fmla="*/ 0 w 209"/>
              <a:gd name="T11" fmla="*/ 0 h 156"/>
              <a:gd name="T12" fmla="*/ 0 w 209"/>
              <a:gd name="T13" fmla="*/ 0 h 156"/>
              <a:gd name="T14" fmla="*/ 274610 w 209"/>
              <a:gd name="T15" fmla="*/ 0 h 156"/>
              <a:gd name="T16" fmla="*/ 0 w 209"/>
              <a:gd name="T17" fmla="*/ 0 h 156"/>
              <a:gd name="T18" fmla="*/ 0 w 209"/>
              <a:gd name="T19" fmla="*/ 0 h 156"/>
              <a:gd name="T20" fmla="*/ 274610 w 209"/>
              <a:gd name="T21" fmla="*/ 0 h 156"/>
              <a:gd name="T22" fmla="*/ 274610 w 209"/>
              <a:gd name="T23" fmla="*/ 0 h 156"/>
              <a:gd name="T24" fmla="*/ 274610 w 209"/>
              <a:gd name="T25" fmla="*/ 0 h 156"/>
              <a:gd name="T26" fmla="*/ 274610 w 209"/>
              <a:gd name="T27" fmla="*/ 0 h 156"/>
              <a:gd name="T28" fmla="*/ 274610 w 209"/>
              <a:gd name="T29" fmla="*/ 0 h 156"/>
              <a:gd name="T30" fmla="*/ 274610 w 209"/>
              <a:gd name="T31" fmla="*/ 0 h 156"/>
              <a:gd name="T32" fmla="*/ 274610 w 209"/>
              <a:gd name="T33" fmla="*/ 0 h 156"/>
              <a:gd name="T34" fmla="*/ 274610 w 209"/>
              <a:gd name="T35" fmla="*/ 0 h 156"/>
              <a:gd name="T36" fmla="*/ 274610 w 209"/>
              <a:gd name="T37" fmla="*/ 0 h 156"/>
              <a:gd name="T38" fmla="*/ 274610 w 209"/>
              <a:gd name="T39" fmla="*/ 0 h 156"/>
              <a:gd name="T40" fmla="*/ 274610 w 209"/>
              <a:gd name="T41" fmla="*/ 0 h 156"/>
              <a:gd name="T42" fmla="*/ 274610 w 209"/>
              <a:gd name="T43" fmla="*/ 0 h 156"/>
              <a:gd name="T44" fmla="*/ 274610 w 209"/>
              <a:gd name="T45" fmla="*/ 0 h 156"/>
              <a:gd name="T46" fmla="*/ 274610 w 209"/>
              <a:gd name="T47" fmla="*/ 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156"/>
              <a:gd name="T74" fmla="*/ 209 w 209"/>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156">
                <a:moveTo>
                  <a:pt x="77" y="52"/>
                </a:moveTo>
                <a:lnTo>
                  <a:pt x="77" y="0"/>
                </a:lnTo>
                <a:lnTo>
                  <a:pt x="52" y="0"/>
                </a:lnTo>
                <a:lnTo>
                  <a:pt x="25" y="25"/>
                </a:lnTo>
                <a:lnTo>
                  <a:pt x="25" y="52"/>
                </a:lnTo>
                <a:lnTo>
                  <a:pt x="0" y="52"/>
                </a:lnTo>
                <a:lnTo>
                  <a:pt x="0" y="77"/>
                </a:lnTo>
                <a:lnTo>
                  <a:pt x="25" y="104"/>
                </a:lnTo>
                <a:lnTo>
                  <a:pt x="0" y="129"/>
                </a:lnTo>
                <a:lnTo>
                  <a:pt x="0" y="156"/>
                </a:lnTo>
                <a:lnTo>
                  <a:pt x="52" y="156"/>
                </a:lnTo>
                <a:lnTo>
                  <a:pt x="104" y="129"/>
                </a:lnTo>
                <a:lnTo>
                  <a:pt x="129" y="129"/>
                </a:lnTo>
                <a:lnTo>
                  <a:pt x="157" y="129"/>
                </a:lnTo>
                <a:lnTo>
                  <a:pt x="180" y="104"/>
                </a:lnTo>
                <a:lnTo>
                  <a:pt x="157" y="77"/>
                </a:lnTo>
                <a:lnTo>
                  <a:pt x="180" y="52"/>
                </a:lnTo>
                <a:lnTo>
                  <a:pt x="209" y="25"/>
                </a:lnTo>
                <a:lnTo>
                  <a:pt x="180" y="0"/>
                </a:lnTo>
                <a:lnTo>
                  <a:pt x="157" y="0"/>
                </a:lnTo>
                <a:lnTo>
                  <a:pt x="157" y="52"/>
                </a:lnTo>
                <a:lnTo>
                  <a:pt x="129" y="52"/>
                </a:lnTo>
                <a:lnTo>
                  <a:pt x="104" y="52"/>
                </a:lnTo>
                <a:lnTo>
                  <a:pt x="77"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0" name="Freeform 96"/>
          <p:cNvSpPr>
            <a:spLocks/>
          </p:cNvSpPr>
          <p:nvPr/>
        </p:nvSpPr>
        <p:spPr bwMode="auto">
          <a:xfrm>
            <a:off x="6229350" y="2940050"/>
            <a:ext cx="103188" cy="142875"/>
          </a:xfrm>
          <a:custGeom>
            <a:avLst/>
            <a:gdLst>
              <a:gd name="T0" fmla="*/ 0 w 207"/>
              <a:gd name="T1" fmla="*/ 271763 h 288"/>
              <a:gd name="T2" fmla="*/ 0 w 207"/>
              <a:gd name="T3" fmla="*/ 271763 h 288"/>
              <a:gd name="T4" fmla="*/ 0 w 207"/>
              <a:gd name="T5" fmla="*/ 271763 h 288"/>
              <a:gd name="T6" fmla="*/ 0 w 207"/>
              <a:gd name="T7" fmla="*/ 271763 h 288"/>
              <a:gd name="T8" fmla="*/ 0 w 207"/>
              <a:gd name="T9" fmla="*/ 271763 h 288"/>
              <a:gd name="T10" fmla="*/ 0 w 207"/>
              <a:gd name="T11" fmla="*/ 271763 h 288"/>
              <a:gd name="T12" fmla="*/ 0 w 207"/>
              <a:gd name="T13" fmla="*/ 271763 h 288"/>
              <a:gd name="T14" fmla="*/ 0 w 207"/>
              <a:gd name="T15" fmla="*/ 271763 h 288"/>
              <a:gd name="T16" fmla="*/ 0 w 207"/>
              <a:gd name="T17" fmla="*/ 271763 h 288"/>
              <a:gd name="T18" fmla="*/ 0 w 207"/>
              <a:gd name="T19" fmla="*/ 271763 h 288"/>
              <a:gd name="T20" fmla="*/ 0 w 207"/>
              <a:gd name="T21" fmla="*/ 271763 h 288"/>
              <a:gd name="T22" fmla="*/ 0 w 207"/>
              <a:gd name="T23" fmla="*/ 271763 h 288"/>
              <a:gd name="T24" fmla="*/ 0 w 207"/>
              <a:gd name="T25" fmla="*/ 271763 h 288"/>
              <a:gd name="T26" fmla="*/ 0 w 207"/>
              <a:gd name="T27" fmla="*/ 271763 h 288"/>
              <a:gd name="T28" fmla="*/ 0 w 207"/>
              <a:gd name="T29" fmla="*/ 271763 h 288"/>
              <a:gd name="T30" fmla="*/ 0 w 207"/>
              <a:gd name="T31" fmla="*/ 271763 h 288"/>
              <a:gd name="T32" fmla="*/ 0 w 207"/>
              <a:gd name="T33" fmla="*/ 271763 h 288"/>
              <a:gd name="T34" fmla="*/ 0 w 207"/>
              <a:gd name="T35" fmla="*/ 271763 h 288"/>
              <a:gd name="T36" fmla="*/ 0 w 207"/>
              <a:gd name="T37" fmla="*/ 271763 h 288"/>
              <a:gd name="T38" fmla="*/ 0 w 207"/>
              <a:gd name="T39" fmla="*/ 271763 h 288"/>
              <a:gd name="T40" fmla="*/ 0 w 207"/>
              <a:gd name="T41" fmla="*/ 271763 h 288"/>
              <a:gd name="T42" fmla="*/ 0 w 207"/>
              <a:gd name="T43" fmla="*/ 271763 h 288"/>
              <a:gd name="T44" fmla="*/ 0 w 207"/>
              <a:gd name="T45" fmla="*/ 271763 h 288"/>
              <a:gd name="T46" fmla="*/ 0 w 207"/>
              <a:gd name="T47" fmla="*/ 271763 h 288"/>
              <a:gd name="T48" fmla="*/ 0 w 207"/>
              <a:gd name="T49" fmla="*/ 271763 h 288"/>
              <a:gd name="T50" fmla="*/ 0 w 207"/>
              <a:gd name="T51" fmla="*/ 271763 h 288"/>
              <a:gd name="T52" fmla="*/ 0 w 207"/>
              <a:gd name="T53" fmla="*/ 271763 h 288"/>
              <a:gd name="T54" fmla="*/ 0 w 207"/>
              <a:gd name="T55" fmla="*/ 271763 h 288"/>
              <a:gd name="T56" fmla="*/ 0 w 207"/>
              <a:gd name="T57" fmla="*/ 0 h 288"/>
              <a:gd name="T58" fmla="*/ 0 w 207"/>
              <a:gd name="T59" fmla="*/ 271763 h 288"/>
              <a:gd name="T60" fmla="*/ 0 w 207"/>
              <a:gd name="T61" fmla="*/ 271763 h 288"/>
              <a:gd name="T62" fmla="*/ 0 w 207"/>
              <a:gd name="T63" fmla="*/ 271763 h 288"/>
              <a:gd name="T64" fmla="*/ 0 w 207"/>
              <a:gd name="T65" fmla="*/ 271763 h 288"/>
              <a:gd name="T66" fmla="*/ 0 w 207"/>
              <a:gd name="T67" fmla="*/ 271763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88"/>
              <a:gd name="T104" fmla="*/ 207 w 207"/>
              <a:gd name="T105" fmla="*/ 288 h 2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88">
                <a:moveTo>
                  <a:pt x="27" y="106"/>
                </a:moveTo>
                <a:lnTo>
                  <a:pt x="27" y="133"/>
                </a:lnTo>
                <a:lnTo>
                  <a:pt x="52" y="158"/>
                </a:lnTo>
                <a:lnTo>
                  <a:pt x="79" y="158"/>
                </a:lnTo>
                <a:lnTo>
                  <a:pt x="104" y="133"/>
                </a:lnTo>
                <a:lnTo>
                  <a:pt x="131" y="133"/>
                </a:lnTo>
                <a:lnTo>
                  <a:pt x="131" y="158"/>
                </a:lnTo>
                <a:lnTo>
                  <a:pt x="104" y="158"/>
                </a:lnTo>
                <a:lnTo>
                  <a:pt x="104" y="185"/>
                </a:lnTo>
                <a:lnTo>
                  <a:pt x="131" y="185"/>
                </a:lnTo>
                <a:lnTo>
                  <a:pt x="131" y="210"/>
                </a:lnTo>
                <a:lnTo>
                  <a:pt x="104" y="237"/>
                </a:lnTo>
                <a:lnTo>
                  <a:pt x="104" y="261"/>
                </a:lnTo>
                <a:lnTo>
                  <a:pt x="156" y="288"/>
                </a:lnTo>
                <a:lnTo>
                  <a:pt x="156" y="261"/>
                </a:lnTo>
                <a:lnTo>
                  <a:pt x="156" y="237"/>
                </a:lnTo>
                <a:lnTo>
                  <a:pt x="184" y="185"/>
                </a:lnTo>
                <a:lnTo>
                  <a:pt x="184" y="158"/>
                </a:lnTo>
                <a:lnTo>
                  <a:pt x="184" y="106"/>
                </a:lnTo>
                <a:lnTo>
                  <a:pt x="207" y="106"/>
                </a:lnTo>
                <a:lnTo>
                  <a:pt x="184" y="81"/>
                </a:lnTo>
                <a:lnTo>
                  <a:pt x="156" y="81"/>
                </a:lnTo>
                <a:lnTo>
                  <a:pt x="131" y="29"/>
                </a:lnTo>
                <a:lnTo>
                  <a:pt x="131" y="54"/>
                </a:lnTo>
                <a:lnTo>
                  <a:pt x="104" y="54"/>
                </a:lnTo>
                <a:lnTo>
                  <a:pt x="104" y="81"/>
                </a:lnTo>
                <a:lnTo>
                  <a:pt x="79" y="54"/>
                </a:lnTo>
                <a:lnTo>
                  <a:pt x="79" y="29"/>
                </a:lnTo>
                <a:lnTo>
                  <a:pt x="52" y="0"/>
                </a:lnTo>
                <a:lnTo>
                  <a:pt x="52" y="29"/>
                </a:lnTo>
                <a:lnTo>
                  <a:pt x="27" y="29"/>
                </a:lnTo>
                <a:lnTo>
                  <a:pt x="0" y="29"/>
                </a:lnTo>
                <a:lnTo>
                  <a:pt x="27" y="81"/>
                </a:lnTo>
                <a:lnTo>
                  <a:pt x="27" y="106"/>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1" name="Freeform 97"/>
          <p:cNvSpPr>
            <a:spLocks/>
          </p:cNvSpPr>
          <p:nvPr/>
        </p:nvSpPr>
        <p:spPr bwMode="auto">
          <a:xfrm>
            <a:off x="6332538" y="2940050"/>
            <a:ext cx="49212" cy="52388"/>
          </a:xfrm>
          <a:custGeom>
            <a:avLst/>
            <a:gdLst>
              <a:gd name="T0" fmla="*/ 267028 w 104"/>
              <a:gd name="T1" fmla="*/ 269203 h 106"/>
              <a:gd name="T2" fmla="*/ 267028 w 104"/>
              <a:gd name="T3" fmla="*/ 269203 h 106"/>
              <a:gd name="T4" fmla="*/ 267028 w 104"/>
              <a:gd name="T5" fmla="*/ 269203 h 106"/>
              <a:gd name="T6" fmla="*/ 267028 w 104"/>
              <a:gd name="T7" fmla="*/ 269203 h 106"/>
              <a:gd name="T8" fmla="*/ 267028 w 104"/>
              <a:gd name="T9" fmla="*/ 269203 h 106"/>
              <a:gd name="T10" fmla="*/ 267028 w 104"/>
              <a:gd name="T11" fmla="*/ 0 h 106"/>
              <a:gd name="T12" fmla="*/ 267028 w 104"/>
              <a:gd name="T13" fmla="*/ 0 h 106"/>
              <a:gd name="T14" fmla="*/ 267028 w 104"/>
              <a:gd name="T15" fmla="*/ 269203 h 106"/>
              <a:gd name="T16" fmla="*/ 267028 w 104"/>
              <a:gd name="T17" fmla="*/ 0 h 106"/>
              <a:gd name="T18" fmla="*/ 0 w 104"/>
              <a:gd name="T19" fmla="*/ 269203 h 106"/>
              <a:gd name="T20" fmla="*/ 0 w 104"/>
              <a:gd name="T21" fmla="*/ 269203 h 106"/>
              <a:gd name="T22" fmla="*/ 0 w 104"/>
              <a:gd name="T23" fmla="*/ 269203 h 106"/>
              <a:gd name="T24" fmla="*/ 267028 w 104"/>
              <a:gd name="T25" fmla="*/ 269203 h 106"/>
              <a:gd name="T26" fmla="*/ 267028 w 104"/>
              <a:gd name="T27" fmla="*/ 269203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06"/>
              <a:gd name="T44" fmla="*/ 104 w 104"/>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06">
                <a:moveTo>
                  <a:pt x="52" y="106"/>
                </a:moveTo>
                <a:lnTo>
                  <a:pt x="52" y="81"/>
                </a:lnTo>
                <a:lnTo>
                  <a:pt x="81" y="54"/>
                </a:lnTo>
                <a:lnTo>
                  <a:pt x="104" y="54"/>
                </a:lnTo>
                <a:lnTo>
                  <a:pt x="104" y="29"/>
                </a:lnTo>
                <a:lnTo>
                  <a:pt x="104" y="0"/>
                </a:lnTo>
                <a:lnTo>
                  <a:pt x="81" y="0"/>
                </a:lnTo>
                <a:lnTo>
                  <a:pt x="29" y="29"/>
                </a:lnTo>
                <a:lnTo>
                  <a:pt x="29" y="0"/>
                </a:lnTo>
                <a:lnTo>
                  <a:pt x="0" y="29"/>
                </a:lnTo>
                <a:lnTo>
                  <a:pt x="0" y="54"/>
                </a:lnTo>
                <a:lnTo>
                  <a:pt x="0" y="81"/>
                </a:lnTo>
                <a:lnTo>
                  <a:pt x="29" y="106"/>
                </a:lnTo>
                <a:lnTo>
                  <a:pt x="52" y="106"/>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2" name="Freeform 98"/>
          <p:cNvSpPr>
            <a:spLocks/>
          </p:cNvSpPr>
          <p:nvPr/>
        </p:nvSpPr>
        <p:spPr bwMode="auto">
          <a:xfrm>
            <a:off x="6332538" y="3016250"/>
            <a:ext cx="38100" cy="50800"/>
          </a:xfrm>
          <a:custGeom>
            <a:avLst/>
            <a:gdLst>
              <a:gd name="T0" fmla="*/ 0 w 81"/>
              <a:gd name="T1" fmla="*/ 0 h 103"/>
              <a:gd name="T2" fmla="*/ 0 w 81"/>
              <a:gd name="T3" fmla="*/ 272204 h 103"/>
              <a:gd name="T4" fmla="*/ 275373 w 81"/>
              <a:gd name="T5" fmla="*/ 272204 h 103"/>
              <a:gd name="T6" fmla="*/ 275373 w 81"/>
              <a:gd name="T7" fmla="*/ 272204 h 103"/>
              <a:gd name="T8" fmla="*/ 275373 w 81"/>
              <a:gd name="T9" fmla="*/ 272204 h 103"/>
              <a:gd name="T10" fmla="*/ 275373 w 81"/>
              <a:gd name="T11" fmla="*/ 272204 h 103"/>
              <a:gd name="T12" fmla="*/ 275373 w 81"/>
              <a:gd name="T13" fmla="*/ 272204 h 103"/>
              <a:gd name="T14" fmla="*/ 275373 w 81"/>
              <a:gd name="T15" fmla="*/ 272204 h 103"/>
              <a:gd name="T16" fmla="*/ 275373 w 81"/>
              <a:gd name="T17" fmla="*/ 272204 h 103"/>
              <a:gd name="T18" fmla="*/ 0 w 81"/>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03"/>
              <a:gd name="T32" fmla="*/ 81 w 81"/>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03">
                <a:moveTo>
                  <a:pt x="0" y="0"/>
                </a:moveTo>
                <a:lnTo>
                  <a:pt x="0" y="52"/>
                </a:lnTo>
                <a:lnTo>
                  <a:pt x="29" y="79"/>
                </a:lnTo>
                <a:lnTo>
                  <a:pt x="52" y="103"/>
                </a:lnTo>
                <a:lnTo>
                  <a:pt x="81" y="79"/>
                </a:lnTo>
                <a:lnTo>
                  <a:pt x="81" y="52"/>
                </a:lnTo>
                <a:lnTo>
                  <a:pt x="52" y="52"/>
                </a:lnTo>
                <a:lnTo>
                  <a:pt x="29" y="52"/>
                </a:lnTo>
                <a:lnTo>
                  <a:pt x="29" y="27"/>
                </a:lnTo>
                <a:lnTo>
                  <a:pt x="0"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3" name="Freeform 99"/>
          <p:cNvSpPr>
            <a:spLocks/>
          </p:cNvSpPr>
          <p:nvPr/>
        </p:nvSpPr>
        <p:spPr bwMode="auto">
          <a:xfrm>
            <a:off x="7689850" y="4859338"/>
            <a:ext cx="49213" cy="23812"/>
          </a:xfrm>
          <a:custGeom>
            <a:avLst/>
            <a:gdLst>
              <a:gd name="T0" fmla="*/ 0 w 104"/>
              <a:gd name="T1" fmla="*/ 0 h 52"/>
              <a:gd name="T2" fmla="*/ 0 w 104"/>
              <a:gd name="T3" fmla="*/ 0 h 52"/>
              <a:gd name="T4" fmla="*/ 0 w 104"/>
              <a:gd name="T5" fmla="*/ 0 h 52"/>
              <a:gd name="T6" fmla="*/ 0 w 104"/>
              <a:gd name="T7" fmla="*/ 0 h 52"/>
              <a:gd name="T8" fmla="*/ 0 w 104"/>
              <a:gd name="T9" fmla="*/ 0 h 52"/>
              <a:gd name="T10" fmla="*/ 0 w 104"/>
              <a:gd name="T11" fmla="*/ 0 h 52"/>
              <a:gd name="T12" fmla="*/ 0 w 104"/>
              <a:gd name="T13" fmla="*/ 0 h 52"/>
              <a:gd name="T14" fmla="*/ 0 w 104"/>
              <a:gd name="T15" fmla="*/ 0 h 52"/>
              <a:gd name="T16" fmla="*/ 0 w 104"/>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52"/>
              <a:gd name="T29" fmla="*/ 104 w 10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52">
                <a:moveTo>
                  <a:pt x="52" y="0"/>
                </a:moveTo>
                <a:lnTo>
                  <a:pt x="23" y="0"/>
                </a:lnTo>
                <a:lnTo>
                  <a:pt x="0" y="23"/>
                </a:lnTo>
                <a:lnTo>
                  <a:pt x="23" y="23"/>
                </a:lnTo>
                <a:lnTo>
                  <a:pt x="52" y="52"/>
                </a:lnTo>
                <a:lnTo>
                  <a:pt x="75" y="23"/>
                </a:lnTo>
                <a:lnTo>
                  <a:pt x="104" y="23"/>
                </a:lnTo>
                <a:lnTo>
                  <a:pt x="75" y="0"/>
                </a:lnTo>
                <a:lnTo>
                  <a:pt x="52"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4" name="Freeform 100"/>
          <p:cNvSpPr>
            <a:spLocks/>
          </p:cNvSpPr>
          <p:nvPr/>
        </p:nvSpPr>
        <p:spPr bwMode="auto">
          <a:xfrm>
            <a:off x="7739063" y="4859338"/>
            <a:ext cx="88900" cy="23812"/>
          </a:xfrm>
          <a:custGeom>
            <a:avLst/>
            <a:gdLst>
              <a:gd name="T0" fmla="*/ 275351 w 179"/>
              <a:gd name="T1" fmla="*/ 0 h 52"/>
              <a:gd name="T2" fmla="*/ 275351 w 179"/>
              <a:gd name="T3" fmla="*/ 0 h 52"/>
              <a:gd name="T4" fmla="*/ 275351 w 179"/>
              <a:gd name="T5" fmla="*/ 0 h 52"/>
              <a:gd name="T6" fmla="*/ 275351 w 179"/>
              <a:gd name="T7" fmla="*/ 0 h 52"/>
              <a:gd name="T8" fmla="*/ 0 w 179"/>
              <a:gd name="T9" fmla="*/ 0 h 52"/>
              <a:gd name="T10" fmla="*/ 0 w 179"/>
              <a:gd name="T11" fmla="*/ 0 h 52"/>
              <a:gd name="T12" fmla="*/ 275351 w 179"/>
              <a:gd name="T13" fmla="*/ 0 h 52"/>
              <a:gd name="T14" fmla="*/ 275351 w 179"/>
              <a:gd name="T15" fmla="*/ 0 h 52"/>
              <a:gd name="T16" fmla="*/ 275351 w 179"/>
              <a:gd name="T17" fmla="*/ 0 h 52"/>
              <a:gd name="T18" fmla="*/ 275351 w 179"/>
              <a:gd name="T19" fmla="*/ 0 h 52"/>
              <a:gd name="T20" fmla="*/ 275351 w 179"/>
              <a:gd name="T21" fmla="*/ 0 h 52"/>
              <a:gd name="T22" fmla="*/ 275351 w 179"/>
              <a:gd name="T23" fmla="*/ 0 h 52"/>
              <a:gd name="T24" fmla="*/ 275351 w 179"/>
              <a:gd name="T25" fmla="*/ 0 h 52"/>
              <a:gd name="T26" fmla="*/ 275351 w 179"/>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52"/>
              <a:gd name="T44" fmla="*/ 179 w 179"/>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52">
                <a:moveTo>
                  <a:pt x="127" y="23"/>
                </a:moveTo>
                <a:lnTo>
                  <a:pt x="127" y="0"/>
                </a:lnTo>
                <a:lnTo>
                  <a:pt x="104" y="0"/>
                </a:lnTo>
                <a:lnTo>
                  <a:pt x="52" y="0"/>
                </a:lnTo>
                <a:lnTo>
                  <a:pt x="0" y="0"/>
                </a:lnTo>
                <a:lnTo>
                  <a:pt x="0" y="23"/>
                </a:lnTo>
                <a:lnTo>
                  <a:pt x="23" y="23"/>
                </a:lnTo>
                <a:lnTo>
                  <a:pt x="52" y="52"/>
                </a:lnTo>
                <a:lnTo>
                  <a:pt x="75" y="52"/>
                </a:lnTo>
                <a:lnTo>
                  <a:pt x="104" y="52"/>
                </a:lnTo>
                <a:lnTo>
                  <a:pt x="179" y="52"/>
                </a:lnTo>
                <a:lnTo>
                  <a:pt x="179" y="23"/>
                </a:lnTo>
                <a:lnTo>
                  <a:pt x="155" y="23"/>
                </a:lnTo>
                <a:lnTo>
                  <a:pt x="127" y="2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5" name="Freeform 101"/>
          <p:cNvSpPr>
            <a:spLocks/>
          </p:cNvSpPr>
          <p:nvPr/>
        </p:nvSpPr>
        <p:spPr bwMode="auto">
          <a:xfrm>
            <a:off x="7891463" y="4859338"/>
            <a:ext cx="38100" cy="9525"/>
          </a:xfrm>
          <a:custGeom>
            <a:avLst/>
            <a:gdLst>
              <a:gd name="T0" fmla="*/ 0 w 77"/>
              <a:gd name="T1" fmla="*/ 0 h 23"/>
              <a:gd name="T2" fmla="*/ 0 w 77"/>
              <a:gd name="T3" fmla="*/ 0 h 23"/>
              <a:gd name="T4" fmla="*/ 0 w 77"/>
              <a:gd name="T5" fmla="*/ 0 h 23"/>
              <a:gd name="T6" fmla="*/ 0 w 77"/>
              <a:gd name="T7" fmla="*/ 0 h 23"/>
              <a:gd name="T8" fmla="*/ 0 w 77"/>
              <a:gd name="T9" fmla="*/ 0 h 23"/>
              <a:gd name="T10" fmla="*/ 0 w 77"/>
              <a:gd name="T11" fmla="*/ 0 h 23"/>
              <a:gd name="T12" fmla="*/ 0 w 77"/>
              <a:gd name="T13" fmla="*/ 0 h 23"/>
              <a:gd name="T14" fmla="*/ 0 w 77"/>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3"/>
              <a:gd name="T26" fmla="*/ 77 w 77"/>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3">
                <a:moveTo>
                  <a:pt x="25" y="0"/>
                </a:moveTo>
                <a:lnTo>
                  <a:pt x="0" y="0"/>
                </a:lnTo>
                <a:lnTo>
                  <a:pt x="25" y="23"/>
                </a:lnTo>
                <a:lnTo>
                  <a:pt x="52" y="23"/>
                </a:lnTo>
                <a:lnTo>
                  <a:pt x="77" y="23"/>
                </a:lnTo>
                <a:lnTo>
                  <a:pt x="77" y="0"/>
                </a:lnTo>
                <a:lnTo>
                  <a:pt x="52" y="0"/>
                </a:lnTo>
                <a:lnTo>
                  <a:pt x="25"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6" name="Freeform 102"/>
          <p:cNvSpPr>
            <a:spLocks/>
          </p:cNvSpPr>
          <p:nvPr/>
        </p:nvSpPr>
        <p:spPr bwMode="auto">
          <a:xfrm>
            <a:off x="7891463" y="4883150"/>
            <a:ext cx="12700" cy="12700"/>
          </a:xfrm>
          <a:custGeom>
            <a:avLst/>
            <a:gdLst>
              <a:gd name="T0" fmla="*/ 0 w 25"/>
              <a:gd name="T1" fmla="*/ 296022 h 23"/>
              <a:gd name="T2" fmla="*/ 0 w 25"/>
              <a:gd name="T3" fmla="*/ 0 h 23"/>
              <a:gd name="T4" fmla="*/ 0 w 25"/>
              <a:gd name="T5" fmla="*/ 0 h 23"/>
              <a:gd name="T6" fmla="*/ 0 w 25"/>
              <a:gd name="T7" fmla="*/ 296022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25" y="23"/>
                </a:moveTo>
                <a:lnTo>
                  <a:pt x="25" y="0"/>
                </a:lnTo>
                <a:lnTo>
                  <a:pt x="0" y="0"/>
                </a:lnTo>
                <a:lnTo>
                  <a:pt x="25" y="2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7" name="Freeform 103"/>
          <p:cNvSpPr>
            <a:spLocks/>
          </p:cNvSpPr>
          <p:nvPr/>
        </p:nvSpPr>
        <p:spPr bwMode="auto">
          <a:xfrm>
            <a:off x="7981950" y="4833938"/>
            <a:ext cx="15875" cy="25400"/>
          </a:xfrm>
          <a:custGeom>
            <a:avLst/>
            <a:gdLst>
              <a:gd name="T0" fmla="*/ 0 w 29"/>
              <a:gd name="T1" fmla="*/ 266535 h 52"/>
              <a:gd name="T2" fmla="*/ 291310 w 29"/>
              <a:gd name="T3" fmla="*/ 266535 h 52"/>
              <a:gd name="T4" fmla="*/ 291310 w 29"/>
              <a:gd name="T5" fmla="*/ 0 h 52"/>
              <a:gd name="T6" fmla="*/ 0 w 29"/>
              <a:gd name="T7" fmla="*/ 266535 h 52"/>
              <a:gd name="T8" fmla="*/ 0 w 29"/>
              <a:gd name="T9" fmla="*/ 266535 h 52"/>
              <a:gd name="T10" fmla="*/ 0 60000 65536"/>
              <a:gd name="T11" fmla="*/ 0 60000 65536"/>
              <a:gd name="T12" fmla="*/ 0 60000 65536"/>
              <a:gd name="T13" fmla="*/ 0 60000 65536"/>
              <a:gd name="T14" fmla="*/ 0 60000 65536"/>
              <a:gd name="T15" fmla="*/ 0 w 29"/>
              <a:gd name="T16" fmla="*/ 0 h 52"/>
              <a:gd name="T17" fmla="*/ 29 w 29"/>
              <a:gd name="T18" fmla="*/ 52 h 52"/>
            </a:gdLst>
            <a:ahLst/>
            <a:cxnLst>
              <a:cxn ang="T10">
                <a:pos x="T0" y="T1"/>
              </a:cxn>
              <a:cxn ang="T11">
                <a:pos x="T2" y="T3"/>
              </a:cxn>
              <a:cxn ang="T12">
                <a:pos x="T4" y="T5"/>
              </a:cxn>
              <a:cxn ang="T13">
                <a:pos x="T6" y="T7"/>
              </a:cxn>
              <a:cxn ang="T14">
                <a:pos x="T8" y="T9"/>
              </a:cxn>
            </a:cxnLst>
            <a:rect l="T15" t="T16" r="T17" b="T18"/>
            <a:pathLst>
              <a:path w="29" h="52">
                <a:moveTo>
                  <a:pt x="0" y="52"/>
                </a:moveTo>
                <a:lnTo>
                  <a:pt x="29" y="23"/>
                </a:lnTo>
                <a:lnTo>
                  <a:pt x="29" y="0"/>
                </a:lnTo>
                <a:lnTo>
                  <a:pt x="0" y="23"/>
                </a:lnTo>
                <a:lnTo>
                  <a:pt x="0"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8" name="Freeform 104"/>
          <p:cNvSpPr>
            <a:spLocks/>
          </p:cNvSpPr>
          <p:nvPr/>
        </p:nvSpPr>
        <p:spPr bwMode="auto">
          <a:xfrm>
            <a:off x="7750175" y="4629150"/>
            <a:ext cx="141288" cy="188913"/>
          </a:xfrm>
          <a:custGeom>
            <a:avLst/>
            <a:gdLst>
              <a:gd name="T0" fmla="*/ 269429 w 288"/>
              <a:gd name="T1" fmla="*/ 268962 h 388"/>
              <a:gd name="T2" fmla="*/ 269429 w 288"/>
              <a:gd name="T3" fmla="*/ 268962 h 388"/>
              <a:gd name="T4" fmla="*/ 269429 w 288"/>
              <a:gd name="T5" fmla="*/ 268962 h 388"/>
              <a:gd name="T6" fmla="*/ 269429 w 288"/>
              <a:gd name="T7" fmla="*/ 268962 h 388"/>
              <a:gd name="T8" fmla="*/ 269429 w 288"/>
              <a:gd name="T9" fmla="*/ 268962 h 388"/>
              <a:gd name="T10" fmla="*/ 269429 w 288"/>
              <a:gd name="T11" fmla="*/ 0 h 388"/>
              <a:gd name="T12" fmla="*/ 269429 w 288"/>
              <a:gd name="T13" fmla="*/ 0 h 388"/>
              <a:gd name="T14" fmla="*/ 269429 w 288"/>
              <a:gd name="T15" fmla="*/ 0 h 388"/>
              <a:gd name="T16" fmla="*/ 269429 w 288"/>
              <a:gd name="T17" fmla="*/ 268962 h 388"/>
              <a:gd name="T18" fmla="*/ 269429 w 288"/>
              <a:gd name="T19" fmla="*/ 268962 h 388"/>
              <a:gd name="T20" fmla="*/ 269429 w 288"/>
              <a:gd name="T21" fmla="*/ 268962 h 388"/>
              <a:gd name="T22" fmla="*/ 269429 w 288"/>
              <a:gd name="T23" fmla="*/ 268962 h 388"/>
              <a:gd name="T24" fmla="*/ 269429 w 288"/>
              <a:gd name="T25" fmla="*/ 268962 h 388"/>
              <a:gd name="T26" fmla="*/ 269429 w 288"/>
              <a:gd name="T27" fmla="*/ 268962 h 388"/>
              <a:gd name="T28" fmla="*/ 269429 w 288"/>
              <a:gd name="T29" fmla="*/ 268962 h 388"/>
              <a:gd name="T30" fmla="*/ 269429 w 288"/>
              <a:gd name="T31" fmla="*/ 268962 h 388"/>
              <a:gd name="T32" fmla="*/ 269429 w 288"/>
              <a:gd name="T33" fmla="*/ 268962 h 388"/>
              <a:gd name="T34" fmla="*/ 0 w 288"/>
              <a:gd name="T35" fmla="*/ 268962 h 388"/>
              <a:gd name="T36" fmla="*/ 0 w 288"/>
              <a:gd name="T37" fmla="*/ 268962 h 388"/>
              <a:gd name="T38" fmla="*/ 0 w 288"/>
              <a:gd name="T39" fmla="*/ 268962 h 388"/>
              <a:gd name="T40" fmla="*/ 0 w 288"/>
              <a:gd name="T41" fmla="*/ 268962 h 388"/>
              <a:gd name="T42" fmla="*/ 269429 w 288"/>
              <a:gd name="T43" fmla="*/ 268962 h 388"/>
              <a:gd name="T44" fmla="*/ 269429 w 288"/>
              <a:gd name="T45" fmla="*/ 268962 h 388"/>
              <a:gd name="T46" fmla="*/ 269429 w 288"/>
              <a:gd name="T47" fmla="*/ 268962 h 388"/>
              <a:gd name="T48" fmla="*/ 269429 w 288"/>
              <a:gd name="T49" fmla="*/ 268962 h 388"/>
              <a:gd name="T50" fmla="*/ 269429 w 288"/>
              <a:gd name="T51" fmla="*/ 268962 h 388"/>
              <a:gd name="T52" fmla="*/ 269429 w 288"/>
              <a:gd name="T53" fmla="*/ 268962 h 388"/>
              <a:gd name="T54" fmla="*/ 269429 w 288"/>
              <a:gd name="T55" fmla="*/ 268962 h 388"/>
              <a:gd name="T56" fmla="*/ 269429 w 288"/>
              <a:gd name="T57" fmla="*/ 268962 h 388"/>
              <a:gd name="T58" fmla="*/ 269429 w 288"/>
              <a:gd name="T59" fmla="*/ 268962 h 388"/>
              <a:gd name="T60" fmla="*/ 269429 w 288"/>
              <a:gd name="T61" fmla="*/ 268962 h 388"/>
              <a:gd name="T62" fmla="*/ 269429 w 288"/>
              <a:gd name="T63" fmla="*/ 268962 h 388"/>
              <a:gd name="T64" fmla="*/ 269429 w 288"/>
              <a:gd name="T65" fmla="*/ 268962 h 388"/>
              <a:gd name="T66" fmla="*/ 269429 w 288"/>
              <a:gd name="T67" fmla="*/ 268962 h 388"/>
              <a:gd name="T68" fmla="*/ 269429 w 288"/>
              <a:gd name="T69" fmla="*/ 268962 h 388"/>
              <a:gd name="T70" fmla="*/ 269429 w 288"/>
              <a:gd name="T71" fmla="*/ 268962 h 388"/>
              <a:gd name="T72" fmla="*/ 269429 w 288"/>
              <a:gd name="T73" fmla="*/ 268962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88"/>
              <a:gd name="T113" fmla="*/ 288 w 288"/>
              <a:gd name="T114" fmla="*/ 388 h 3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88">
                <a:moveTo>
                  <a:pt x="288" y="155"/>
                </a:moveTo>
                <a:lnTo>
                  <a:pt x="261" y="128"/>
                </a:lnTo>
                <a:lnTo>
                  <a:pt x="261" y="104"/>
                </a:lnTo>
                <a:lnTo>
                  <a:pt x="261" y="77"/>
                </a:lnTo>
                <a:lnTo>
                  <a:pt x="261" y="52"/>
                </a:lnTo>
                <a:lnTo>
                  <a:pt x="261" y="0"/>
                </a:lnTo>
                <a:lnTo>
                  <a:pt x="236" y="0"/>
                </a:lnTo>
                <a:lnTo>
                  <a:pt x="209" y="0"/>
                </a:lnTo>
                <a:lnTo>
                  <a:pt x="184" y="25"/>
                </a:lnTo>
                <a:lnTo>
                  <a:pt x="184" y="77"/>
                </a:lnTo>
                <a:lnTo>
                  <a:pt x="156" y="104"/>
                </a:lnTo>
                <a:lnTo>
                  <a:pt x="104" y="128"/>
                </a:lnTo>
                <a:lnTo>
                  <a:pt x="81" y="155"/>
                </a:lnTo>
                <a:lnTo>
                  <a:pt x="81" y="180"/>
                </a:lnTo>
                <a:lnTo>
                  <a:pt x="52" y="180"/>
                </a:lnTo>
                <a:lnTo>
                  <a:pt x="29" y="180"/>
                </a:lnTo>
                <a:lnTo>
                  <a:pt x="29" y="207"/>
                </a:lnTo>
                <a:lnTo>
                  <a:pt x="0" y="232"/>
                </a:lnTo>
                <a:lnTo>
                  <a:pt x="0" y="259"/>
                </a:lnTo>
                <a:lnTo>
                  <a:pt x="0" y="284"/>
                </a:lnTo>
                <a:lnTo>
                  <a:pt x="0" y="313"/>
                </a:lnTo>
                <a:lnTo>
                  <a:pt x="29" y="313"/>
                </a:lnTo>
                <a:lnTo>
                  <a:pt x="29" y="336"/>
                </a:lnTo>
                <a:lnTo>
                  <a:pt x="29" y="365"/>
                </a:lnTo>
                <a:lnTo>
                  <a:pt x="52" y="388"/>
                </a:lnTo>
                <a:lnTo>
                  <a:pt x="81" y="388"/>
                </a:lnTo>
                <a:lnTo>
                  <a:pt x="104" y="365"/>
                </a:lnTo>
                <a:lnTo>
                  <a:pt x="156" y="365"/>
                </a:lnTo>
                <a:lnTo>
                  <a:pt x="184" y="365"/>
                </a:lnTo>
                <a:lnTo>
                  <a:pt x="209" y="336"/>
                </a:lnTo>
                <a:lnTo>
                  <a:pt x="209" y="313"/>
                </a:lnTo>
                <a:lnTo>
                  <a:pt x="209" y="284"/>
                </a:lnTo>
                <a:lnTo>
                  <a:pt x="236" y="259"/>
                </a:lnTo>
                <a:lnTo>
                  <a:pt x="236" y="232"/>
                </a:lnTo>
                <a:lnTo>
                  <a:pt x="261" y="207"/>
                </a:lnTo>
                <a:lnTo>
                  <a:pt x="288" y="180"/>
                </a:lnTo>
                <a:lnTo>
                  <a:pt x="288" y="155"/>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199" name="Freeform 105"/>
          <p:cNvSpPr>
            <a:spLocks/>
          </p:cNvSpPr>
          <p:nvPr/>
        </p:nvSpPr>
        <p:spPr bwMode="auto">
          <a:xfrm>
            <a:off x="7842250" y="4667250"/>
            <a:ext cx="11113" cy="25400"/>
          </a:xfrm>
          <a:custGeom>
            <a:avLst/>
            <a:gdLst>
              <a:gd name="T0" fmla="*/ 0 w 25"/>
              <a:gd name="T1" fmla="*/ 277466 h 51"/>
              <a:gd name="T2" fmla="*/ 0 w 25"/>
              <a:gd name="T3" fmla="*/ 277466 h 51"/>
              <a:gd name="T4" fmla="*/ 271821 w 25"/>
              <a:gd name="T5" fmla="*/ 0 h 51"/>
              <a:gd name="T6" fmla="*/ 0 w 25"/>
              <a:gd name="T7" fmla="*/ 277466 h 51"/>
              <a:gd name="T8" fmla="*/ 0 60000 65536"/>
              <a:gd name="T9" fmla="*/ 0 60000 65536"/>
              <a:gd name="T10" fmla="*/ 0 60000 65536"/>
              <a:gd name="T11" fmla="*/ 0 60000 65536"/>
              <a:gd name="T12" fmla="*/ 0 w 25"/>
              <a:gd name="T13" fmla="*/ 0 h 51"/>
              <a:gd name="T14" fmla="*/ 25 w 25"/>
              <a:gd name="T15" fmla="*/ 51 h 51"/>
            </a:gdLst>
            <a:ahLst/>
            <a:cxnLst>
              <a:cxn ang="T8">
                <a:pos x="T0" y="T1"/>
              </a:cxn>
              <a:cxn ang="T9">
                <a:pos x="T2" y="T3"/>
              </a:cxn>
              <a:cxn ang="T10">
                <a:pos x="T4" y="T5"/>
              </a:cxn>
              <a:cxn ang="T11">
                <a:pos x="T6" y="T7"/>
              </a:cxn>
            </a:cxnLst>
            <a:rect l="T12" t="T13" r="T14" b="T15"/>
            <a:pathLst>
              <a:path w="25" h="51">
                <a:moveTo>
                  <a:pt x="0" y="51"/>
                </a:moveTo>
                <a:lnTo>
                  <a:pt x="0" y="27"/>
                </a:lnTo>
                <a:lnTo>
                  <a:pt x="25" y="0"/>
                </a:lnTo>
                <a:lnTo>
                  <a:pt x="0" y="51"/>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0" name="Freeform 106"/>
          <p:cNvSpPr>
            <a:spLocks/>
          </p:cNvSpPr>
          <p:nvPr/>
        </p:nvSpPr>
        <p:spPr bwMode="auto">
          <a:xfrm>
            <a:off x="7962900" y="4730750"/>
            <a:ext cx="6350" cy="11113"/>
          </a:xfrm>
          <a:custGeom>
            <a:avLst/>
            <a:gdLst>
              <a:gd name="T0" fmla="*/ 323596 w 11"/>
              <a:gd name="T1" fmla="*/ 0 h 25"/>
              <a:gd name="T2" fmla="*/ 0 w 11"/>
              <a:gd name="T3" fmla="*/ 271345 h 25"/>
              <a:gd name="T4" fmla="*/ 323596 w 11"/>
              <a:gd name="T5" fmla="*/ 271345 h 25"/>
              <a:gd name="T6" fmla="*/ 323596 w 11"/>
              <a:gd name="T7" fmla="*/ 0 h 25"/>
              <a:gd name="T8" fmla="*/ 0 60000 65536"/>
              <a:gd name="T9" fmla="*/ 0 60000 65536"/>
              <a:gd name="T10" fmla="*/ 0 60000 65536"/>
              <a:gd name="T11" fmla="*/ 0 60000 65536"/>
              <a:gd name="T12" fmla="*/ 0 w 11"/>
              <a:gd name="T13" fmla="*/ 0 h 25"/>
              <a:gd name="T14" fmla="*/ 11 w 11"/>
              <a:gd name="T15" fmla="*/ 25 h 25"/>
            </a:gdLst>
            <a:ahLst/>
            <a:cxnLst>
              <a:cxn ang="T8">
                <a:pos x="T0" y="T1"/>
              </a:cxn>
              <a:cxn ang="T9">
                <a:pos x="T2" y="T3"/>
              </a:cxn>
              <a:cxn ang="T10">
                <a:pos x="T4" y="T5"/>
              </a:cxn>
              <a:cxn ang="T11">
                <a:pos x="T6" y="T7"/>
              </a:cxn>
            </a:cxnLst>
            <a:rect l="T12" t="T13" r="T14" b="T15"/>
            <a:pathLst>
              <a:path w="11" h="25">
                <a:moveTo>
                  <a:pt x="11" y="0"/>
                </a:moveTo>
                <a:lnTo>
                  <a:pt x="0" y="21"/>
                </a:lnTo>
                <a:lnTo>
                  <a:pt x="11" y="25"/>
                </a:lnTo>
                <a:lnTo>
                  <a:pt x="11"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1" name="Freeform 107"/>
          <p:cNvSpPr>
            <a:spLocks/>
          </p:cNvSpPr>
          <p:nvPr/>
        </p:nvSpPr>
        <p:spPr bwMode="auto">
          <a:xfrm>
            <a:off x="7975600" y="4692650"/>
            <a:ext cx="6350" cy="12700"/>
          </a:xfrm>
          <a:custGeom>
            <a:avLst/>
            <a:gdLst>
              <a:gd name="T0" fmla="*/ 323596 w 11"/>
              <a:gd name="T1" fmla="*/ 0 h 27"/>
              <a:gd name="T2" fmla="*/ 0 w 11"/>
              <a:gd name="T3" fmla="*/ 0 h 27"/>
              <a:gd name="T4" fmla="*/ 323596 w 11"/>
              <a:gd name="T5" fmla="*/ 0 h 27"/>
              <a:gd name="T6" fmla="*/ 323596 w 11"/>
              <a:gd name="T7" fmla="*/ 0 h 27"/>
              <a:gd name="T8" fmla="*/ 0 60000 65536"/>
              <a:gd name="T9" fmla="*/ 0 60000 65536"/>
              <a:gd name="T10" fmla="*/ 0 60000 65536"/>
              <a:gd name="T11" fmla="*/ 0 60000 65536"/>
              <a:gd name="T12" fmla="*/ 0 w 11"/>
              <a:gd name="T13" fmla="*/ 0 h 27"/>
              <a:gd name="T14" fmla="*/ 11 w 11"/>
              <a:gd name="T15" fmla="*/ 27 h 27"/>
            </a:gdLst>
            <a:ahLst/>
            <a:cxnLst>
              <a:cxn ang="T8">
                <a:pos x="T0" y="T1"/>
              </a:cxn>
              <a:cxn ang="T9">
                <a:pos x="T2" y="T3"/>
              </a:cxn>
              <a:cxn ang="T10">
                <a:pos x="T4" y="T5"/>
              </a:cxn>
              <a:cxn ang="T11">
                <a:pos x="T6" y="T7"/>
              </a:cxn>
            </a:cxnLst>
            <a:rect l="T12" t="T13" r="T14" b="T15"/>
            <a:pathLst>
              <a:path w="11" h="27">
                <a:moveTo>
                  <a:pt x="11" y="0"/>
                </a:moveTo>
                <a:lnTo>
                  <a:pt x="0" y="27"/>
                </a:lnTo>
                <a:lnTo>
                  <a:pt x="11" y="27"/>
                </a:lnTo>
                <a:lnTo>
                  <a:pt x="11"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2" name="Freeform 108"/>
          <p:cNvSpPr>
            <a:spLocks/>
          </p:cNvSpPr>
          <p:nvPr/>
        </p:nvSpPr>
        <p:spPr bwMode="auto">
          <a:xfrm>
            <a:off x="7891463" y="4705350"/>
            <a:ext cx="84137" cy="128588"/>
          </a:xfrm>
          <a:custGeom>
            <a:avLst/>
            <a:gdLst>
              <a:gd name="T0" fmla="*/ 0 w 169"/>
              <a:gd name="T1" fmla="*/ 0 h 261"/>
              <a:gd name="T2" fmla="*/ 0 w 169"/>
              <a:gd name="T3" fmla="*/ 272803 h 261"/>
              <a:gd name="T4" fmla="*/ 0 w 169"/>
              <a:gd name="T5" fmla="*/ 272803 h 261"/>
              <a:gd name="T6" fmla="*/ 0 w 169"/>
              <a:gd name="T7" fmla="*/ 272803 h 261"/>
              <a:gd name="T8" fmla="*/ 0 w 169"/>
              <a:gd name="T9" fmla="*/ 272803 h 261"/>
              <a:gd name="T10" fmla="*/ 0 w 169"/>
              <a:gd name="T11" fmla="*/ 272803 h 261"/>
              <a:gd name="T12" fmla="*/ 0 w 169"/>
              <a:gd name="T13" fmla="*/ 272803 h 261"/>
              <a:gd name="T14" fmla="*/ 0 w 169"/>
              <a:gd name="T15" fmla="*/ 272803 h 261"/>
              <a:gd name="T16" fmla="*/ 0 w 169"/>
              <a:gd name="T17" fmla="*/ 272803 h 261"/>
              <a:gd name="T18" fmla="*/ 0 w 169"/>
              <a:gd name="T19" fmla="*/ 272803 h 261"/>
              <a:gd name="T20" fmla="*/ 0 w 169"/>
              <a:gd name="T21" fmla="*/ 272803 h 261"/>
              <a:gd name="T22" fmla="*/ 0 w 169"/>
              <a:gd name="T23" fmla="*/ 272803 h 261"/>
              <a:gd name="T24" fmla="*/ 0 w 169"/>
              <a:gd name="T25" fmla="*/ 272803 h 261"/>
              <a:gd name="T26" fmla="*/ 0 w 169"/>
              <a:gd name="T27" fmla="*/ 272803 h 261"/>
              <a:gd name="T28" fmla="*/ 0 w 169"/>
              <a:gd name="T29" fmla="*/ 272803 h 261"/>
              <a:gd name="T30" fmla="*/ 0 w 169"/>
              <a:gd name="T31" fmla="*/ 272803 h 261"/>
              <a:gd name="T32" fmla="*/ 0 w 169"/>
              <a:gd name="T33" fmla="*/ 272803 h 261"/>
              <a:gd name="T34" fmla="*/ 0 w 169"/>
              <a:gd name="T35" fmla="*/ 272803 h 261"/>
              <a:gd name="T36" fmla="*/ 0 w 169"/>
              <a:gd name="T37" fmla="*/ 272803 h 261"/>
              <a:gd name="T38" fmla="*/ 0 w 169"/>
              <a:gd name="T39" fmla="*/ 0 h 261"/>
              <a:gd name="T40" fmla="*/ 0 w 169"/>
              <a:gd name="T41" fmla="*/ 0 h 261"/>
              <a:gd name="T42" fmla="*/ 0 w 169"/>
              <a:gd name="T43" fmla="*/ 0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261"/>
              <a:gd name="T68" fmla="*/ 169 w 169"/>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261">
                <a:moveTo>
                  <a:pt x="77" y="0"/>
                </a:moveTo>
                <a:lnTo>
                  <a:pt x="77" y="25"/>
                </a:lnTo>
                <a:lnTo>
                  <a:pt x="52" y="52"/>
                </a:lnTo>
                <a:lnTo>
                  <a:pt x="25" y="104"/>
                </a:lnTo>
                <a:lnTo>
                  <a:pt x="25" y="129"/>
                </a:lnTo>
                <a:lnTo>
                  <a:pt x="25" y="181"/>
                </a:lnTo>
                <a:lnTo>
                  <a:pt x="0" y="210"/>
                </a:lnTo>
                <a:lnTo>
                  <a:pt x="25" y="261"/>
                </a:lnTo>
                <a:lnTo>
                  <a:pt x="52" y="261"/>
                </a:lnTo>
                <a:lnTo>
                  <a:pt x="52" y="233"/>
                </a:lnTo>
                <a:lnTo>
                  <a:pt x="52" y="181"/>
                </a:lnTo>
                <a:lnTo>
                  <a:pt x="77" y="158"/>
                </a:lnTo>
                <a:lnTo>
                  <a:pt x="104" y="158"/>
                </a:lnTo>
                <a:lnTo>
                  <a:pt x="129" y="158"/>
                </a:lnTo>
                <a:lnTo>
                  <a:pt x="129" y="129"/>
                </a:lnTo>
                <a:lnTo>
                  <a:pt x="129" y="104"/>
                </a:lnTo>
                <a:lnTo>
                  <a:pt x="144" y="73"/>
                </a:lnTo>
                <a:lnTo>
                  <a:pt x="104" y="52"/>
                </a:lnTo>
                <a:lnTo>
                  <a:pt x="155" y="25"/>
                </a:lnTo>
                <a:lnTo>
                  <a:pt x="169" y="0"/>
                </a:lnTo>
                <a:lnTo>
                  <a:pt x="129" y="0"/>
                </a:lnTo>
                <a:lnTo>
                  <a:pt x="77"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3" name="Freeform 109"/>
          <p:cNvSpPr>
            <a:spLocks/>
          </p:cNvSpPr>
          <p:nvPr/>
        </p:nvSpPr>
        <p:spPr bwMode="auto">
          <a:xfrm>
            <a:off x="8031163" y="4667250"/>
            <a:ext cx="14287" cy="25400"/>
          </a:xfrm>
          <a:custGeom>
            <a:avLst/>
            <a:gdLst>
              <a:gd name="T0" fmla="*/ 0 w 29"/>
              <a:gd name="T1" fmla="*/ 277466 h 51"/>
              <a:gd name="T2" fmla="*/ 0 w 29"/>
              <a:gd name="T3" fmla="*/ 0 h 51"/>
              <a:gd name="T4" fmla="*/ 0 w 29"/>
              <a:gd name="T5" fmla="*/ 277466 h 51"/>
              <a:gd name="T6" fmla="*/ 0 w 29"/>
              <a:gd name="T7" fmla="*/ 277466 h 51"/>
              <a:gd name="T8" fmla="*/ 0 w 29"/>
              <a:gd name="T9" fmla="*/ 277466 h 51"/>
              <a:gd name="T10" fmla="*/ 0 w 29"/>
              <a:gd name="T11" fmla="*/ 277466 h 51"/>
              <a:gd name="T12" fmla="*/ 0 60000 65536"/>
              <a:gd name="T13" fmla="*/ 0 60000 65536"/>
              <a:gd name="T14" fmla="*/ 0 60000 65536"/>
              <a:gd name="T15" fmla="*/ 0 60000 65536"/>
              <a:gd name="T16" fmla="*/ 0 60000 65536"/>
              <a:gd name="T17" fmla="*/ 0 60000 65536"/>
              <a:gd name="T18" fmla="*/ 0 w 29"/>
              <a:gd name="T19" fmla="*/ 0 h 51"/>
              <a:gd name="T20" fmla="*/ 29 w 2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 h="51">
                <a:moveTo>
                  <a:pt x="29" y="27"/>
                </a:moveTo>
                <a:lnTo>
                  <a:pt x="29" y="0"/>
                </a:lnTo>
                <a:lnTo>
                  <a:pt x="0" y="27"/>
                </a:lnTo>
                <a:lnTo>
                  <a:pt x="0" y="51"/>
                </a:lnTo>
                <a:lnTo>
                  <a:pt x="29" y="51"/>
                </a:lnTo>
                <a:lnTo>
                  <a:pt x="29" y="27"/>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4" name="Freeform 110"/>
          <p:cNvSpPr>
            <a:spLocks/>
          </p:cNvSpPr>
          <p:nvPr/>
        </p:nvSpPr>
        <p:spPr bwMode="auto">
          <a:xfrm>
            <a:off x="7954963" y="4552950"/>
            <a:ext cx="66675" cy="61913"/>
          </a:xfrm>
          <a:custGeom>
            <a:avLst/>
            <a:gdLst>
              <a:gd name="T0" fmla="*/ 282700 w 132"/>
              <a:gd name="T1" fmla="*/ 0 h 127"/>
              <a:gd name="T2" fmla="*/ 282700 w 132"/>
              <a:gd name="T3" fmla="*/ 0 h 127"/>
              <a:gd name="T4" fmla="*/ 0 w 132"/>
              <a:gd name="T5" fmla="*/ 0 h 127"/>
              <a:gd name="T6" fmla="*/ 0 w 132"/>
              <a:gd name="T7" fmla="*/ 0 h 127"/>
              <a:gd name="T8" fmla="*/ 282700 w 132"/>
              <a:gd name="T9" fmla="*/ 0 h 127"/>
              <a:gd name="T10" fmla="*/ 282700 w 132"/>
              <a:gd name="T11" fmla="*/ 0 h 127"/>
              <a:gd name="T12" fmla="*/ 282700 w 132"/>
              <a:gd name="T13" fmla="*/ 0 h 127"/>
              <a:gd name="T14" fmla="*/ 282700 w 132"/>
              <a:gd name="T15" fmla="*/ 0 h 127"/>
              <a:gd name="T16" fmla="*/ 282700 w 132"/>
              <a:gd name="T17" fmla="*/ 0 h 127"/>
              <a:gd name="T18" fmla="*/ 282700 w 132"/>
              <a:gd name="T19" fmla="*/ 0 h 127"/>
              <a:gd name="T20" fmla="*/ 282700 w 132"/>
              <a:gd name="T21" fmla="*/ 0 h 127"/>
              <a:gd name="T22" fmla="*/ 282700 w 132"/>
              <a:gd name="T23" fmla="*/ 0 h 127"/>
              <a:gd name="T24" fmla="*/ 282700 w 132"/>
              <a:gd name="T25" fmla="*/ 0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27"/>
              <a:gd name="T41" fmla="*/ 132 w 132"/>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27">
                <a:moveTo>
                  <a:pt x="80" y="23"/>
                </a:moveTo>
                <a:lnTo>
                  <a:pt x="26" y="52"/>
                </a:lnTo>
                <a:lnTo>
                  <a:pt x="0" y="52"/>
                </a:lnTo>
                <a:lnTo>
                  <a:pt x="0" y="75"/>
                </a:lnTo>
                <a:lnTo>
                  <a:pt x="26" y="75"/>
                </a:lnTo>
                <a:lnTo>
                  <a:pt x="51" y="104"/>
                </a:lnTo>
                <a:lnTo>
                  <a:pt x="51" y="127"/>
                </a:lnTo>
                <a:lnTo>
                  <a:pt x="103" y="104"/>
                </a:lnTo>
                <a:lnTo>
                  <a:pt x="132" y="52"/>
                </a:lnTo>
                <a:lnTo>
                  <a:pt x="132" y="23"/>
                </a:lnTo>
                <a:lnTo>
                  <a:pt x="132" y="0"/>
                </a:lnTo>
                <a:lnTo>
                  <a:pt x="103" y="0"/>
                </a:lnTo>
                <a:lnTo>
                  <a:pt x="80" y="2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5" name="Freeform 111"/>
          <p:cNvSpPr>
            <a:spLocks/>
          </p:cNvSpPr>
          <p:nvPr/>
        </p:nvSpPr>
        <p:spPr bwMode="auto">
          <a:xfrm>
            <a:off x="7943850" y="4589463"/>
            <a:ext cx="11113" cy="14287"/>
          </a:xfrm>
          <a:custGeom>
            <a:avLst/>
            <a:gdLst>
              <a:gd name="T0" fmla="*/ 0 w 25"/>
              <a:gd name="T1" fmla="*/ 291329 h 29"/>
              <a:gd name="T2" fmla="*/ 0 w 25"/>
              <a:gd name="T3" fmla="*/ 0 h 29"/>
              <a:gd name="T4" fmla="*/ 0 w 25"/>
              <a:gd name="T5" fmla="*/ 291329 h 29"/>
              <a:gd name="T6" fmla="*/ 0 w 25"/>
              <a:gd name="T7" fmla="*/ 291329 h 29"/>
              <a:gd name="T8" fmla="*/ 0 60000 65536"/>
              <a:gd name="T9" fmla="*/ 0 60000 65536"/>
              <a:gd name="T10" fmla="*/ 0 60000 65536"/>
              <a:gd name="T11" fmla="*/ 0 60000 65536"/>
              <a:gd name="T12" fmla="*/ 0 w 25"/>
              <a:gd name="T13" fmla="*/ 0 h 29"/>
              <a:gd name="T14" fmla="*/ 25 w 25"/>
              <a:gd name="T15" fmla="*/ 29 h 29"/>
            </a:gdLst>
            <a:ahLst/>
            <a:cxnLst>
              <a:cxn ang="T8">
                <a:pos x="T0" y="T1"/>
              </a:cxn>
              <a:cxn ang="T9">
                <a:pos x="T2" y="T3"/>
              </a:cxn>
              <a:cxn ang="T10">
                <a:pos x="T4" y="T5"/>
              </a:cxn>
              <a:cxn ang="T11">
                <a:pos x="T6" y="T7"/>
              </a:cxn>
            </a:cxnLst>
            <a:rect l="T12" t="T13" r="T14" b="T15"/>
            <a:pathLst>
              <a:path w="25" h="29">
                <a:moveTo>
                  <a:pt x="25" y="29"/>
                </a:moveTo>
                <a:lnTo>
                  <a:pt x="25" y="0"/>
                </a:lnTo>
                <a:lnTo>
                  <a:pt x="0" y="29"/>
                </a:lnTo>
                <a:lnTo>
                  <a:pt x="25" y="29"/>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6" name="Freeform 112"/>
          <p:cNvSpPr>
            <a:spLocks/>
          </p:cNvSpPr>
          <p:nvPr/>
        </p:nvSpPr>
        <p:spPr bwMode="auto">
          <a:xfrm>
            <a:off x="7904163" y="4411663"/>
            <a:ext cx="39687" cy="88900"/>
          </a:xfrm>
          <a:custGeom>
            <a:avLst/>
            <a:gdLst>
              <a:gd name="T0" fmla="*/ 282351 w 79"/>
              <a:gd name="T1" fmla="*/ 0 h 184"/>
              <a:gd name="T2" fmla="*/ 282351 w 79"/>
              <a:gd name="T3" fmla="*/ 270284 h 184"/>
              <a:gd name="T4" fmla="*/ 282351 w 79"/>
              <a:gd name="T5" fmla="*/ 270284 h 184"/>
              <a:gd name="T6" fmla="*/ 282351 w 79"/>
              <a:gd name="T7" fmla="*/ 270284 h 184"/>
              <a:gd name="T8" fmla="*/ 0 w 79"/>
              <a:gd name="T9" fmla="*/ 270284 h 184"/>
              <a:gd name="T10" fmla="*/ 0 w 79"/>
              <a:gd name="T11" fmla="*/ 270284 h 184"/>
              <a:gd name="T12" fmla="*/ 282351 w 79"/>
              <a:gd name="T13" fmla="*/ 270284 h 184"/>
              <a:gd name="T14" fmla="*/ 282351 w 79"/>
              <a:gd name="T15" fmla="*/ 270284 h 184"/>
              <a:gd name="T16" fmla="*/ 282351 w 79"/>
              <a:gd name="T17" fmla="*/ 270284 h 184"/>
              <a:gd name="T18" fmla="*/ 282351 w 79"/>
              <a:gd name="T19" fmla="*/ 270284 h 184"/>
              <a:gd name="T20" fmla="*/ 282351 w 79"/>
              <a:gd name="T21" fmla="*/ 270284 h 184"/>
              <a:gd name="T22" fmla="*/ 282351 w 79"/>
              <a:gd name="T23" fmla="*/ 270284 h 184"/>
              <a:gd name="T24" fmla="*/ 282351 w 79"/>
              <a:gd name="T25" fmla="*/ 270284 h 184"/>
              <a:gd name="T26" fmla="*/ 282351 w 79"/>
              <a:gd name="T27" fmla="*/ 0 h 184"/>
              <a:gd name="T28" fmla="*/ 282351 w 79"/>
              <a:gd name="T29" fmla="*/ 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84"/>
              <a:gd name="T47" fmla="*/ 79 w 79"/>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84">
                <a:moveTo>
                  <a:pt x="27" y="0"/>
                </a:moveTo>
                <a:lnTo>
                  <a:pt x="27" y="26"/>
                </a:lnTo>
                <a:lnTo>
                  <a:pt x="27" y="51"/>
                </a:lnTo>
                <a:lnTo>
                  <a:pt x="27" y="78"/>
                </a:lnTo>
                <a:lnTo>
                  <a:pt x="0" y="132"/>
                </a:lnTo>
                <a:lnTo>
                  <a:pt x="0" y="155"/>
                </a:lnTo>
                <a:lnTo>
                  <a:pt x="27" y="184"/>
                </a:lnTo>
                <a:lnTo>
                  <a:pt x="52" y="155"/>
                </a:lnTo>
                <a:lnTo>
                  <a:pt x="52" y="132"/>
                </a:lnTo>
                <a:lnTo>
                  <a:pt x="52" y="103"/>
                </a:lnTo>
                <a:lnTo>
                  <a:pt x="79" y="78"/>
                </a:lnTo>
                <a:lnTo>
                  <a:pt x="79" y="51"/>
                </a:lnTo>
                <a:lnTo>
                  <a:pt x="79" y="26"/>
                </a:lnTo>
                <a:lnTo>
                  <a:pt x="52" y="0"/>
                </a:lnTo>
                <a:lnTo>
                  <a:pt x="27"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7" name="Freeform 113"/>
          <p:cNvSpPr>
            <a:spLocks/>
          </p:cNvSpPr>
          <p:nvPr/>
        </p:nvSpPr>
        <p:spPr bwMode="auto">
          <a:xfrm>
            <a:off x="6049963" y="3579813"/>
            <a:ext cx="88900" cy="177800"/>
          </a:xfrm>
          <a:custGeom>
            <a:avLst/>
            <a:gdLst>
              <a:gd name="T0" fmla="*/ 0 w 185"/>
              <a:gd name="T1" fmla="*/ 271810 h 362"/>
              <a:gd name="T2" fmla="*/ 0 w 185"/>
              <a:gd name="T3" fmla="*/ 271810 h 362"/>
              <a:gd name="T4" fmla="*/ 0 w 185"/>
              <a:gd name="T5" fmla="*/ 271810 h 362"/>
              <a:gd name="T6" fmla="*/ 0 w 185"/>
              <a:gd name="T7" fmla="*/ 271810 h 362"/>
              <a:gd name="T8" fmla="*/ 0 w 185"/>
              <a:gd name="T9" fmla="*/ 271810 h 362"/>
              <a:gd name="T10" fmla="*/ 0 w 185"/>
              <a:gd name="T11" fmla="*/ 271810 h 362"/>
              <a:gd name="T12" fmla="*/ 0 w 185"/>
              <a:gd name="T13" fmla="*/ 271810 h 362"/>
              <a:gd name="T14" fmla="*/ 0 w 185"/>
              <a:gd name="T15" fmla="*/ 271810 h 362"/>
              <a:gd name="T16" fmla="*/ 0 w 185"/>
              <a:gd name="T17" fmla="*/ 271810 h 362"/>
              <a:gd name="T18" fmla="*/ 0 w 185"/>
              <a:gd name="T19" fmla="*/ 271810 h 362"/>
              <a:gd name="T20" fmla="*/ 0 w 185"/>
              <a:gd name="T21" fmla="*/ 271810 h 362"/>
              <a:gd name="T22" fmla="*/ 0 w 185"/>
              <a:gd name="T23" fmla="*/ 271810 h 362"/>
              <a:gd name="T24" fmla="*/ 0 w 185"/>
              <a:gd name="T25" fmla="*/ 271810 h 362"/>
              <a:gd name="T26" fmla="*/ 0 w 185"/>
              <a:gd name="T27" fmla="*/ 271810 h 362"/>
              <a:gd name="T28" fmla="*/ 0 w 185"/>
              <a:gd name="T29" fmla="*/ 271810 h 362"/>
              <a:gd name="T30" fmla="*/ 0 w 185"/>
              <a:gd name="T31" fmla="*/ 271810 h 362"/>
              <a:gd name="T32" fmla="*/ 0 w 185"/>
              <a:gd name="T33" fmla="*/ 271810 h 362"/>
              <a:gd name="T34" fmla="*/ 0 w 185"/>
              <a:gd name="T35" fmla="*/ 271810 h 362"/>
              <a:gd name="T36" fmla="*/ 0 w 185"/>
              <a:gd name="T37" fmla="*/ 271810 h 362"/>
              <a:gd name="T38" fmla="*/ 0 w 185"/>
              <a:gd name="T39" fmla="*/ 271810 h 362"/>
              <a:gd name="T40" fmla="*/ 0 w 185"/>
              <a:gd name="T41" fmla="*/ 271810 h 362"/>
              <a:gd name="T42" fmla="*/ 0 w 185"/>
              <a:gd name="T43" fmla="*/ 271810 h 362"/>
              <a:gd name="T44" fmla="*/ 0 w 185"/>
              <a:gd name="T45" fmla="*/ 271810 h 362"/>
              <a:gd name="T46" fmla="*/ 0 w 185"/>
              <a:gd name="T47" fmla="*/ 271810 h 362"/>
              <a:gd name="T48" fmla="*/ 0 w 185"/>
              <a:gd name="T49" fmla="*/ 271810 h 362"/>
              <a:gd name="T50" fmla="*/ 0 w 185"/>
              <a:gd name="T51" fmla="*/ 271810 h 362"/>
              <a:gd name="T52" fmla="*/ 0 w 185"/>
              <a:gd name="T53" fmla="*/ 271810 h 362"/>
              <a:gd name="T54" fmla="*/ 0 w 185"/>
              <a:gd name="T55" fmla="*/ 271810 h 362"/>
              <a:gd name="T56" fmla="*/ 0 w 185"/>
              <a:gd name="T57" fmla="*/ 271810 h 362"/>
              <a:gd name="T58" fmla="*/ 0 w 185"/>
              <a:gd name="T59" fmla="*/ 271810 h 362"/>
              <a:gd name="T60" fmla="*/ 0 w 185"/>
              <a:gd name="T61" fmla="*/ 271810 h 362"/>
              <a:gd name="T62" fmla="*/ 0 w 185"/>
              <a:gd name="T63" fmla="*/ 271810 h 362"/>
              <a:gd name="T64" fmla="*/ 0 w 185"/>
              <a:gd name="T65" fmla="*/ 271810 h 362"/>
              <a:gd name="T66" fmla="*/ 0 w 185"/>
              <a:gd name="T67" fmla="*/ 0 h 362"/>
              <a:gd name="T68" fmla="*/ 0 w 185"/>
              <a:gd name="T69" fmla="*/ 0 h 362"/>
              <a:gd name="T70" fmla="*/ 0 w 185"/>
              <a:gd name="T71" fmla="*/ 271810 h 362"/>
              <a:gd name="T72" fmla="*/ 0 w 185"/>
              <a:gd name="T73" fmla="*/ 271810 h 362"/>
              <a:gd name="T74" fmla="*/ 0 w 185"/>
              <a:gd name="T75" fmla="*/ 271810 h 362"/>
              <a:gd name="T76" fmla="*/ 0 w 185"/>
              <a:gd name="T77" fmla="*/ 271810 h 362"/>
              <a:gd name="T78" fmla="*/ 0 w 185"/>
              <a:gd name="T79" fmla="*/ 271810 h 362"/>
              <a:gd name="T80" fmla="*/ 0 w 185"/>
              <a:gd name="T81" fmla="*/ 271810 h 362"/>
              <a:gd name="T82" fmla="*/ 0 w 185"/>
              <a:gd name="T83" fmla="*/ 271810 h 362"/>
              <a:gd name="T84" fmla="*/ 0 w 185"/>
              <a:gd name="T85" fmla="*/ 271810 h 362"/>
              <a:gd name="T86" fmla="*/ 0 w 185"/>
              <a:gd name="T87" fmla="*/ 271810 h 362"/>
              <a:gd name="T88" fmla="*/ 0 w 185"/>
              <a:gd name="T89" fmla="*/ 271810 h 3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362"/>
              <a:gd name="T137" fmla="*/ 185 w 185"/>
              <a:gd name="T138" fmla="*/ 362 h 3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362">
                <a:moveTo>
                  <a:pt x="81" y="207"/>
                </a:moveTo>
                <a:lnTo>
                  <a:pt x="81" y="234"/>
                </a:lnTo>
                <a:lnTo>
                  <a:pt x="52" y="234"/>
                </a:lnTo>
                <a:lnTo>
                  <a:pt x="29" y="288"/>
                </a:lnTo>
                <a:lnTo>
                  <a:pt x="29" y="311"/>
                </a:lnTo>
                <a:lnTo>
                  <a:pt x="29" y="339"/>
                </a:lnTo>
                <a:lnTo>
                  <a:pt x="0" y="339"/>
                </a:lnTo>
                <a:lnTo>
                  <a:pt x="0" y="362"/>
                </a:lnTo>
                <a:lnTo>
                  <a:pt x="29" y="362"/>
                </a:lnTo>
                <a:lnTo>
                  <a:pt x="81" y="339"/>
                </a:lnTo>
                <a:lnTo>
                  <a:pt x="81" y="362"/>
                </a:lnTo>
                <a:lnTo>
                  <a:pt x="133" y="362"/>
                </a:lnTo>
                <a:lnTo>
                  <a:pt x="133" y="339"/>
                </a:lnTo>
                <a:lnTo>
                  <a:pt x="156" y="362"/>
                </a:lnTo>
                <a:lnTo>
                  <a:pt x="156" y="339"/>
                </a:lnTo>
                <a:lnTo>
                  <a:pt x="185" y="339"/>
                </a:lnTo>
                <a:lnTo>
                  <a:pt x="156" y="311"/>
                </a:lnTo>
                <a:lnTo>
                  <a:pt x="185" y="311"/>
                </a:lnTo>
                <a:lnTo>
                  <a:pt x="185" y="288"/>
                </a:lnTo>
                <a:lnTo>
                  <a:pt x="156" y="259"/>
                </a:lnTo>
                <a:lnTo>
                  <a:pt x="156" y="234"/>
                </a:lnTo>
                <a:lnTo>
                  <a:pt x="133" y="207"/>
                </a:lnTo>
                <a:lnTo>
                  <a:pt x="156" y="182"/>
                </a:lnTo>
                <a:lnTo>
                  <a:pt x="133" y="182"/>
                </a:lnTo>
                <a:lnTo>
                  <a:pt x="104" y="182"/>
                </a:lnTo>
                <a:lnTo>
                  <a:pt x="133" y="155"/>
                </a:lnTo>
                <a:lnTo>
                  <a:pt x="104" y="155"/>
                </a:lnTo>
                <a:lnTo>
                  <a:pt x="104" y="130"/>
                </a:lnTo>
                <a:lnTo>
                  <a:pt x="81" y="103"/>
                </a:lnTo>
                <a:lnTo>
                  <a:pt x="104" y="52"/>
                </a:lnTo>
                <a:lnTo>
                  <a:pt x="81" y="52"/>
                </a:lnTo>
                <a:lnTo>
                  <a:pt x="81" y="27"/>
                </a:lnTo>
                <a:lnTo>
                  <a:pt x="52" y="27"/>
                </a:lnTo>
                <a:lnTo>
                  <a:pt x="81" y="0"/>
                </a:lnTo>
                <a:lnTo>
                  <a:pt x="29" y="0"/>
                </a:lnTo>
                <a:lnTo>
                  <a:pt x="29" y="27"/>
                </a:lnTo>
                <a:lnTo>
                  <a:pt x="29" y="52"/>
                </a:lnTo>
                <a:lnTo>
                  <a:pt x="29" y="78"/>
                </a:lnTo>
                <a:lnTo>
                  <a:pt x="0" y="78"/>
                </a:lnTo>
                <a:lnTo>
                  <a:pt x="0" y="103"/>
                </a:lnTo>
                <a:lnTo>
                  <a:pt x="29" y="103"/>
                </a:lnTo>
                <a:lnTo>
                  <a:pt x="29" y="130"/>
                </a:lnTo>
                <a:lnTo>
                  <a:pt x="29" y="155"/>
                </a:lnTo>
                <a:lnTo>
                  <a:pt x="52" y="182"/>
                </a:lnTo>
                <a:lnTo>
                  <a:pt x="81" y="207"/>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8" name="Freeform 114"/>
          <p:cNvSpPr>
            <a:spLocks/>
          </p:cNvSpPr>
          <p:nvPr/>
        </p:nvSpPr>
        <p:spPr bwMode="auto">
          <a:xfrm>
            <a:off x="5986463" y="3644900"/>
            <a:ext cx="77787" cy="76200"/>
          </a:xfrm>
          <a:custGeom>
            <a:avLst/>
            <a:gdLst>
              <a:gd name="T0" fmla="*/ 277308 w 157"/>
              <a:gd name="T1" fmla="*/ 0 h 158"/>
              <a:gd name="T2" fmla="*/ 277308 w 157"/>
              <a:gd name="T3" fmla="*/ 0 h 158"/>
              <a:gd name="T4" fmla="*/ 277308 w 157"/>
              <a:gd name="T5" fmla="*/ 0 h 158"/>
              <a:gd name="T6" fmla="*/ 277308 w 157"/>
              <a:gd name="T7" fmla="*/ 0 h 158"/>
              <a:gd name="T8" fmla="*/ 277308 w 157"/>
              <a:gd name="T9" fmla="*/ 0 h 158"/>
              <a:gd name="T10" fmla="*/ 277308 w 157"/>
              <a:gd name="T11" fmla="*/ 0 h 158"/>
              <a:gd name="T12" fmla="*/ 277308 w 157"/>
              <a:gd name="T13" fmla="*/ 0 h 158"/>
              <a:gd name="T14" fmla="*/ 277308 w 157"/>
              <a:gd name="T15" fmla="*/ 0 h 158"/>
              <a:gd name="T16" fmla="*/ 277308 w 157"/>
              <a:gd name="T17" fmla="*/ 0 h 158"/>
              <a:gd name="T18" fmla="*/ 277308 w 157"/>
              <a:gd name="T19" fmla="*/ 0 h 158"/>
              <a:gd name="T20" fmla="*/ 277308 w 157"/>
              <a:gd name="T21" fmla="*/ 0 h 158"/>
              <a:gd name="T22" fmla="*/ 277308 w 157"/>
              <a:gd name="T23" fmla="*/ 0 h 158"/>
              <a:gd name="T24" fmla="*/ 277308 w 157"/>
              <a:gd name="T25" fmla="*/ 0 h 158"/>
              <a:gd name="T26" fmla="*/ 277308 w 157"/>
              <a:gd name="T27" fmla="*/ 0 h 158"/>
              <a:gd name="T28" fmla="*/ 277308 w 157"/>
              <a:gd name="T29" fmla="*/ 0 h 158"/>
              <a:gd name="T30" fmla="*/ 277308 w 157"/>
              <a:gd name="T31" fmla="*/ 0 h 158"/>
              <a:gd name="T32" fmla="*/ 277308 w 157"/>
              <a:gd name="T33" fmla="*/ 0 h 158"/>
              <a:gd name="T34" fmla="*/ 277308 w 157"/>
              <a:gd name="T35" fmla="*/ 0 h 158"/>
              <a:gd name="T36" fmla="*/ 0 w 157"/>
              <a:gd name="T37" fmla="*/ 0 h 158"/>
              <a:gd name="T38" fmla="*/ 277308 w 157"/>
              <a:gd name="T39" fmla="*/ 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
              <a:gd name="T61" fmla="*/ 0 h 158"/>
              <a:gd name="T62" fmla="*/ 157 w 157"/>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 h="158">
                <a:moveTo>
                  <a:pt x="25" y="158"/>
                </a:moveTo>
                <a:lnTo>
                  <a:pt x="76" y="158"/>
                </a:lnTo>
                <a:lnTo>
                  <a:pt x="105" y="129"/>
                </a:lnTo>
                <a:lnTo>
                  <a:pt x="105" y="158"/>
                </a:lnTo>
                <a:lnTo>
                  <a:pt x="128" y="158"/>
                </a:lnTo>
                <a:lnTo>
                  <a:pt x="128" y="104"/>
                </a:lnTo>
                <a:lnTo>
                  <a:pt x="128" y="77"/>
                </a:lnTo>
                <a:lnTo>
                  <a:pt x="157" y="52"/>
                </a:lnTo>
                <a:lnTo>
                  <a:pt x="157" y="25"/>
                </a:lnTo>
                <a:lnTo>
                  <a:pt x="128" y="25"/>
                </a:lnTo>
                <a:lnTo>
                  <a:pt x="105" y="0"/>
                </a:lnTo>
                <a:lnTo>
                  <a:pt x="105" y="25"/>
                </a:lnTo>
                <a:lnTo>
                  <a:pt x="76" y="25"/>
                </a:lnTo>
                <a:lnTo>
                  <a:pt x="53" y="25"/>
                </a:lnTo>
                <a:lnTo>
                  <a:pt x="25" y="52"/>
                </a:lnTo>
                <a:lnTo>
                  <a:pt x="53" y="77"/>
                </a:lnTo>
                <a:lnTo>
                  <a:pt x="25" y="77"/>
                </a:lnTo>
                <a:lnTo>
                  <a:pt x="53" y="104"/>
                </a:lnTo>
                <a:lnTo>
                  <a:pt x="0" y="129"/>
                </a:lnTo>
                <a:lnTo>
                  <a:pt x="25" y="158"/>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09" name="Freeform 115"/>
          <p:cNvSpPr>
            <a:spLocks/>
          </p:cNvSpPr>
          <p:nvPr/>
        </p:nvSpPr>
        <p:spPr bwMode="auto">
          <a:xfrm>
            <a:off x="8081963" y="3644900"/>
            <a:ext cx="66675" cy="217488"/>
          </a:xfrm>
          <a:custGeom>
            <a:avLst/>
            <a:gdLst>
              <a:gd name="T0" fmla="*/ 272264 w 132"/>
              <a:gd name="T1" fmla="*/ 0 h 445"/>
              <a:gd name="T2" fmla="*/ 272264 w 132"/>
              <a:gd name="T3" fmla="*/ 0 h 445"/>
              <a:gd name="T4" fmla="*/ 272264 w 132"/>
              <a:gd name="T5" fmla="*/ 0 h 445"/>
              <a:gd name="T6" fmla="*/ 272264 w 132"/>
              <a:gd name="T7" fmla="*/ 0 h 445"/>
              <a:gd name="T8" fmla="*/ 272264 w 132"/>
              <a:gd name="T9" fmla="*/ 0 h 445"/>
              <a:gd name="T10" fmla="*/ 272264 w 132"/>
              <a:gd name="T11" fmla="*/ 0 h 445"/>
              <a:gd name="T12" fmla="*/ 272264 w 132"/>
              <a:gd name="T13" fmla="*/ 0 h 445"/>
              <a:gd name="T14" fmla="*/ 272264 w 132"/>
              <a:gd name="T15" fmla="*/ 0 h 445"/>
              <a:gd name="T16" fmla="*/ 272264 w 132"/>
              <a:gd name="T17" fmla="*/ 0 h 445"/>
              <a:gd name="T18" fmla="*/ 272264 w 132"/>
              <a:gd name="T19" fmla="*/ 0 h 445"/>
              <a:gd name="T20" fmla="*/ 272264 w 132"/>
              <a:gd name="T21" fmla="*/ 0 h 445"/>
              <a:gd name="T22" fmla="*/ 272264 w 132"/>
              <a:gd name="T23" fmla="*/ 0 h 445"/>
              <a:gd name="T24" fmla="*/ 0 w 132"/>
              <a:gd name="T25" fmla="*/ 0 h 445"/>
              <a:gd name="T26" fmla="*/ 272264 w 132"/>
              <a:gd name="T27" fmla="*/ 0 h 445"/>
              <a:gd name="T28" fmla="*/ 272264 w 132"/>
              <a:gd name="T29" fmla="*/ 0 h 445"/>
              <a:gd name="T30" fmla="*/ 272264 w 132"/>
              <a:gd name="T31" fmla="*/ 0 h 445"/>
              <a:gd name="T32" fmla="*/ 272264 w 132"/>
              <a:gd name="T33" fmla="*/ 0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445"/>
              <a:gd name="T53" fmla="*/ 132 w 132"/>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445">
                <a:moveTo>
                  <a:pt x="80" y="417"/>
                </a:moveTo>
                <a:lnTo>
                  <a:pt x="80" y="445"/>
                </a:lnTo>
                <a:lnTo>
                  <a:pt x="109" y="417"/>
                </a:lnTo>
                <a:lnTo>
                  <a:pt x="132" y="445"/>
                </a:lnTo>
                <a:lnTo>
                  <a:pt x="132" y="417"/>
                </a:lnTo>
                <a:lnTo>
                  <a:pt x="109" y="388"/>
                </a:lnTo>
                <a:lnTo>
                  <a:pt x="80" y="261"/>
                </a:lnTo>
                <a:lnTo>
                  <a:pt x="109" y="261"/>
                </a:lnTo>
                <a:lnTo>
                  <a:pt x="109" y="232"/>
                </a:lnTo>
                <a:lnTo>
                  <a:pt x="52" y="181"/>
                </a:lnTo>
                <a:lnTo>
                  <a:pt x="52" y="77"/>
                </a:lnTo>
                <a:lnTo>
                  <a:pt x="29" y="25"/>
                </a:lnTo>
                <a:lnTo>
                  <a:pt x="0" y="0"/>
                </a:lnTo>
                <a:lnTo>
                  <a:pt x="29" y="52"/>
                </a:lnTo>
                <a:lnTo>
                  <a:pt x="29" y="129"/>
                </a:lnTo>
                <a:lnTo>
                  <a:pt x="52" y="313"/>
                </a:lnTo>
                <a:lnTo>
                  <a:pt x="80" y="417"/>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0" name="Freeform 116"/>
          <p:cNvSpPr>
            <a:spLocks/>
          </p:cNvSpPr>
          <p:nvPr/>
        </p:nvSpPr>
        <p:spPr bwMode="auto">
          <a:xfrm>
            <a:off x="8137525" y="3875088"/>
            <a:ext cx="76200" cy="76200"/>
          </a:xfrm>
          <a:custGeom>
            <a:avLst/>
            <a:gdLst>
              <a:gd name="T0" fmla="*/ 0 w 156"/>
              <a:gd name="T1" fmla="*/ 0 h 155"/>
              <a:gd name="T2" fmla="*/ 0 w 156"/>
              <a:gd name="T3" fmla="*/ 0 h 155"/>
              <a:gd name="T4" fmla="*/ 0 w 156"/>
              <a:gd name="T5" fmla="*/ 0 h 155"/>
              <a:gd name="T6" fmla="*/ 0 w 156"/>
              <a:gd name="T7" fmla="*/ 0 h 155"/>
              <a:gd name="T8" fmla="*/ 0 w 156"/>
              <a:gd name="T9" fmla="*/ 0 h 155"/>
              <a:gd name="T10" fmla="*/ 0 w 156"/>
              <a:gd name="T11" fmla="*/ 0 h 155"/>
              <a:gd name="T12" fmla="*/ 0 w 156"/>
              <a:gd name="T13" fmla="*/ 0 h 155"/>
              <a:gd name="T14" fmla="*/ 0 w 156"/>
              <a:gd name="T15" fmla="*/ 0 h 155"/>
              <a:gd name="T16" fmla="*/ 0 w 156"/>
              <a:gd name="T17" fmla="*/ 0 h 155"/>
              <a:gd name="T18" fmla="*/ 0 w 156"/>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155"/>
              <a:gd name="T32" fmla="*/ 156 w 156"/>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155">
                <a:moveTo>
                  <a:pt x="75" y="51"/>
                </a:moveTo>
                <a:lnTo>
                  <a:pt x="0" y="0"/>
                </a:lnTo>
                <a:lnTo>
                  <a:pt x="0" y="51"/>
                </a:lnTo>
                <a:lnTo>
                  <a:pt x="0" y="155"/>
                </a:lnTo>
                <a:lnTo>
                  <a:pt x="23" y="132"/>
                </a:lnTo>
                <a:lnTo>
                  <a:pt x="75" y="155"/>
                </a:lnTo>
                <a:lnTo>
                  <a:pt x="75" y="132"/>
                </a:lnTo>
                <a:lnTo>
                  <a:pt x="156" y="76"/>
                </a:lnTo>
                <a:lnTo>
                  <a:pt x="127" y="51"/>
                </a:lnTo>
                <a:lnTo>
                  <a:pt x="75" y="51"/>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1" name="Freeform 117"/>
          <p:cNvSpPr>
            <a:spLocks/>
          </p:cNvSpPr>
          <p:nvPr/>
        </p:nvSpPr>
        <p:spPr bwMode="auto">
          <a:xfrm>
            <a:off x="8031163" y="3963988"/>
            <a:ext cx="130175" cy="166687"/>
          </a:xfrm>
          <a:custGeom>
            <a:avLst/>
            <a:gdLst>
              <a:gd name="T0" fmla="*/ 273305 w 261"/>
              <a:gd name="T1" fmla="*/ 0 h 340"/>
              <a:gd name="T2" fmla="*/ 273305 w 261"/>
              <a:gd name="T3" fmla="*/ 268565 h 340"/>
              <a:gd name="T4" fmla="*/ 273305 w 261"/>
              <a:gd name="T5" fmla="*/ 268565 h 340"/>
              <a:gd name="T6" fmla="*/ 273305 w 261"/>
              <a:gd name="T7" fmla="*/ 268565 h 340"/>
              <a:gd name="T8" fmla="*/ 273305 w 261"/>
              <a:gd name="T9" fmla="*/ 268565 h 340"/>
              <a:gd name="T10" fmla="*/ 273305 w 261"/>
              <a:gd name="T11" fmla="*/ 268565 h 340"/>
              <a:gd name="T12" fmla="*/ 0 w 261"/>
              <a:gd name="T13" fmla="*/ 268565 h 340"/>
              <a:gd name="T14" fmla="*/ 273305 w 261"/>
              <a:gd name="T15" fmla="*/ 268565 h 340"/>
              <a:gd name="T16" fmla="*/ 273305 w 261"/>
              <a:gd name="T17" fmla="*/ 268565 h 340"/>
              <a:gd name="T18" fmla="*/ 273305 w 261"/>
              <a:gd name="T19" fmla="*/ 268565 h 340"/>
              <a:gd name="T20" fmla="*/ 273305 w 261"/>
              <a:gd name="T21" fmla="*/ 268565 h 340"/>
              <a:gd name="T22" fmla="*/ 273305 w 261"/>
              <a:gd name="T23" fmla="*/ 268565 h 340"/>
              <a:gd name="T24" fmla="*/ 273305 w 261"/>
              <a:gd name="T25" fmla="*/ 268565 h 340"/>
              <a:gd name="T26" fmla="*/ 273305 w 261"/>
              <a:gd name="T27" fmla="*/ 268565 h 340"/>
              <a:gd name="T28" fmla="*/ 273305 w 261"/>
              <a:gd name="T29" fmla="*/ 268565 h 340"/>
              <a:gd name="T30" fmla="*/ 273305 w 261"/>
              <a:gd name="T31" fmla="*/ 268565 h 340"/>
              <a:gd name="T32" fmla="*/ 273305 w 261"/>
              <a:gd name="T33" fmla="*/ 268565 h 340"/>
              <a:gd name="T34" fmla="*/ 273305 w 261"/>
              <a:gd name="T35" fmla="*/ 268565 h 340"/>
              <a:gd name="T36" fmla="*/ 273305 w 261"/>
              <a:gd name="T37" fmla="*/ 268565 h 340"/>
              <a:gd name="T38" fmla="*/ 273305 w 261"/>
              <a:gd name="T39" fmla="*/ 268565 h 340"/>
              <a:gd name="T40" fmla="*/ 273305 w 261"/>
              <a:gd name="T41" fmla="*/ 268565 h 340"/>
              <a:gd name="T42" fmla="*/ 273305 w 261"/>
              <a:gd name="T43" fmla="*/ 268565 h 340"/>
              <a:gd name="T44" fmla="*/ 273305 w 261"/>
              <a:gd name="T45" fmla="*/ 268565 h 340"/>
              <a:gd name="T46" fmla="*/ 273305 w 261"/>
              <a:gd name="T47" fmla="*/ 268565 h 340"/>
              <a:gd name="T48" fmla="*/ 273305 w 261"/>
              <a:gd name="T49" fmla="*/ 268565 h 340"/>
              <a:gd name="T50" fmla="*/ 273305 w 261"/>
              <a:gd name="T51" fmla="*/ 0 h 3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1"/>
              <a:gd name="T79" fmla="*/ 0 h 340"/>
              <a:gd name="T80" fmla="*/ 261 w 261"/>
              <a:gd name="T81" fmla="*/ 340 h 3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1" h="340">
                <a:moveTo>
                  <a:pt x="213" y="0"/>
                </a:moveTo>
                <a:lnTo>
                  <a:pt x="184" y="132"/>
                </a:lnTo>
                <a:lnTo>
                  <a:pt x="184" y="155"/>
                </a:lnTo>
                <a:lnTo>
                  <a:pt x="104" y="236"/>
                </a:lnTo>
                <a:lnTo>
                  <a:pt x="104" y="263"/>
                </a:lnTo>
                <a:lnTo>
                  <a:pt x="29" y="288"/>
                </a:lnTo>
                <a:lnTo>
                  <a:pt x="0" y="315"/>
                </a:lnTo>
                <a:lnTo>
                  <a:pt x="29" y="340"/>
                </a:lnTo>
                <a:lnTo>
                  <a:pt x="56" y="315"/>
                </a:lnTo>
                <a:lnTo>
                  <a:pt x="81" y="315"/>
                </a:lnTo>
                <a:lnTo>
                  <a:pt x="104" y="315"/>
                </a:lnTo>
                <a:lnTo>
                  <a:pt x="133" y="340"/>
                </a:lnTo>
                <a:lnTo>
                  <a:pt x="156" y="340"/>
                </a:lnTo>
                <a:lnTo>
                  <a:pt x="156" y="315"/>
                </a:lnTo>
                <a:lnTo>
                  <a:pt x="184" y="315"/>
                </a:lnTo>
                <a:lnTo>
                  <a:pt x="184" y="288"/>
                </a:lnTo>
                <a:lnTo>
                  <a:pt x="236" y="288"/>
                </a:lnTo>
                <a:lnTo>
                  <a:pt x="236" y="263"/>
                </a:lnTo>
                <a:lnTo>
                  <a:pt x="261" y="288"/>
                </a:lnTo>
                <a:lnTo>
                  <a:pt x="261" y="207"/>
                </a:lnTo>
                <a:lnTo>
                  <a:pt x="236" y="155"/>
                </a:lnTo>
                <a:lnTo>
                  <a:pt x="261" y="132"/>
                </a:lnTo>
                <a:lnTo>
                  <a:pt x="261" y="107"/>
                </a:lnTo>
                <a:lnTo>
                  <a:pt x="261" y="79"/>
                </a:lnTo>
                <a:lnTo>
                  <a:pt x="236" y="27"/>
                </a:lnTo>
                <a:lnTo>
                  <a:pt x="213"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2" name="Freeform 118"/>
          <p:cNvSpPr>
            <a:spLocks/>
          </p:cNvSpPr>
          <p:nvPr/>
        </p:nvSpPr>
        <p:spPr bwMode="auto">
          <a:xfrm>
            <a:off x="8021638" y="4140200"/>
            <a:ext cx="23812" cy="53975"/>
          </a:xfrm>
          <a:custGeom>
            <a:avLst/>
            <a:gdLst>
              <a:gd name="T0" fmla="*/ 0 w 52"/>
              <a:gd name="T1" fmla="*/ 271838 h 109"/>
              <a:gd name="T2" fmla="*/ 0 w 52"/>
              <a:gd name="T3" fmla="*/ 271838 h 109"/>
              <a:gd name="T4" fmla="*/ 0 w 52"/>
              <a:gd name="T5" fmla="*/ 271838 h 109"/>
              <a:gd name="T6" fmla="*/ 0 w 52"/>
              <a:gd name="T7" fmla="*/ 0 h 109"/>
              <a:gd name="T8" fmla="*/ 0 w 52"/>
              <a:gd name="T9" fmla="*/ 271838 h 109"/>
              <a:gd name="T10" fmla="*/ 0 w 52"/>
              <a:gd name="T11" fmla="*/ 271838 h 109"/>
              <a:gd name="T12" fmla="*/ 0 w 52"/>
              <a:gd name="T13" fmla="*/ 271838 h 109"/>
              <a:gd name="T14" fmla="*/ 0 w 52"/>
              <a:gd name="T15" fmla="*/ 271838 h 10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09"/>
              <a:gd name="T26" fmla="*/ 52 w 5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09">
                <a:moveTo>
                  <a:pt x="52" y="80"/>
                </a:moveTo>
                <a:lnTo>
                  <a:pt x="52" y="57"/>
                </a:lnTo>
                <a:lnTo>
                  <a:pt x="52" y="28"/>
                </a:lnTo>
                <a:lnTo>
                  <a:pt x="23" y="0"/>
                </a:lnTo>
                <a:lnTo>
                  <a:pt x="0" y="28"/>
                </a:lnTo>
                <a:lnTo>
                  <a:pt x="0" y="80"/>
                </a:lnTo>
                <a:lnTo>
                  <a:pt x="23" y="109"/>
                </a:lnTo>
                <a:lnTo>
                  <a:pt x="52" y="8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3" name="Freeform 119"/>
          <p:cNvSpPr>
            <a:spLocks/>
          </p:cNvSpPr>
          <p:nvPr/>
        </p:nvSpPr>
        <p:spPr bwMode="auto">
          <a:xfrm>
            <a:off x="7891463" y="4281488"/>
            <a:ext cx="26987" cy="52387"/>
          </a:xfrm>
          <a:custGeom>
            <a:avLst/>
            <a:gdLst>
              <a:gd name="T0" fmla="*/ 0 w 52"/>
              <a:gd name="T1" fmla="*/ 274360 h 105"/>
              <a:gd name="T2" fmla="*/ 0 w 52"/>
              <a:gd name="T3" fmla="*/ 274360 h 105"/>
              <a:gd name="T4" fmla="*/ 267033 w 52"/>
              <a:gd name="T5" fmla="*/ 274360 h 105"/>
              <a:gd name="T6" fmla="*/ 267033 w 52"/>
              <a:gd name="T7" fmla="*/ 274360 h 105"/>
              <a:gd name="T8" fmla="*/ 267033 w 52"/>
              <a:gd name="T9" fmla="*/ 274360 h 105"/>
              <a:gd name="T10" fmla="*/ 267033 w 52"/>
              <a:gd name="T11" fmla="*/ 274360 h 105"/>
              <a:gd name="T12" fmla="*/ 267033 w 52"/>
              <a:gd name="T13" fmla="*/ 0 h 105"/>
              <a:gd name="T14" fmla="*/ 0 w 52"/>
              <a:gd name="T15" fmla="*/ 274360 h 10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05"/>
              <a:gd name="T26" fmla="*/ 52 w 52"/>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05">
                <a:moveTo>
                  <a:pt x="0" y="24"/>
                </a:moveTo>
                <a:lnTo>
                  <a:pt x="0" y="51"/>
                </a:lnTo>
                <a:lnTo>
                  <a:pt x="25" y="80"/>
                </a:lnTo>
                <a:lnTo>
                  <a:pt x="25" y="105"/>
                </a:lnTo>
                <a:lnTo>
                  <a:pt x="52" y="80"/>
                </a:lnTo>
                <a:lnTo>
                  <a:pt x="52" y="51"/>
                </a:lnTo>
                <a:lnTo>
                  <a:pt x="25" y="0"/>
                </a:lnTo>
                <a:lnTo>
                  <a:pt x="0" y="24"/>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4" name="Freeform 120"/>
          <p:cNvSpPr>
            <a:spLocks/>
          </p:cNvSpPr>
          <p:nvPr/>
        </p:nvSpPr>
        <p:spPr bwMode="auto">
          <a:xfrm>
            <a:off x="7715250" y="4411663"/>
            <a:ext cx="34925" cy="25400"/>
          </a:xfrm>
          <a:custGeom>
            <a:avLst/>
            <a:gdLst>
              <a:gd name="T0" fmla="*/ 0 w 75"/>
              <a:gd name="T1" fmla="*/ 0 h 51"/>
              <a:gd name="T2" fmla="*/ 0 w 75"/>
              <a:gd name="T3" fmla="*/ 0 h 51"/>
              <a:gd name="T4" fmla="*/ 0 w 75"/>
              <a:gd name="T5" fmla="*/ 277466 h 51"/>
              <a:gd name="T6" fmla="*/ 0 w 75"/>
              <a:gd name="T7" fmla="*/ 277466 h 51"/>
              <a:gd name="T8" fmla="*/ 0 w 75"/>
              <a:gd name="T9" fmla="*/ 277466 h 51"/>
              <a:gd name="T10" fmla="*/ 0 w 75"/>
              <a:gd name="T11" fmla="*/ 0 h 51"/>
              <a:gd name="T12" fmla="*/ 0 60000 65536"/>
              <a:gd name="T13" fmla="*/ 0 60000 65536"/>
              <a:gd name="T14" fmla="*/ 0 60000 65536"/>
              <a:gd name="T15" fmla="*/ 0 60000 65536"/>
              <a:gd name="T16" fmla="*/ 0 60000 65536"/>
              <a:gd name="T17" fmla="*/ 0 60000 65536"/>
              <a:gd name="T18" fmla="*/ 0 w 75"/>
              <a:gd name="T19" fmla="*/ 0 h 51"/>
              <a:gd name="T20" fmla="*/ 75 w 7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75" h="51">
                <a:moveTo>
                  <a:pt x="75" y="0"/>
                </a:moveTo>
                <a:lnTo>
                  <a:pt x="23" y="0"/>
                </a:lnTo>
                <a:lnTo>
                  <a:pt x="0" y="26"/>
                </a:lnTo>
                <a:lnTo>
                  <a:pt x="23" y="51"/>
                </a:lnTo>
                <a:lnTo>
                  <a:pt x="75" y="26"/>
                </a:lnTo>
                <a:lnTo>
                  <a:pt x="75"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5" name="Freeform 121"/>
          <p:cNvSpPr>
            <a:spLocks/>
          </p:cNvSpPr>
          <p:nvPr/>
        </p:nvSpPr>
        <p:spPr bwMode="auto">
          <a:xfrm>
            <a:off x="7291388" y="4575175"/>
            <a:ext cx="36512" cy="53975"/>
          </a:xfrm>
          <a:custGeom>
            <a:avLst/>
            <a:gdLst>
              <a:gd name="T0" fmla="*/ 271892 w 79"/>
              <a:gd name="T1" fmla="*/ 0 h 108"/>
              <a:gd name="T2" fmla="*/ 271892 w 79"/>
              <a:gd name="T3" fmla="*/ 0 h 108"/>
              <a:gd name="T4" fmla="*/ 0 w 79"/>
              <a:gd name="T5" fmla="*/ 0 h 108"/>
              <a:gd name="T6" fmla="*/ 0 w 79"/>
              <a:gd name="T7" fmla="*/ 0 h 108"/>
              <a:gd name="T8" fmla="*/ 271892 w 79"/>
              <a:gd name="T9" fmla="*/ 0 h 108"/>
              <a:gd name="T10" fmla="*/ 271892 w 79"/>
              <a:gd name="T11" fmla="*/ 0 h 108"/>
              <a:gd name="T12" fmla="*/ 271892 w 79"/>
              <a:gd name="T13" fmla="*/ 0 h 108"/>
              <a:gd name="T14" fmla="*/ 271892 w 79"/>
              <a:gd name="T15" fmla="*/ 0 h 108"/>
              <a:gd name="T16" fmla="*/ 271892 w 79"/>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08"/>
              <a:gd name="T29" fmla="*/ 79 w 79"/>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08">
                <a:moveTo>
                  <a:pt x="27" y="0"/>
                </a:moveTo>
                <a:lnTo>
                  <a:pt x="27" y="27"/>
                </a:lnTo>
                <a:lnTo>
                  <a:pt x="0" y="56"/>
                </a:lnTo>
                <a:lnTo>
                  <a:pt x="0" y="79"/>
                </a:lnTo>
                <a:lnTo>
                  <a:pt x="27" y="108"/>
                </a:lnTo>
                <a:lnTo>
                  <a:pt x="52" y="108"/>
                </a:lnTo>
                <a:lnTo>
                  <a:pt x="79" y="79"/>
                </a:lnTo>
                <a:lnTo>
                  <a:pt x="52" y="56"/>
                </a:lnTo>
                <a:lnTo>
                  <a:pt x="27"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6" name="Freeform 122"/>
          <p:cNvSpPr>
            <a:spLocks/>
          </p:cNvSpPr>
          <p:nvPr/>
        </p:nvSpPr>
        <p:spPr bwMode="auto">
          <a:xfrm>
            <a:off x="6700838" y="3221038"/>
            <a:ext cx="93662" cy="90487"/>
          </a:xfrm>
          <a:custGeom>
            <a:avLst/>
            <a:gdLst>
              <a:gd name="T0" fmla="*/ 277847 w 184"/>
              <a:gd name="T1" fmla="*/ 0 h 185"/>
              <a:gd name="T2" fmla="*/ 277847 w 184"/>
              <a:gd name="T3" fmla="*/ 0 h 185"/>
              <a:gd name="T4" fmla="*/ 277847 w 184"/>
              <a:gd name="T5" fmla="*/ 0 h 185"/>
              <a:gd name="T6" fmla="*/ 277847 w 184"/>
              <a:gd name="T7" fmla="*/ 0 h 185"/>
              <a:gd name="T8" fmla="*/ 277847 w 184"/>
              <a:gd name="T9" fmla="*/ 0 h 185"/>
              <a:gd name="T10" fmla="*/ 277847 w 184"/>
              <a:gd name="T11" fmla="*/ 0 h 185"/>
              <a:gd name="T12" fmla="*/ 277847 w 184"/>
              <a:gd name="T13" fmla="*/ 0 h 185"/>
              <a:gd name="T14" fmla="*/ 277847 w 184"/>
              <a:gd name="T15" fmla="*/ 0 h 185"/>
              <a:gd name="T16" fmla="*/ 277847 w 184"/>
              <a:gd name="T17" fmla="*/ 0 h 185"/>
              <a:gd name="T18" fmla="*/ 277847 w 184"/>
              <a:gd name="T19" fmla="*/ 0 h 185"/>
              <a:gd name="T20" fmla="*/ 0 w 184"/>
              <a:gd name="T21" fmla="*/ 0 h 185"/>
              <a:gd name="T22" fmla="*/ 0 w 184"/>
              <a:gd name="T23" fmla="*/ 0 h 185"/>
              <a:gd name="T24" fmla="*/ 0 w 184"/>
              <a:gd name="T25" fmla="*/ 0 h 185"/>
              <a:gd name="T26" fmla="*/ 277847 w 184"/>
              <a:gd name="T27" fmla="*/ 0 h 185"/>
              <a:gd name="T28" fmla="*/ 277847 w 18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185"/>
              <a:gd name="T47" fmla="*/ 184 w 184"/>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185">
                <a:moveTo>
                  <a:pt x="52" y="133"/>
                </a:moveTo>
                <a:lnTo>
                  <a:pt x="104" y="185"/>
                </a:lnTo>
                <a:lnTo>
                  <a:pt x="184" y="185"/>
                </a:lnTo>
                <a:lnTo>
                  <a:pt x="155" y="158"/>
                </a:lnTo>
                <a:lnTo>
                  <a:pt x="75" y="106"/>
                </a:lnTo>
                <a:lnTo>
                  <a:pt x="75" y="52"/>
                </a:lnTo>
                <a:lnTo>
                  <a:pt x="75" y="0"/>
                </a:lnTo>
                <a:lnTo>
                  <a:pt x="52" y="0"/>
                </a:lnTo>
                <a:lnTo>
                  <a:pt x="27" y="0"/>
                </a:lnTo>
                <a:lnTo>
                  <a:pt x="27" y="29"/>
                </a:lnTo>
                <a:lnTo>
                  <a:pt x="0" y="52"/>
                </a:lnTo>
                <a:lnTo>
                  <a:pt x="0" y="81"/>
                </a:lnTo>
                <a:lnTo>
                  <a:pt x="0" y="133"/>
                </a:lnTo>
                <a:lnTo>
                  <a:pt x="27" y="133"/>
                </a:lnTo>
                <a:lnTo>
                  <a:pt x="52" y="13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7" name="Freeform 123"/>
          <p:cNvSpPr>
            <a:spLocks/>
          </p:cNvSpPr>
          <p:nvPr/>
        </p:nvSpPr>
        <p:spPr bwMode="auto">
          <a:xfrm>
            <a:off x="6716713" y="3055938"/>
            <a:ext cx="127000" cy="152400"/>
          </a:xfrm>
          <a:custGeom>
            <a:avLst/>
            <a:gdLst>
              <a:gd name="T0" fmla="*/ 0 w 261"/>
              <a:gd name="T1" fmla="*/ 269151 h 312"/>
              <a:gd name="T2" fmla="*/ 0 w 261"/>
              <a:gd name="T3" fmla="*/ 269151 h 312"/>
              <a:gd name="T4" fmla="*/ 0 w 261"/>
              <a:gd name="T5" fmla="*/ 269151 h 312"/>
              <a:gd name="T6" fmla="*/ 0 w 261"/>
              <a:gd name="T7" fmla="*/ 269151 h 312"/>
              <a:gd name="T8" fmla="*/ 0 w 261"/>
              <a:gd name="T9" fmla="*/ 269151 h 312"/>
              <a:gd name="T10" fmla="*/ 0 w 261"/>
              <a:gd name="T11" fmla="*/ 269151 h 312"/>
              <a:gd name="T12" fmla="*/ 0 w 261"/>
              <a:gd name="T13" fmla="*/ 269151 h 312"/>
              <a:gd name="T14" fmla="*/ 0 w 261"/>
              <a:gd name="T15" fmla="*/ 269151 h 312"/>
              <a:gd name="T16" fmla="*/ 0 w 261"/>
              <a:gd name="T17" fmla="*/ 269151 h 312"/>
              <a:gd name="T18" fmla="*/ 0 w 261"/>
              <a:gd name="T19" fmla="*/ 0 h 312"/>
              <a:gd name="T20" fmla="*/ 0 w 261"/>
              <a:gd name="T21" fmla="*/ 269151 h 312"/>
              <a:gd name="T22" fmla="*/ 0 w 261"/>
              <a:gd name="T23" fmla="*/ 269151 h 312"/>
              <a:gd name="T24" fmla="*/ 0 w 261"/>
              <a:gd name="T25" fmla="*/ 269151 h 312"/>
              <a:gd name="T26" fmla="*/ 0 w 261"/>
              <a:gd name="T27" fmla="*/ 269151 h 312"/>
              <a:gd name="T28" fmla="*/ 0 w 261"/>
              <a:gd name="T29" fmla="*/ 269151 h 312"/>
              <a:gd name="T30" fmla="*/ 0 w 261"/>
              <a:gd name="T31" fmla="*/ 269151 h 312"/>
              <a:gd name="T32" fmla="*/ 0 w 261"/>
              <a:gd name="T33" fmla="*/ 269151 h 312"/>
              <a:gd name="T34" fmla="*/ 0 w 261"/>
              <a:gd name="T35" fmla="*/ 269151 h 312"/>
              <a:gd name="T36" fmla="*/ 0 w 261"/>
              <a:gd name="T37" fmla="*/ 269151 h 312"/>
              <a:gd name="T38" fmla="*/ 0 w 261"/>
              <a:gd name="T39" fmla="*/ 269151 h 312"/>
              <a:gd name="T40" fmla="*/ 0 w 261"/>
              <a:gd name="T41" fmla="*/ 269151 h 312"/>
              <a:gd name="T42" fmla="*/ 0 w 261"/>
              <a:gd name="T43" fmla="*/ 269151 h 312"/>
              <a:gd name="T44" fmla="*/ 0 w 261"/>
              <a:gd name="T45" fmla="*/ 269151 h 312"/>
              <a:gd name="T46" fmla="*/ 0 w 261"/>
              <a:gd name="T47" fmla="*/ 269151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312"/>
              <a:gd name="T74" fmla="*/ 261 w 261"/>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312">
                <a:moveTo>
                  <a:pt x="25" y="312"/>
                </a:moveTo>
                <a:lnTo>
                  <a:pt x="48" y="312"/>
                </a:lnTo>
                <a:lnTo>
                  <a:pt x="77" y="232"/>
                </a:lnTo>
                <a:lnTo>
                  <a:pt x="105" y="232"/>
                </a:lnTo>
                <a:lnTo>
                  <a:pt x="128" y="209"/>
                </a:lnTo>
                <a:lnTo>
                  <a:pt x="157" y="157"/>
                </a:lnTo>
                <a:lnTo>
                  <a:pt x="232" y="105"/>
                </a:lnTo>
                <a:lnTo>
                  <a:pt x="261" y="51"/>
                </a:lnTo>
                <a:lnTo>
                  <a:pt x="232" y="24"/>
                </a:lnTo>
                <a:lnTo>
                  <a:pt x="232" y="0"/>
                </a:lnTo>
                <a:lnTo>
                  <a:pt x="209" y="24"/>
                </a:lnTo>
                <a:lnTo>
                  <a:pt x="180" y="24"/>
                </a:lnTo>
                <a:lnTo>
                  <a:pt x="128" y="76"/>
                </a:lnTo>
                <a:lnTo>
                  <a:pt x="77" y="105"/>
                </a:lnTo>
                <a:lnTo>
                  <a:pt x="77" y="157"/>
                </a:lnTo>
                <a:lnTo>
                  <a:pt x="77" y="180"/>
                </a:lnTo>
                <a:lnTo>
                  <a:pt x="48" y="180"/>
                </a:lnTo>
                <a:lnTo>
                  <a:pt x="0" y="180"/>
                </a:lnTo>
                <a:lnTo>
                  <a:pt x="0" y="209"/>
                </a:lnTo>
                <a:lnTo>
                  <a:pt x="25" y="209"/>
                </a:lnTo>
                <a:lnTo>
                  <a:pt x="0" y="261"/>
                </a:lnTo>
                <a:lnTo>
                  <a:pt x="25" y="284"/>
                </a:lnTo>
                <a:lnTo>
                  <a:pt x="0" y="312"/>
                </a:lnTo>
                <a:lnTo>
                  <a:pt x="25" y="31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8" name="Freeform 124"/>
          <p:cNvSpPr>
            <a:spLocks/>
          </p:cNvSpPr>
          <p:nvPr/>
        </p:nvSpPr>
        <p:spPr bwMode="auto">
          <a:xfrm>
            <a:off x="6985000" y="2813050"/>
            <a:ext cx="49213" cy="63500"/>
          </a:xfrm>
          <a:custGeom>
            <a:avLst/>
            <a:gdLst>
              <a:gd name="T0" fmla="*/ 0 w 104"/>
              <a:gd name="T1" fmla="*/ 0 h 133"/>
              <a:gd name="T2" fmla="*/ 0 w 104"/>
              <a:gd name="T3" fmla="*/ 0 h 133"/>
              <a:gd name="T4" fmla="*/ 0 w 104"/>
              <a:gd name="T5" fmla="*/ 0 h 133"/>
              <a:gd name="T6" fmla="*/ 0 w 104"/>
              <a:gd name="T7" fmla="*/ 0 h 133"/>
              <a:gd name="T8" fmla="*/ 0 w 104"/>
              <a:gd name="T9" fmla="*/ 0 h 133"/>
              <a:gd name="T10" fmla="*/ 0 w 104"/>
              <a:gd name="T11" fmla="*/ 0 h 133"/>
              <a:gd name="T12" fmla="*/ 0 w 104"/>
              <a:gd name="T13" fmla="*/ 0 h 133"/>
              <a:gd name="T14" fmla="*/ 0 w 104"/>
              <a:gd name="T15" fmla="*/ 0 h 133"/>
              <a:gd name="T16" fmla="*/ 0 w 104"/>
              <a:gd name="T17" fmla="*/ 0 h 133"/>
              <a:gd name="T18" fmla="*/ 0 w 104"/>
              <a:gd name="T19" fmla="*/ 0 h 133"/>
              <a:gd name="T20" fmla="*/ 0 w 104"/>
              <a:gd name="T21" fmla="*/ 0 h 133"/>
              <a:gd name="T22" fmla="*/ 0 w 104"/>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33"/>
              <a:gd name="T38" fmla="*/ 104 w 104"/>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33">
                <a:moveTo>
                  <a:pt x="79" y="133"/>
                </a:moveTo>
                <a:lnTo>
                  <a:pt x="79" y="104"/>
                </a:lnTo>
                <a:lnTo>
                  <a:pt x="79" y="81"/>
                </a:lnTo>
                <a:lnTo>
                  <a:pt x="104" y="81"/>
                </a:lnTo>
                <a:lnTo>
                  <a:pt x="104" y="52"/>
                </a:lnTo>
                <a:lnTo>
                  <a:pt x="52" y="0"/>
                </a:lnTo>
                <a:lnTo>
                  <a:pt x="27" y="29"/>
                </a:lnTo>
                <a:lnTo>
                  <a:pt x="27" y="0"/>
                </a:lnTo>
                <a:lnTo>
                  <a:pt x="0" y="52"/>
                </a:lnTo>
                <a:lnTo>
                  <a:pt x="0" y="81"/>
                </a:lnTo>
                <a:lnTo>
                  <a:pt x="52" y="104"/>
                </a:lnTo>
                <a:lnTo>
                  <a:pt x="79" y="13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19" name="Freeform 125"/>
          <p:cNvSpPr>
            <a:spLocks/>
          </p:cNvSpPr>
          <p:nvPr/>
        </p:nvSpPr>
        <p:spPr bwMode="auto">
          <a:xfrm>
            <a:off x="7034213" y="2863850"/>
            <a:ext cx="66675" cy="63500"/>
          </a:xfrm>
          <a:custGeom>
            <a:avLst/>
            <a:gdLst>
              <a:gd name="T0" fmla="*/ 0 w 132"/>
              <a:gd name="T1" fmla="*/ 265585 h 132"/>
              <a:gd name="T2" fmla="*/ 276413 w 132"/>
              <a:gd name="T3" fmla="*/ 265585 h 132"/>
              <a:gd name="T4" fmla="*/ 276413 w 132"/>
              <a:gd name="T5" fmla="*/ 265585 h 132"/>
              <a:gd name="T6" fmla="*/ 276413 w 132"/>
              <a:gd name="T7" fmla="*/ 265585 h 132"/>
              <a:gd name="T8" fmla="*/ 276413 w 132"/>
              <a:gd name="T9" fmla="*/ 265585 h 132"/>
              <a:gd name="T10" fmla="*/ 276413 w 132"/>
              <a:gd name="T11" fmla="*/ 265585 h 132"/>
              <a:gd name="T12" fmla="*/ 276413 w 132"/>
              <a:gd name="T13" fmla="*/ 265585 h 132"/>
              <a:gd name="T14" fmla="*/ 276413 w 132"/>
              <a:gd name="T15" fmla="*/ 0 h 132"/>
              <a:gd name="T16" fmla="*/ 276413 w 132"/>
              <a:gd name="T17" fmla="*/ 0 h 132"/>
              <a:gd name="T18" fmla="*/ 0 w 132"/>
              <a:gd name="T19" fmla="*/ 0 h 132"/>
              <a:gd name="T20" fmla="*/ 0 w 132"/>
              <a:gd name="T21" fmla="*/ 265585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132"/>
              <a:gd name="T35" fmla="*/ 132 w 132"/>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132">
                <a:moveTo>
                  <a:pt x="0" y="52"/>
                </a:moveTo>
                <a:lnTo>
                  <a:pt x="27" y="81"/>
                </a:lnTo>
                <a:lnTo>
                  <a:pt x="80" y="104"/>
                </a:lnTo>
                <a:lnTo>
                  <a:pt x="132" y="132"/>
                </a:lnTo>
                <a:lnTo>
                  <a:pt x="132" y="104"/>
                </a:lnTo>
                <a:lnTo>
                  <a:pt x="103" y="81"/>
                </a:lnTo>
                <a:lnTo>
                  <a:pt x="103" y="29"/>
                </a:lnTo>
                <a:lnTo>
                  <a:pt x="103" y="0"/>
                </a:lnTo>
                <a:lnTo>
                  <a:pt x="52" y="0"/>
                </a:lnTo>
                <a:lnTo>
                  <a:pt x="0" y="0"/>
                </a:lnTo>
                <a:lnTo>
                  <a:pt x="0"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0" name="Freeform 126"/>
          <p:cNvSpPr>
            <a:spLocks/>
          </p:cNvSpPr>
          <p:nvPr/>
        </p:nvSpPr>
        <p:spPr bwMode="auto">
          <a:xfrm>
            <a:off x="7126288" y="2876550"/>
            <a:ext cx="50800" cy="77788"/>
          </a:xfrm>
          <a:custGeom>
            <a:avLst/>
            <a:gdLst>
              <a:gd name="T0" fmla="*/ 0 w 104"/>
              <a:gd name="T1" fmla="*/ 275606 h 155"/>
              <a:gd name="T2" fmla="*/ 0 w 104"/>
              <a:gd name="T3" fmla="*/ 275606 h 155"/>
              <a:gd name="T4" fmla="*/ 0 w 104"/>
              <a:gd name="T5" fmla="*/ 275606 h 155"/>
              <a:gd name="T6" fmla="*/ 0 w 104"/>
              <a:gd name="T7" fmla="*/ 275606 h 155"/>
              <a:gd name="T8" fmla="*/ 0 w 104"/>
              <a:gd name="T9" fmla="*/ 275606 h 155"/>
              <a:gd name="T10" fmla="*/ 0 w 104"/>
              <a:gd name="T11" fmla="*/ 275606 h 155"/>
              <a:gd name="T12" fmla="*/ 0 w 104"/>
              <a:gd name="T13" fmla="*/ 275606 h 155"/>
              <a:gd name="T14" fmla="*/ 0 w 104"/>
              <a:gd name="T15" fmla="*/ 275606 h 155"/>
              <a:gd name="T16" fmla="*/ 0 w 104"/>
              <a:gd name="T17" fmla="*/ 0 h 155"/>
              <a:gd name="T18" fmla="*/ 0 w 104"/>
              <a:gd name="T19" fmla="*/ 275606 h 155"/>
              <a:gd name="T20" fmla="*/ 0 w 104"/>
              <a:gd name="T21" fmla="*/ 275606 h 155"/>
              <a:gd name="T22" fmla="*/ 0 w 104"/>
              <a:gd name="T23" fmla="*/ 275606 h 155"/>
              <a:gd name="T24" fmla="*/ 0 w 104"/>
              <a:gd name="T25" fmla="*/ 275606 h 155"/>
              <a:gd name="T26" fmla="*/ 0 w 104"/>
              <a:gd name="T27" fmla="*/ 275606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55"/>
              <a:gd name="T44" fmla="*/ 104 w 104"/>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55">
                <a:moveTo>
                  <a:pt x="23" y="103"/>
                </a:moveTo>
                <a:lnTo>
                  <a:pt x="23" y="155"/>
                </a:lnTo>
                <a:lnTo>
                  <a:pt x="52" y="126"/>
                </a:lnTo>
                <a:lnTo>
                  <a:pt x="104" y="126"/>
                </a:lnTo>
                <a:lnTo>
                  <a:pt x="104" y="103"/>
                </a:lnTo>
                <a:lnTo>
                  <a:pt x="104" y="75"/>
                </a:lnTo>
                <a:lnTo>
                  <a:pt x="75" y="52"/>
                </a:lnTo>
                <a:lnTo>
                  <a:pt x="52" y="23"/>
                </a:lnTo>
                <a:lnTo>
                  <a:pt x="52" y="0"/>
                </a:lnTo>
                <a:lnTo>
                  <a:pt x="23" y="23"/>
                </a:lnTo>
                <a:lnTo>
                  <a:pt x="0" y="23"/>
                </a:lnTo>
                <a:lnTo>
                  <a:pt x="0" y="52"/>
                </a:lnTo>
                <a:lnTo>
                  <a:pt x="23" y="75"/>
                </a:lnTo>
                <a:lnTo>
                  <a:pt x="23" y="10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1" name="Freeform 127"/>
          <p:cNvSpPr>
            <a:spLocks/>
          </p:cNvSpPr>
          <p:nvPr/>
        </p:nvSpPr>
        <p:spPr bwMode="auto">
          <a:xfrm>
            <a:off x="6985000" y="2876550"/>
            <a:ext cx="38100" cy="25400"/>
          </a:xfrm>
          <a:custGeom>
            <a:avLst/>
            <a:gdLst>
              <a:gd name="T0" fmla="*/ 0 w 79"/>
              <a:gd name="T1" fmla="*/ 266545 h 52"/>
              <a:gd name="T2" fmla="*/ 0 w 79"/>
              <a:gd name="T3" fmla="*/ 0 h 52"/>
              <a:gd name="T4" fmla="*/ 0 w 79"/>
              <a:gd name="T5" fmla="*/ 266545 h 52"/>
              <a:gd name="T6" fmla="*/ 0 w 79"/>
              <a:gd name="T7" fmla="*/ 266545 h 52"/>
              <a:gd name="T8" fmla="*/ 0 w 79"/>
              <a:gd name="T9" fmla="*/ 266545 h 52"/>
              <a:gd name="T10" fmla="*/ 0 60000 65536"/>
              <a:gd name="T11" fmla="*/ 0 60000 65536"/>
              <a:gd name="T12" fmla="*/ 0 60000 65536"/>
              <a:gd name="T13" fmla="*/ 0 60000 65536"/>
              <a:gd name="T14" fmla="*/ 0 60000 65536"/>
              <a:gd name="T15" fmla="*/ 0 w 79"/>
              <a:gd name="T16" fmla="*/ 0 h 52"/>
              <a:gd name="T17" fmla="*/ 79 w 79"/>
              <a:gd name="T18" fmla="*/ 52 h 52"/>
            </a:gdLst>
            <a:ahLst/>
            <a:cxnLst>
              <a:cxn ang="T10">
                <a:pos x="T0" y="T1"/>
              </a:cxn>
              <a:cxn ang="T11">
                <a:pos x="T2" y="T3"/>
              </a:cxn>
              <a:cxn ang="T12">
                <a:pos x="T4" y="T5"/>
              </a:cxn>
              <a:cxn ang="T13">
                <a:pos x="T6" y="T7"/>
              </a:cxn>
              <a:cxn ang="T14">
                <a:pos x="T8" y="T9"/>
              </a:cxn>
            </a:cxnLst>
            <a:rect l="T15" t="T16" r="T17" b="T18"/>
            <a:pathLst>
              <a:path w="79" h="52">
                <a:moveTo>
                  <a:pt x="79" y="23"/>
                </a:moveTo>
                <a:lnTo>
                  <a:pt x="52" y="0"/>
                </a:lnTo>
                <a:lnTo>
                  <a:pt x="0" y="23"/>
                </a:lnTo>
                <a:lnTo>
                  <a:pt x="52" y="52"/>
                </a:lnTo>
                <a:lnTo>
                  <a:pt x="79" y="2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2" name="Freeform 128"/>
          <p:cNvSpPr>
            <a:spLocks/>
          </p:cNvSpPr>
          <p:nvPr/>
        </p:nvSpPr>
        <p:spPr bwMode="auto">
          <a:xfrm>
            <a:off x="7597775" y="2901950"/>
            <a:ext cx="92075" cy="63500"/>
          </a:xfrm>
          <a:custGeom>
            <a:avLst/>
            <a:gdLst>
              <a:gd name="T0" fmla="*/ 273368 w 184"/>
              <a:gd name="T1" fmla="*/ 278588 h 128"/>
              <a:gd name="T2" fmla="*/ 273368 w 184"/>
              <a:gd name="T3" fmla="*/ 278588 h 128"/>
              <a:gd name="T4" fmla="*/ 273368 w 184"/>
              <a:gd name="T5" fmla="*/ 278588 h 128"/>
              <a:gd name="T6" fmla="*/ 273368 w 184"/>
              <a:gd name="T7" fmla="*/ 278588 h 128"/>
              <a:gd name="T8" fmla="*/ 273368 w 184"/>
              <a:gd name="T9" fmla="*/ 278588 h 128"/>
              <a:gd name="T10" fmla="*/ 273368 w 184"/>
              <a:gd name="T11" fmla="*/ 278588 h 128"/>
              <a:gd name="T12" fmla="*/ 273368 w 184"/>
              <a:gd name="T13" fmla="*/ 278588 h 128"/>
              <a:gd name="T14" fmla="*/ 273368 w 184"/>
              <a:gd name="T15" fmla="*/ 278588 h 128"/>
              <a:gd name="T16" fmla="*/ 273368 w 184"/>
              <a:gd name="T17" fmla="*/ 278588 h 128"/>
              <a:gd name="T18" fmla="*/ 273368 w 184"/>
              <a:gd name="T19" fmla="*/ 278588 h 128"/>
              <a:gd name="T20" fmla="*/ 273368 w 184"/>
              <a:gd name="T21" fmla="*/ 278588 h 128"/>
              <a:gd name="T22" fmla="*/ 273368 w 184"/>
              <a:gd name="T23" fmla="*/ 0 h 128"/>
              <a:gd name="T24" fmla="*/ 273368 w 184"/>
              <a:gd name="T25" fmla="*/ 0 h 128"/>
              <a:gd name="T26" fmla="*/ 273368 w 184"/>
              <a:gd name="T27" fmla="*/ 0 h 128"/>
              <a:gd name="T28" fmla="*/ 273368 w 184"/>
              <a:gd name="T29" fmla="*/ 278588 h 128"/>
              <a:gd name="T30" fmla="*/ 273368 w 184"/>
              <a:gd name="T31" fmla="*/ 0 h 128"/>
              <a:gd name="T32" fmla="*/ 273368 w 184"/>
              <a:gd name="T33" fmla="*/ 0 h 128"/>
              <a:gd name="T34" fmla="*/ 0 w 184"/>
              <a:gd name="T35" fmla="*/ 278588 h 128"/>
              <a:gd name="T36" fmla="*/ 273368 w 184"/>
              <a:gd name="T37" fmla="*/ 278588 h 128"/>
              <a:gd name="T38" fmla="*/ 273368 w 184"/>
              <a:gd name="T39" fmla="*/ 278588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28"/>
              <a:gd name="T62" fmla="*/ 184 w 184"/>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28">
                <a:moveTo>
                  <a:pt x="27" y="103"/>
                </a:moveTo>
                <a:lnTo>
                  <a:pt x="52" y="128"/>
                </a:lnTo>
                <a:lnTo>
                  <a:pt x="79" y="128"/>
                </a:lnTo>
                <a:lnTo>
                  <a:pt x="79" y="103"/>
                </a:lnTo>
                <a:lnTo>
                  <a:pt x="131" y="103"/>
                </a:lnTo>
                <a:lnTo>
                  <a:pt x="155" y="74"/>
                </a:lnTo>
                <a:lnTo>
                  <a:pt x="104" y="51"/>
                </a:lnTo>
                <a:lnTo>
                  <a:pt x="104" y="23"/>
                </a:lnTo>
                <a:lnTo>
                  <a:pt x="155" y="74"/>
                </a:lnTo>
                <a:lnTo>
                  <a:pt x="184" y="51"/>
                </a:lnTo>
                <a:lnTo>
                  <a:pt x="184" y="23"/>
                </a:lnTo>
                <a:lnTo>
                  <a:pt x="131" y="0"/>
                </a:lnTo>
                <a:lnTo>
                  <a:pt x="104" y="0"/>
                </a:lnTo>
                <a:lnTo>
                  <a:pt x="79" y="0"/>
                </a:lnTo>
                <a:lnTo>
                  <a:pt x="52" y="23"/>
                </a:lnTo>
                <a:lnTo>
                  <a:pt x="52" y="0"/>
                </a:lnTo>
                <a:lnTo>
                  <a:pt x="27" y="0"/>
                </a:lnTo>
                <a:lnTo>
                  <a:pt x="0" y="51"/>
                </a:lnTo>
                <a:lnTo>
                  <a:pt x="27" y="74"/>
                </a:lnTo>
                <a:lnTo>
                  <a:pt x="27" y="103"/>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3" name="Freeform 129"/>
          <p:cNvSpPr>
            <a:spLocks/>
          </p:cNvSpPr>
          <p:nvPr/>
        </p:nvSpPr>
        <p:spPr bwMode="auto">
          <a:xfrm>
            <a:off x="8301038" y="3041650"/>
            <a:ext cx="49212" cy="11113"/>
          </a:xfrm>
          <a:custGeom>
            <a:avLst/>
            <a:gdLst>
              <a:gd name="T0" fmla="*/ 272267 w 96"/>
              <a:gd name="T1" fmla="*/ 0 h 19"/>
              <a:gd name="T2" fmla="*/ 0 w 96"/>
              <a:gd name="T3" fmla="*/ 0 h 19"/>
              <a:gd name="T4" fmla="*/ 272267 w 96"/>
              <a:gd name="T5" fmla="*/ 316412 h 19"/>
              <a:gd name="T6" fmla="*/ 272267 w 96"/>
              <a:gd name="T7" fmla="*/ 0 h 19"/>
              <a:gd name="T8" fmla="*/ 0 60000 65536"/>
              <a:gd name="T9" fmla="*/ 0 60000 65536"/>
              <a:gd name="T10" fmla="*/ 0 60000 65536"/>
              <a:gd name="T11" fmla="*/ 0 60000 65536"/>
              <a:gd name="T12" fmla="*/ 0 w 96"/>
              <a:gd name="T13" fmla="*/ 0 h 19"/>
              <a:gd name="T14" fmla="*/ 96 w 96"/>
              <a:gd name="T15" fmla="*/ 19 h 19"/>
            </a:gdLst>
            <a:ahLst/>
            <a:cxnLst>
              <a:cxn ang="T8">
                <a:pos x="T0" y="T1"/>
              </a:cxn>
              <a:cxn ang="T9">
                <a:pos x="T2" y="T3"/>
              </a:cxn>
              <a:cxn ang="T10">
                <a:pos x="T4" y="T5"/>
              </a:cxn>
              <a:cxn ang="T11">
                <a:pos x="T6" y="T7"/>
              </a:cxn>
            </a:cxnLst>
            <a:rect l="T12" t="T13" r="T14" b="T15"/>
            <a:pathLst>
              <a:path w="96" h="19">
                <a:moveTo>
                  <a:pt x="79" y="0"/>
                </a:moveTo>
                <a:lnTo>
                  <a:pt x="0" y="0"/>
                </a:lnTo>
                <a:lnTo>
                  <a:pt x="96" y="19"/>
                </a:lnTo>
                <a:lnTo>
                  <a:pt x="79"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4" name="Freeform 130"/>
          <p:cNvSpPr>
            <a:spLocks/>
          </p:cNvSpPr>
          <p:nvPr/>
        </p:nvSpPr>
        <p:spPr bwMode="auto">
          <a:xfrm>
            <a:off x="7546975" y="4679950"/>
            <a:ext cx="153988" cy="165100"/>
          </a:xfrm>
          <a:custGeom>
            <a:avLst/>
            <a:gdLst>
              <a:gd name="T0" fmla="*/ 0 w 311"/>
              <a:gd name="T1" fmla="*/ 271171 h 335"/>
              <a:gd name="T2" fmla="*/ 0 w 311"/>
              <a:gd name="T3" fmla="*/ 271171 h 335"/>
              <a:gd name="T4" fmla="*/ 0 w 311"/>
              <a:gd name="T5" fmla="*/ 271171 h 335"/>
              <a:gd name="T6" fmla="*/ 0 w 311"/>
              <a:gd name="T7" fmla="*/ 271171 h 335"/>
              <a:gd name="T8" fmla="*/ 0 w 311"/>
              <a:gd name="T9" fmla="*/ 271171 h 335"/>
              <a:gd name="T10" fmla="*/ 0 w 311"/>
              <a:gd name="T11" fmla="*/ 271171 h 335"/>
              <a:gd name="T12" fmla="*/ 0 w 311"/>
              <a:gd name="T13" fmla="*/ 271171 h 335"/>
              <a:gd name="T14" fmla="*/ 0 w 311"/>
              <a:gd name="T15" fmla="*/ 271171 h 335"/>
              <a:gd name="T16" fmla="*/ 0 w 311"/>
              <a:gd name="T17" fmla="*/ 271171 h 335"/>
              <a:gd name="T18" fmla="*/ 0 w 311"/>
              <a:gd name="T19" fmla="*/ 271171 h 335"/>
              <a:gd name="T20" fmla="*/ 0 w 311"/>
              <a:gd name="T21" fmla="*/ 271171 h 335"/>
              <a:gd name="T22" fmla="*/ 0 w 311"/>
              <a:gd name="T23" fmla="*/ 271171 h 335"/>
              <a:gd name="T24" fmla="*/ 0 w 311"/>
              <a:gd name="T25" fmla="*/ 271171 h 335"/>
              <a:gd name="T26" fmla="*/ 0 w 311"/>
              <a:gd name="T27" fmla="*/ 271171 h 335"/>
              <a:gd name="T28" fmla="*/ 0 w 311"/>
              <a:gd name="T29" fmla="*/ 0 h 335"/>
              <a:gd name="T30" fmla="*/ 0 w 311"/>
              <a:gd name="T31" fmla="*/ 271171 h 335"/>
              <a:gd name="T32" fmla="*/ 0 w 311"/>
              <a:gd name="T33" fmla="*/ 271171 h 335"/>
              <a:gd name="T34" fmla="*/ 0 w 311"/>
              <a:gd name="T35" fmla="*/ 271171 h 335"/>
              <a:gd name="T36" fmla="*/ 0 w 311"/>
              <a:gd name="T37" fmla="*/ 271171 h 335"/>
              <a:gd name="T38" fmla="*/ 0 w 311"/>
              <a:gd name="T39" fmla="*/ 271171 h 335"/>
              <a:gd name="T40" fmla="*/ 0 w 311"/>
              <a:gd name="T41" fmla="*/ 271171 h 335"/>
              <a:gd name="T42" fmla="*/ 0 w 311"/>
              <a:gd name="T43" fmla="*/ 271171 h 335"/>
              <a:gd name="T44" fmla="*/ 0 w 311"/>
              <a:gd name="T45" fmla="*/ 271171 h 335"/>
              <a:gd name="T46" fmla="*/ 0 w 311"/>
              <a:gd name="T47" fmla="*/ 271171 h 335"/>
              <a:gd name="T48" fmla="*/ 0 w 311"/>
              <a:gd name="T49" fmla="*/ 271171 h 335"/>
              <a:gd name="T50" fmla="*/ 0 w 311"/>
              <a:gd name="T51" fmla="*/ 271171 h 335"/>
              <a:gd name="T52" fmla="*/ 0 w 311"/>
              <a:gd name="T53" fmla="*/ 271171 h 335"/>
              <a:gd name="T54" fmla="*/ 0 w 311"/>
              <a:gd name="T55" fmla="*/ 271171 h 335"/>
              <a:gd name="T56" fmla="*/ 0 w 311"/>
              <a:gd name="T57" fmla="*/ 271171 h 3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1"/>
              <a:gd name="T88" fmla="*/ 0 h 335"/>
              <a:gd name="T89" fmla="*/ 311 w 311"/>
              <a:gd name="T90" fmla="*/ 335 h 3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1" h="335">
                <a:moveTo>
                  <a:pt x="311" y="312"/>
                </a:moveTo>
                <a:lnTo>
                  <a:pt x="311" y="284"/>
                </a:lnTo>
                <a:lnTo>
                  <a:pt x="288" y="261"/>
                </a:lnTo>
                <a:lnTo>
                  <a:pt x="288" y="232"/>
                </a:lnTo>
                <a:lnTo>
                  <a:pt x="259" y="209"/>
                </a:lnTo>
                <a:lnTo>
                  <a:pt x="235" y="180"/>
                </a:lnTo>
                <a:lnTo>
                  <a:pt x="208" y="155"/>
                </a:lnTo>
                <a:lnTo>
                  <a:pt x="183" y="155"/>
                </a:lnTo>
                <a:lnTo>
                  <a:pt x="183" y="128"/>
                </a:lnTo>
                <a:lnTo>
                  <a:pt x="156" y="103"/>
                </a:lnTo>
                <a:lnTo>
                  <a:pt x="131" y="103"/>
                </a:lnTo>
                <a:lnTo>
                  <a:pt x="131" y="51"/>
                </a:lnTo>
                <a:lnTo>
                  <a:pt x="104" y="51"/>
                </a:lnTo>
                <a:lnTo>
                  <a:pt x="79" y="24"/>
                </a:lnTo>
                <a:lnTo>
                  <a:pt x="52" y="0"/>
                </a:lnTo>
                <a:lnTo>
                  <a:pt x="0" y="24"/>
                </a:lnTo>
                <a:lnTo>
                  <a:pt x="27" y="51"/>
                </a:lnTo>
                <a:lnTo>
                  <a:pt x="52" y="76"/>
                </a:lnTo>
                <a:lnTo>
                  <a:pt x="79" y="128"/>
                </a:lnTo>
                <a:lnTo>
                  <a:pt x="104" y="155"/>
                </a:lnTo>
                <a:lnTo>
                  <a:pt x="104" y="180"/>
                </a:lnTo>
                <a:lnTo>
                  <a:pt x="104" y="232"/>
                </a:lnTo>
                <a:lnTo>
                  <a:pt x="131" y="261"/>
                </a:lnTo>
                <a:lnTo>
                  <a:pt x="156" y="284"/>
                </a:lnTo>
                <a:lnTo>
                  <a:pt x="208" y="312"/>
                </a:lnTo>
                <a:lnTo>
                  <a:pt x="235" y="335"/>
                </a:lnTo>
                <a:lnTo>
                  <a:pt x="259" y="335"/>
                </a:lnTo>
                <a:lnTo>
                  <a:pt x="288" y="335"/>
                </a:lnTo>
                <a:lnTo>
                  <a:pt x="311" y="31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5" name="Freeform 131"/>
          <p:cNvSpPr>
            <a:spLocks/>
          </p:cNvSpPr>
          <p:nvPr/>
        </p:nvSpPr>
        <p:spPr bwMode="auto">
          <a:xfrm>
            <a:off x="7535863" y="4679950"/>
            <a:ext cx="11112" cy="12700"/>
          </a:xfrm>
          <a:custGeom>
            <a:avLst/>
            <a:gdLst>
              <a:gd name="T0" fmla="*/ 0 w 25"/>
              <a:gd name="T1" fmla="*/ 0 h 24"/>
              <a:gd name="T2" fmla="*/ 271821 w 25"/>
              <a:gd name="T3" fmla="*/ 331404 h 24"/>
              <a:gd name="T4" fmla="*/ 271821 w 25"/>
              <a:gd name="T5" fmla="*/ 0 h 24"/>
              <a:gd name="T6" fmla="*/ 0 w 25"/>
              <a:gd name="T7" fmla="*/ 0 h 24"/>
              <a:gd name="T8" fmla="*/ 0 60000 65536"/>
              <a:gd name="T9" fmla="*/ 0 60000 65536"/>
              <a:gd name="T10" fmla="*/ 0 60000 65536"/>
              <a:gd name="T11" fmla="*/ 0 60000 65536"/>
              <a:gd name="T12" fmla="*/ 0 w 25"/>
              <a:gd name="T13" fmla="*/ 0 h 24"/>
              <a:gd name="T14" fmla="*/ 25 w 25"/>
              <a:gd name="T15" fmla="*/ 24 h 24"/>
            </a:gdLst>
            <a:ahLst/>
            <a:cxnLst>
              <a:cxn ang="T8">
                <a:pos x="T0" y="T1"/>
              </a:cxn>
              <a:cxn ang="T9">
                <a:pos x="T2" y="T3"/>
              </a:cxn>
              <a:cxn ang="T10">
                <a:pos x="T4" y="T5"/>
              </a:cxn>
              <a:cxn ang="T11">
                <a:pos x="T6" y="T7"/>
              </a:cxn>
            </a:cxnLst>
            <a:rect l="T12" t="T13" r="T14" b="T15"/>
            <a:pathLst>
              <a:path w="25" h="24">
                <a:moveTo>
                  <a:pt x="0" y="0"/>
                </a:moveTo>
                <a:lnTo>
                  <a:pt x="25" y="24"/>
                </a:lnTo>
                <a:lnTo>
                  <a:pt x="25" y="0"/>
                </a:lnTo>
                <a:lnTo>
                  <a:pt x="0"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6" name="Freeform 132"/>
          <p:cNvSpPr>
            <a:spLocks/>
          </p:cNvSpPr>
          <p:nvPr/>
        </p:nvSpPr>
        <p:spPr bwMode="auto">
          <a:xfrm>
            <a:off x="6240463" y="4052888"/>
            <a:ext cx="52387" cy="25400"/>
          </a:xfrm>
          <a:custGeom>
            <a:avLst/>
            <a:gdLst>
              <a:gd name="T0" fmla="*/ 274883 w 104"/>
              <a:gd name="T1" fmla="*/ 0 h 52"/>
              <a:gd name="T2" fmla="*/ 274883 w 104"/>
              <a:gd name="T3" fmla="*/ 0 h 52"/>
              <a:gd name="T4" fmla="*/ 0 w 104"/>
              <a:gd name="T5" fmla="*/ 266545 h 52"/>
              <a:gd name="T6" fmla="*/ 0 w 104"/>
              <a:gd name="T7" fmla="*/ 266545 h 52"/>
              <a:gd name="T8" fmla="*/ 274883 w 104"/>
              <a:gd name="T9" fmla="*/ 266545 h 52"/>
              <a:gd name="T10" fmla="*/ 274883 w 104"/>
              <a:gd name="T11" fmla="*/ 266545 h 52"/>
              <a:gd name="T12" fmla="*/ 274883 w 104"/>
              <a:gd name="T13" fmla="*/ 266545 h 52"/>
              <a:gd name="T14" fmla="*/ 274883 w 104"/>
              <a:gd name="T15" fmla="*/ 0 h 52"/>
              <a:gd name="T16" fmla="*/ 274883 w 104"/>
              <a:gd name="T17" fmla="*/ 0 h 52"/>
              <a:gd name="T18" fmla="*/ 274883 w 10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2"/>
              <a:gd name="T32" fmla="*/ 104 w 10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2">
                <a:moveTo>
                  <a:pt x="52" y="0"/>
                </a:moveTo>
                <a:lnTo>
                  <a:pt x="25" y="0"/>
                </a:lnTo>
                <a:lnTo>
                  <a:pt x="0" y="23"/>
                </a:lnTo>
                <a:lnTo>
                  <a:pt x="0" y="52"/>
                </a:lnTo>
                <a:lnTo>
                  <a:pt x="52" y="52"/>
                </a:lnTo>
                <a:lnTo>
                  <a:pt x="77" y="52"/>
                </a:lnTo>
                <a:lnTo>
                  <a:pt x="77" y="23"/>
                </a:lnTo>
                <a:lnTo>
                  <a:pt x="104" y="0"/>
                </a:lnTo>
                <a:lnTo>
                  <a:pt x="77" y="0"/>
                </a:lnTo>
                <a:lnTo>
                  <a:pt x="52"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7" name="Freeform 133"/>
          <p:cNvSpPr>
            <a:spLocks/>
          </p:cNvSpPr>
          <p:nvPr/>
        </p:nvSpPr>
        <p:spPr bwMode="auto">
          <a:xfrm>
            <a:off x="6165850" y="4000500"/>
            <a:ext cx="38100" cy="39688"/>
          </a:xfrm>
          <a:custGeom>
            <a:avLst/>
            <a:gdLst>
              <a:gd name="T0" fmla="*/ 268231 w 77"/>
              <a:gd name="T1" fmla="*/ 0 h 76"/>
              <a:gd name="T2" fmla="*/ 268231 w 77"/>
              <a:gd name="T3" fmla="*/ 0 h 76"/>
              <a:gd name="T4" fmla="*/ 0 w 77"/>
              <a:gd name="T5" fmla="*/ 286365 h 76"/>
              <a:gd name="T6" fmla="*/ 0 w 77"/>
              <a:gd name="T7" fmla="*/ 286365 h 76"/>
              <a:gd name="T8" fmla="*/ 268231 w 77"/>
              <a:gd name="T9" fmla="*/ 286365 h 76"/>
              <a:gd name="T10" fmla="*/ 268231 w 77"/>
              <a:gd name="T11" fmla="*/ 286365 h 76"/>
              <a:gd name="T12" fmla="*/ 268231 w 77"/>
              <a:gd name="T13" fmla="*/ 286365 h 76"/>
              <a:gd name="T14" fmla="*/ 268231 w 77"/>
              <a:gd name="T15" fmla="*/ 286365 h 76"/>
              <a:gd name="T16" fmla="*/ 268231 w 77"/>
              <a:gd name="T17" fmla="*/ 0 h 76"/>
              <a:gd name="T18" fmla="*/ 268231 w 7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6"/>
              <a:gd name="T32" fmla="*/ 77 w 7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6">
                <a:moveTo>
                  <a:pt x="52" y="0"/>
                </a:moveTo>
                <a:lnTo>
                  <a:pt x="25" y="0"/>
                </a:lnTo>
                <a:lnTo>
                  <a:pt x="0" y="53"/>
                </a:lnTo>
                <a:lnTo>
                  <a:pt x="0" y="76"/>
                </a:lnTo>
                <a:lnTo>
                  <a:pt x="25" y="76"/>
                </a:lnTo>
                <a:lnTo>
                  <a:pt x="52" y="76"/>
                </a:lnTo>
                <a:lnTo>
                  <a:pt x="77" y="53"/>
                </a:lnTo>
                <a:lnTo>
                  <a:pt x="52" y="53"/>
                </a:lnTo>
                <a:lnTo>
                  <a:pt x="77" y="0"/>
                </a:lnTo>
                <a:lnTo>
                  <a:pt x="52"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8" name="Freeform 134"/>
          <p:cNvSpPr>
            <a:spLocks/>
          </p:cNvSpPr>
          <p:nvPr/>
        </p:nvSpPr>
        <p:spPr bwMode="auto">
          <a:xfrm>
            <a:off x="5919788" y="2940050"/>
            <a:ext cx="2611437" cy="1776413"/>
          </a:xfrm>
          <a:custGeom>
            <a:avLst/>
            <a:gdLst>
              <a:gd name="T0" fmla="*/ 539400 w 5307"/>
              <a:gd name="T1" fmla="*/ 269434 h 3616"/>
              <a:gd name="T2" fmla="*/ 539400 w 5307"/>
              <a:gd name="T3" fmla="*/ 269434 h 3616"/>
              <a:gd name="T4" fmla="*/ 269957 w 5307"/>
              <a:gd name="T5" fmla="*/ 269434 h 3616"/>
              <a:gd name="T6" fmla="*/ 269957 w 5307"/>
              <a:gd name="T7" fmla="*/ 269434 h 3616"/>
              <a:gd name="T8" fmla="*/ 269957 w 5307"/>
              <a:gd name="T9" fmla="*/ 269434 h 3616"/>
              <a:gd name="T10" fmla="*/ 269957 w 5307"/>
              <a:gd name="T11" fmla="*/ 269434 h 3616"/>
              <a:gd name="T12" fmla="*/ 269957 w 5307"/>
              <a:gd name="T13" fmla="*/ 269434 h 3616"/>
              <a:gd name="T14" fmla="*/ 269957 w 5307"/>
              <a:gd name="T15" fmla="*/ 269434 h 3616"/>
              <a:gd name="T16" fmla="*/ 269957 w 5307"/>
              <a:gd name="T17" fmla="*/ 269434 h 3616"/>
              <a:gd name="T18" fmla="*/ 269957 w 5307"/>
              <a:gd name="T19" fmla="*/ 269434 h 3616"/>
              <a:gd name="T20" fmla="*/ 269957 w 5307"/>
              <a:gd name="T21" fmla="*/ 269434 h 3616"/>
              <a:gd name="T22" fmla="*/ 0 w 5307"/>
              <a:gd name="T23" fmla="*/ 269434 h 3616"/>
              <a:gd name="T24" fmla="*/ 0 w 5307"/>
              <a:gd name="T25" fmla="*/ 269434 h 3616"/>
              <a:gd name="T26" fmla="*/ 0 w 5307"/>
              <a:gd name="T27" fmla="*/ 269434 h 3616"/>
              <a:gd name="T28" fmla="*/ 0 w 5307"/>
              <a:gd name="T29" fmla="*/ 269434 h 3616"/>
              <a:gd name="T30" fmla="*/ 0 w 5307"/>
              <a:gd name="T31" fmla="*/ 269434 h 3616"/>
              <a:gd name="T32" fmla="*/ 0 w 5307"/>
              <a:gd name="T33" fmla="*/ 269434 h 3616"/>
              <a:gd name="T34" fmla="*/ 0 w 5307"/>
              <a:gd name="T35" fmla="*/ 269434 h 3616"/>
              <a:gd name="T36" fmla="*/ 0 w 5307"/>
              <a:gd name="T37" fmla="*/ 269434 h 3616"/>
              <a:gd name="T38" fmla="*/ 0 w 5307"/>
              <a:gd name="T39" fmla="*/ 269434 h 3616"/>
              <a:gd name="T40" fmla="*/ 0 w 5307"/>
              <a:gd name="T41" fmla="*/ 269434 h 3616"/>
              <a:gd name="T42" fmla="*/ 0 w 5307"/>
              <a:gd name="T43" fmla="*/ 269434 h 3616"/>
              <a:gd name="T44" fmla="*/ 0 w 5307"/>
              <a:gd name="T45" fmla="*/ 269434 h 3616"/>
              <a:gd name="T46" fmla="*/ 0 w 5307"/>
              <a:gd name="T47" fmla="*/ 269434 h 3616"/>
              <a:gd name="T48" fmla="*/ 0 w 5307"/>
              <a:gd name="T49" fmla="*/ 269434 h 3616"/>
              <a:gd name="T50" fmla="*/ 0 w 5307"/>
              <a:gd name="T51" fmla="*/ 269434 h 3616"/>
              <a:gd name="T52" fmla="*/ 0 w 5307"/>
              <a:gd name="T53" fmla="*/ 269434 h 3616"/>
              <a:gd name="T54" fmla="*/ 0 w 5307"/>
              <a:gd name="T55" fmla="*/ 539381 h 3616"/>
              <a:gd name="T56" fmla="*/ 0 w 5307"/>
              <a:gd name="T57" fmla="*/ 539381 h 3616"/>
              <a:gd name="T58" fmla="*/ 0 w 5307"/>
              <a:gd name="T59" fmla="*/ 539381 h 3616"/>
              <a:gd name="T60" fmla="*/ 0 w 5307"/>
              <a:gd name="T61" fmla="*/ 539381 h 3616"/>
              <a:gd name="T62" fmla="*/ 0 w 5307"/>
              <a:gd name="T63" fmla="*/ 269434 h 3616"/>
              <a:gd name="T64" fmla="*/ 0 w 5307"/>
              <a:gd name="T65" fmla="*/ 539381 h 3616"/>
              <a:gd name="T66" fmla="*/ 0 w 5307"/>
              <a:gd name="T67" fmla="*/ 539381 h 3616"/>
              <a:gd name="T68" fmla="*/ 0 w 5307"/>
              <a:gd name="T69" fmla="*/ 269434 h 3616"/>
              <a:gd name="T70" fmla="*/ 0 w 5307"/>
              <a:gd name="T71" fmla="*/ 269434 h 3616"/>
              <a:gd name="T72" fmla="*/ 0 w 5307"/>
              <a:gd name="T73" fmla="*/ 539381 h 3616"/>
              <a:gd name="T74" fmla="*/ 0 w 5307"/>
              <a:gd name="T75" fmla="*/ 539381 h 3616"/>
              <a:gd name="T76" fmla="*/ 0 w 5307"/>
              <a:gd name="T77" fmla="*/ 539381 h 3616"/>
              <a:gd name="T78" fmla="*/ 0 w 5307"/>
              <a:gd name="T79" fmla="*/ 539381 h 3616"/>
              <a:gd name="T80" fmla="*/ 0 w 5307"/>
              <a:gd name="T81" fmla="*/ 539381 h 3616"/>
              <a:gd name="T82" fmla="*/ 0 w 5307"/>
              <a:gd name="T83" fmla="*/ 539381 h 3616"/>
              <a:gd name="T84" fmla="*/ 0 w 5307"/>
              <a:gd name="T85" fmla="*/ 539381 h 3616"/>
              <a:gd name="T86" fmla="*/ 269957 w 5307"/>
              <a:gd name="T87" fmla="*/ 539381 h 3616"/>
              <a:gd name="T88" fmla="*/ 269957 w 5307"/>
              <a:gd name="T89" fmla="*/ 539381 h 3616"/>
              <a:gd name="T90" fmla="*/ 269957 w 5307"/>
              <a:gd name="T91" fmla="*/ 539381 h 3616"/>
              <a:gd name="T92" fmla="*/ 269957 w 5307"/>
              <a:gd name="T93" fmla="*/ 539381 h 3616"/>
              <a:gd name="T94" fmla="*/ 269957 w 5307"/>
              <a:gd name="T95" fmla="*/ 539381 h 3616"/>
              <a:gd name="T96" fmla="*/ 269957 w 5307"/>
              <a:gd name="T97" fmla="*/ 539381 h 3616"/>
              <a:gd name="T98" fmla="*/ 269957 w 5307"/>
              <a:gd name="T99" fmla="*/ 539381 h 3616"/>
              <a:gd name="T100" fmla="*/ 269957 w 5307"/>
              <a:gd name="T101" fmla="*/ 539381 h 3616"/>
              <a:gd name="T102" fmla="*/ 269957 w 5307"/>
              <a:gd name="T103" fmla="*/ 539381 h 3616"/>
              <a:gd name="T104" fmla="*/ 269957 w 5307"/>
              <a:gd name="T105" fmla="*/ 539381 h 3616"/>
              <a:gd name="T106" fmla="*/ 269957 w 5307"/>
              <a:gd name="T107" fmla="*/ 539381 h 3616"/>
              <a:gd name="T108" fmla="*/ 539400 w 5307"/>
              <a:gd name="T109" fmla="*/ 539381 h 3616"/>
              <a:gd name="T110" fmla="*/ 539400 w 5307"/>
              <a:gd name="T111" fmla="*/ 269434 h 3616"/>
              <a:gd name="T112" fmla="*/ 539400 w 5307"/>
              <a:gd name="T113" fmla="*/ 269434 h 3616"/>
              <a:gd name="T114" fmla="*/ 539400 w 5307"/>
              <a:gd name="T115" fmla="*/ 269434 h 3616"/>
              <a:gd name="T116" fmla="*/ 539400 w 5307"/>
              <a:gd name="T117" fmla="*/ 269434 h 3616"/>
              <a:gd name="T118" fmla="*/ 539400 w 5307"/>
              <a:gd name="T119" fmla="*/ 269434 h 3616"/>
              <a:gd name="T120" fmla="*/ 539400 w 5307"/>
              <a:gd name="T121" fmla="*/ 269434 h 36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07"/>
              <a:gd name="T184" fmla="*/ 0 h 3616"/>
              <a:gd name="T185" fmla="*/ 5307 w 5307"/>
              <a:gd name="T186" fmla="*/ 3616 h 36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07" h="3616">
                <a:moveTo>
                  <a:pt x="5203" y="394"/>
                </a:moveTo>
                <a:lnTo>
                  <a:pt x="5232" y="342"/>
                </a:lnTo>
                <a:lnTo>
                  <a:pt x="5180" y="288"/>
                </a:lnTo>
                <a:lnTo>
                  <a:pt x="5099" y="313"/>
                </a:lnTo>
                <a:lnTo>
                  <a:pt x="5023" y="261"/>
                </a:lnTo>
                <a:lnTo>
                  <a:pt x="4971" y="237"/>
                </a:lnTo>
                <a:lnTo>
                  <a:pt x="4936" y="229"/>
                </a:lnTo>
                <a:lnTo>
                  <a:pt x="4944" y="237"/>
                </a:lnTo>
                <a:lnTo>
                  <a:pt x="4919" y="237"/>
                </a:lnTo>
                <a:lnTo>
                  <a:pt x="4840" y="210"/>
                </a:lnTo>
                <a:lnTo>
                  <a:pt x="4712" y="158"/>
                </a:lnTo>
                <a:lnTo>
                  <a:pt x="4604" y="158"/>
                </a:lnTo>
                <a:lnTo>
                  <a:pt x="4527" y="210"/>
                </a:lnTo>
                <a:lnTo>
                  <a:pt x="4579" y="237"/>
                </a:lnTo>
                <a:lnTo>
                  <a:pt x="4579" y="288"/>
                </a:lnTo>
                <a:lnTo>
                  <a:pt x="4552" y="288"/>
                </a:lnTo>
                <a:lnTo>
                  <a:pt x="4504" y="237"/>
                </a:lnTo>
                <a:lnTo>
                  <a:pt x="4395" y="261"/>
                </a:lnTo>
                <a:lnTo>
                  <a:pt x="4372" y="313"/>
                </a:lnTo>
                <a:lnTo>
                  <a:pt x="4320" y="288"/>
                </a:lnTo>
                <a:lnTo>
                  <a:pt x="4268" y="288"/>
                </a:lnTo>
                <a:lnTo>
                  <a:pt x="4216" y="210"/>
                </a:lnTo>
                <a:lnTo>
                  <a:pt x="4084" y="210"/>
                </a:lnTo>
                <a:lnTo>
                  <a:pt x="4059" y="261"/>
                </a:lnTo>
                <a:lnTo>
                  <a:pt x="4007" y="237"/>
                </a:lnTo>
                <a:lnTo>
                  <a:pt x="3928" y="237"/>
                </a:lnTo>
                <a:lnTo>
                  <a:pt x="3955" y="185"/>
                </a:lnTo>
                <a:lnTo>
                  <a:pt x="3903" y="185"/>
                </a:lnTo>
                <a:lnTo>
                  <a:pt x="3800" y="261"/>
                </a:lnTo>
                <a:lnTo>
                  <a:pt x="3800" y="210"/>
                </a:lnTo>
                <a:lnTo>
                  <a:pt x="3719" y="210"/>
                </a:lnTo>
                <a:lnTo>
                  <a:pt x="3667" y="237"/>
                </a:lnTo>
                <a:lnTo>
                  <a:pt x="3719" y="288"/>
                </a:lnTo>
                <a:lnTo>
                  <a:pt x="3696" y="288"/>
                </a:lnTo>
                <a:lnTo>
                  <a:pt x="3696" y="313"/>
                </a:lnTo>
                <a:lnTo>
                  <a:pt x="3644" y="313"/>
                </a:lnTo>
                <a:lnTo>
                  <a:pt x="3615" y="313"/>
                </a:lnTo>
                <a:lnTo>
                  <a:pt x="3563" y="365"/>
                </a:lnTo>
                <a:lnTo>
                  <a:pt x="3563" y="394"/>
                </a:lnTo>
                <a:lnTo>
                  <a:pt x="3512" y="365"/>
                </a:lnTo>
                <a:lnTo>
                  <a:pt x="3487" y="342"/>
                </a:lnTo>
                <a:lnTo>
                  <a:pt x="3435" y="342"/>
                </a:lnTo>
                <a:lnTo>
                  <a:pt x="3435" y="313"/>
                </a:lnTo>
                <a:lnTo>
                  <a:pt x="3383" y="237"/>
                </a:lnTo>
                <a:lnTo>
                  <a:pt x="3304" y="237"/>
                </a:lnTo>
                <a:lnTo>
                  <a:pt x="3279" y="237"/>
                </a:lnTo>
                <a:lnTo>
                  <a:pt x="3279" y="288"/>
                </a:lnTo>
                <a:lnTo>
                  <a:pt x="3176" y="313"/>
                </a:lnTo>
                <a:lnTo>
                  <a:pt x="3176" y="288"/>
                </a:lnTo>
                <a:lnTo>
                  <a:pt x="3147" y="288"/>
                </a:lnTo>
                <a:lnTo>
                  <a:pt x="3072" y="313"/>
                </a:lnTo>
                <a:lnTo>
                  <a:pt x="2968" y="288"/>
                </a:lnTo>
                <a:lnTo>
                  <a:pt x="2968" y="342"/>
                </a:lnTo>
                <a:lnTo>
                  <a:pt x="2915" y="365"/>
                </a:lnTo>
                <a:lnTo>
                  <a:pt x="2888" y="394"/>
                </a:lnTo>
                <a:lnTo>
                  <a:pt x="2863" y="394"/>
                </a:lnTo>
                <a:lnTo>
                  <a:pt x="2915" y="288"/>
                </a:lnTo>
                <a:lnTo>
                  <a:pt x="2940" y="261"/>
                </a:lnTo>
                <a:lnTo>
                  <a:pt x="2940" y="237"/>
                </a:lnTo>
                <a:lnTo>
                  <a:pt x="2940" y="185"/>
                </a:lnTo>
                <a:lnTo>
                  <a:pt x="2915" y="133"/>
                </a:lnTo>
                <a:lnTo>
                  <a:pt x="2915" y="81"/>
                </a:lnTo>
                <a:lnTo>
                  <a:pt x="2836" y="54"/>
                </a:lnTo>
                <a:lnTo>
                  <a:pt x="2784" y="54"/>
                </a:lnTo>
                <a:lnTo>
                  <a:pt x="2759" y="54"/>
                </a:lnTo>
                <a:lnTo>
                  <a:pt x="2759" y="106"/>
                </a:lnTo>
                <a:lnTo>
                  <a:pt x="2732" y="106"/>
                </a:lnTo>
                <a:lnTo>
                  <a:pt x="2707" y="54"/>
                </a:lnTo>
                <a:lnTo>
                  <a:pt x="2655" y="29"/>
                </a:lnTo>
                <a:lnTo>
                  <a:pt x="2627" y="0"/>
                </a:lnTo>
                <a:lnTo>
                  <a:pt x="2604" y="0"/>
                </a:lnTo>
                <a:lnTo>
                  <a:pt x="2575" y="54"/>
                </a:lnTo>
                <a:lnTo>
                  <a:pt x="2575" y="81"/>
                </a:lnTo>
                <a:lnTo>
                  <a:pt x="2627" y="106"/>
                </a:lnTo>
                <a:lnTo>
                  <a:pt x="2604" y="133"/>
                </a:lnTo>
                <a:lnTo>
                  <a:pt x="2627" y="158"/>
                </a:lnTo>
                <a:lnTo>
                  <a:pt x="2604" y="158"/>
                </a:lnTo>
                <a:lnTo>
                  <a:pt x="2575" y="210"/>
                </a:lnTo>
                <a:lnTo>
                  <a:pt x="2500" y="210"/>
                </a:lnTo>
                <a:lnTo>
                  <a:pt x="2471" y="210"/>
                </a:lnTo>
                <a:lnTo>
                  <a:pt x="2448" y="210"/>
                </a:lnTo>
                <a:lnTo>
                  <a:pt x="2448" y="237"/>
                </a:lnTo>
                <a:lnTo>
                  <a:pt x="2367" y="288"/>
                </a:lnTo>
                <a:lnTo>
                  <a:pt x="2367" y="365"/>
                </a:lnTo>
                <a:lnTo>
                  <a:pt x="2396" y="417"/>
                </a:lnTo>
                <a:lnTo>
                  <a:pt x="2367" y="417"/>
                </a:lnTo>
                <a:lnTo>
                  <a:pt x="2291" y="446"/>
                </a:lnTo>
                <a:lnTo>
                  <a:pt x="2264" y="469"/>
                </a:lnTo>
                <a:lnTo>
                  <a:pt x="2291" y="549"/>
                </a:lnTo>
                <a:lnTo>
                  <a:pt x="2367" y="549"/>
                </a:lnTo>
                <a:lnTo>
                  <a:pt x="2367" y="601"/>
                </a:lnTo>
                <a:lnTo>
                  <a:pt x="2419" y="653"/>
                </a:lnTo>
                <a:lnTo>
                  <a:pt x="2448" y="730"/>
                </a:lnTo>
                <a:lnTo>
                  <a:pt x="2396" y="678"/>
                </a:lnTo>
                <a:lnTo>
                  <a:pt x="2367" y="601"/>
                </a:lnTo>
                <a:lnTo>
                  <a:pt x="2264" y="549"/>
                </a:lnTo>
                <a:lnTo>
                  <a:pt x="2239" y="549"/>
                </a:lnTo>
                <a:lnTo>
                  <a:pt x="2239" y="572"/>
                </a:lnTo>
                <a:lnTo>
                  <a:pt x="2187" y="624"/>
                </a:lnTo>
                <a:lnTo>
                  <a:pt x="2239" y="624"/>
                </a:lnTo>
                <a:lnTo>
                  <a:pt x="2264" y="653"/>
                </a:lnTo>
                <a:lnTo>
                  <a:pt x="2187" y="653"/>
                </a:lnTo>
                <a:lnTo>
                  <a:pt x="2135" y="601"/>
                </a:lnTo>
                <a:lnTo>
                  <a:pt x="2135" y="653"/>
                </a:lnTo>
                <a:lnTo>
                  <a:pt x="2187" y="730"/>
                </a:lnTo>
                <a:lnTo>
                  <a:pt x="2187" y="757"/>
                </a:lnTo>
                <a:lnTo>
                  <a:pt x="2212" y="782"/>
                </a:lnTo>
                <a:lnTo>
                  <a:pt x="2291" y="782"/>
                </a:lnTo>
                <a:lnTo>
                  <a:pt x="2327" y="841"/>
                </a:lnTo>
                <a:lnTo>
                  <a:pt x="2264" y="808"/>
                </a:lnTo>
                <a:lnTo>
                  <a:pt x="2239" y="808"/>
                </a:lnTo>
                <a:lnTo>
                  <a:pt x="2212" y="833"/>
                </a:lnTo>
                <a:lnTo>
                  <a:pt x="2239" y="912"/>
                </a:lnTo>
                <a:lnTo>
                  <a:pt x="2212" y="989"/>
                </a:lnTo>
                <a:lnTo>
                  <a:pt x="2160" y="989"/>
                </a:lnTo>
                <a:lnTo>
                  <a:pt x="2108" y="989"/>
                </a:lnTo>
                <a:lnTo>
                  <a:pt x="2160" y="966"/>
                </a:lnTo>
                <a:lnTo>
                  <a:pt x="2187" y="860"/>
                </a:lnTo>
                <a:lnTo>
                  <a:pt x="2187" y="808"/>
                </a:lnTo>
                <a:lnTo>
                  <a:pt x="2083" y="653"/>
                </a:lnTo>
                <a:lnTo>
                  <a:pt x="2056" y="572"/>
                </a:lnTo>
                <a:lnTo>
                  <a:pt x="2003" y="549"/>
                </a:lnTo>
                <a:lnTo>
                  <a:pt x="1980" y="678"/>
                </a:lnTo>
                <a:lnTo>
                  <a:pt x="2003" y="757"/>
                </a:lnTo>
                <a:lnTo>
                  <a:pt x="2056" y="808"/>
                </a:lnTo>
                <a:lnTo>
                  <a:pt x="2056" y="833"/>
                </a:lnTo>
                <a:lnTo>
                  <a:pt x="2003" y="808"/>
                </a:lnTo>
                <a:lnTo>
                  <a:pt x="1951" y="782"/>
                </a:lnTo>
                <a:lnTo>
                  <a:pt x="1847" y="782"/>
                </a:lnTo>
                <a:lnTo>
                  <a:pt x="1876" y="833"/>
                </a:lnTo>
                <a:lnTo>
                  <a:pt x="1876" y="860"/>
                </a:lnTo>
                <a:lnTo>
                  <a:pt x="1847" y="860"/>
                </a:lnTo>
                <a:lnTo>
                  <a:pt x="1824" y="833"/>
                </a:lnTo>
                <a:lnTo>
                  <a:pt x="1743" y="885"/>
                </a:lnTo>
                <a:lnTo>
                  <a:pt x="1720" y="885"/>
                </a:lnTo>
                <a:lnTo>
                  <a:pt x="1692" y="860"/>
                </a:lnTo>
                <a:lnTo>
                  <a:pt x="1615" y="912"/>
                </a:lnTo>
                <a:lnTo>
                  <a:pt x="1588" y="937"/>
                </a:lnTo>
                <a:lnTo>
                  <a:pt x="1563" y="937"/>
                </a:lnTo>
                <a:lnTo>
                  <a:pt x="1536" y="989"/>
                </a:lnTo>
                <a:lnTo>
                  <a:pt x="1507" y="966"/>
                </a:lnTo>
                <a:lnTo>
                  <a:pt x="1507" y="885"/>
                </a:lnTo>
                <a:lnTo>
                  <a:pt x="1484" y="912"/>
                </a:lnTo>
                <a:lnTo>
                  <a:pt x="1459" y="937"/>
                </a:lnTo>
                <a:lnTo>
                  <a:pt x="1484" y="1018"/>
                </a:lnTo>
                <a:lnTo>
                  <a:pt x="1459" y="1041"/>
                </a:lnTo>
                <a:lnTo>
                  <a:pt x="1407" y="1041"/>
                </a:lnTo>
                <a:lnTo>
                  <a:pt x="1379" y="1093"/>
                </a:lnTo>
                <a:lnTo>
                  <a:pt x="1379" y="1121"/>
                </a:lnTo>
                <a:lnTo>
                  <a:pt x="1379" y="1144"/>
                </a:lnTo>
                <a:lnTo>
                  <a:pt x="1327" y="1093"/>
                </a:lnTo>
                <a:lnTo>
                  <a:pt x="1300" y="1144"/>
                </a:lnTo>
                <a:lnTo>
                  <a:pt x="1300" y="1173"/>
                </a:lnTo>
                <a:lnTo>
                  <a:pt x="1252" y="1121"/>
                </a:lnTo>
                <a:lnTo>
                  <a:pt x="1252" y="1041"/>
                </a:lnTo>
                <a:lnTo>
                  <a:pt x="1196" y="1018"/>
                </a:lnTo>
                <a:lnTo>
                  <a:pt x="1196" y="989"/>
                </a:lnTo>
                <a:lnTo>
                  <a:pt x="1252" y="1018"/>
                </a:lnTo>
                <a:lnTo>
                  <a:pt x="1300" y="1041"/>
                </a:lnTo>
                <a:lnTo>
                  <a:pt x="1352" y="1018"/>
                </a:lnTo>
                <a:lnTo>
                  <a:pt x="1379" y="989"/>
                </a:lnTo>
                <a:lnTo>
                  <a:pt x="1300" y="885"/>
                </a:lnTo>
                <a:lnTo>
                  <a:pt x="1252" y="860"/>
                </a:lnTo>
                <a:lnTo>
                  <a:pt x="1196" y="860"/>
                </a:lnTo>
                <a:lnTo>
                  <a:pt x="1144" y="833"/>
                </a:lnTo>
                <a:lnTo>
                  <a:pt x="1119" y="808"/>
                </a:lnTo>
                <a:lnTo>
                  <a:pt x="1091" y="808"/>
                </a:lnTo>
                <a:lnTo>
                  <a:pt x="1119" y="782"/>
                </a:lnTo>
                <a:lnTo>
                  <a:pt x="1091" y="757"/>
                </a:lnTo>
                <a:lnTo>
                  <a:pt x="1039" y="757"/>
                </a:lnTo>
                <a:lnTo>
                  <a:pt x="1016" y="782"/>
                </a:lnTo>
                <a:lnTo>
                  <a:pt x="987" y="757"/>
                </a:lnTo>
                <a:lnTo>
                  <a:pt x="964" y="757"/>
                </a:lnTo>
                <a:lnTo>
                  <a:pt x="964" y="782"/>
                </a:lnTo>
                <a:lnTo>
                  <a:pt x="935" y="782"/>
                </a:lnTo>
                <a:lnTo>
                  <a:pt x="912" y="782"/>
                </a:lnTo>
                <a:lnTo>
                  <a:pt x="912" y="833"/>
                </a:lnTo>
                <a:lnTo>
                  <a:pt x="860" y="833"/>
                </a:lnTo>
                <a:lnTo>
                  <a:pt x="808" y="833"/>
                </a:lnTo>
                <a:lnTo>
                  <a:pt x="755" y="912"/>
                </a:lnTo>
                <a:lnTo>
                  <a:pt x="780" y="912"/>
                </a:lnTo>
                <a:lnTo>
                  <a:pt x="755" y="937"/>
                </a:lnTo>
                <a:lnTo>
                  <a:pt x="755" y="966"/>
                </a:lnTo>
                <a:lnTo>
                  <a:pt x="728" y="937"/>
                </a:lnTo>
                <a:lnTo>
                  <a:pt x="703" y="989"/>
                </a:lnTo>
                <a:lnTo>
                  <a:pt x="703" y="1018"/>
                </a:lnTo>
                <a:lnTo>
                  <a:pt x="651" y="1093"/>
                </a:lnTo>
                <a:lnTo>
                  <a:pt x="599" y="1144"/>
                </a:lnTo>
                <a:lnTo>
                  <a:pt x="599" y="1173"/>
                </a:lnTo>
                <a:lnTo>
                  <a:pt x="572" y="1173"/>
                </a:lnTo>
                <a:lnTo>
                  <a:pt x="572" y="1196"/>
                </a:lnTo>
                <a:lnTo>
                  <a:pt x="520" y="1248"/>
                </a:lnTo>
                <a:lnTo>
                  <a:pt x="495" y="1277"/>
                </a:lnTo>
                <a:lnTo>
                  <a:pt x="495" y="1302"/>
                </a:lnTo>
                <a:lnTo>
                  <a:pt x="495" y="1329"/>
                </a:lnTo>
                <a:lnTo>
                  <a:pt x="495" y="1354"/>
                </a:lnTo>
                <a:lnTo>
                  <a:pt x="495" y="1380"/>
                </a:lnTo>
                <a:lnTo>
                  <a:pt x="495" y="1405"/>
                </a:lnTo>
                <a:lnTo>
                  <a:pt x="495" y="1432"/>
                </a:lnTo>
                <a:lnTo>
                  <a:pt x="520" y="1457"/>
                </a:lnTo>
                <a:lnTo>
                  <a:pt x="572" y="1432"/>
                </a:lnTo>
                <a:lnTo>
                  <a:pt x="599" y="1405"/>
                </a:lnTo>
                <a:lnTo>
                  <a:pt x="651" y="1380"/>
                </a:lnTo>
                <a:lnTo>
                  <a:pt x="651" y="1432"/>
                </a:lnTo>
                <a:lnTo>
                  <a:pt x="651" y="1457"/>
                </a:lnTo>
                <a:lnTo>
                  <a:pt x="676" y="1484"/>
                </a:lnTo>
                <a:lnTo>
                  <a:pt x="676" y="1509"/>
                </a:lnTo>
                <a:lnTo>
                  <a:pt x="703" y="1561"/>
                </a:lnTo>
                <a:lnTo>
                  <a:pt x="728" y="1561"/>
                </a:lnTo>
                <a:lnTo>
                  <a:pt x="728" y="1509"/>
                </a:lnTo>
                <a:lnTo>
                  <a:pt x="755" y="1509"/>
                </a:lnTo>
                <a:lnTo>
                  <a:pt x="780" y="1484"/>
                </a:lnTo>
                <a:lnTo>
                  <a:pt x="780" y="1432"/>
                </a:lnTo>
                <a:lnTo>
                  <a:pt x="780" y="1405"/>
                </a:lnTo>
                <a:lnTo>
                  <a:pt x="780" y="1380"/>
                </a:lnTo>
                <a:lnTo>
                  <a:pt x="808" y="1380"/>
                </a:lnTo>
                <a:lnTo>
                  <a:pt x="831" y="1380"/>
                </a:lnTo>
                <a:lnTo>
                  <a:pt x="831" y="1354"/>
                </a:lnTo>
                <a:lnTo>
                  <a:pt x="780" y="1302"/>
                </a:lnTo>
                <a:lnTo>
                  <a:pt x="808" y="1225"/>
                </a:lnTo>
                <a:lnTo>
                  <a:pt x="860" y="1225"/>
                </a:lnTo>
                <a:lnTo>
                  <a:pt x="883" y="1173"/>
                </a:lnTo>
                <a:lnTo>
                  <a:pt x="912" y="1144"/>
                </a:lnTo>
                <a:lnTo>
                  <a:pt x="912" y="1093"/>
                </a:lnTo>
                <a:lnTo>
                  <a:pt x="964" y="1041"/>
                </a:lnTo>
                <a:lnTo>
                  <a:pt x="987" y="1069"/>
                </a:lnTo>
                <a:lnTo>
                  <a:pt x="1016" y="1093"/>
                </a:lnTo>
                <a:lnTo>
                  <a:pt x="987" y="1121"/>
                </a:lnTo>
                <a:lnTo>
                  <a:pt x="935" y="1173"/>
                </a:lnTo>
                <a:lnTo>
                  <a:pt x="935" y="1196"/>
                </a:lnTo>
                <a:lnTo>
                  <a:pt x="912" y="1196"/>
                </a:lnTo>
                <a:lnTo>
                  <a:pt x="912" y="1225"/>
                </a:lnTo>
                <a:lnTo>
                  <a:pt x="912" y="1248"/>
                </a:lnTo>
                <a:lnTo>
                  <a:pt x="935" y="1277"/>
                </a:lnTo>
                <a:lnTo>
                  <a:pt x="912" y="1302"/>
                </a:lnTo>
                <a:lnTo>
                  <a:pt x="912" y="1329"/>
                </a:lnTo>
                <a:lnTo>
                  <a:pt x="935" y="1329"/>
                </a:lnTo>
                <a:lnTo>
                  <a:pt x="987" y="1329"/>
                </a:lnTo>
                <a:lnTo>
                  <a:pt x="1091" y="1302"/>
                </a:lnTo>
                <a:lnTo>
                  <a:pt x="1119" y="1302"/>
                </a:lnTo>
                <a:lnTo>
                  <a:pt x="1144" y="1329"/>
                </a:lnTo>
                <a:lnTo>
                  <a:pt x="1171" y="1354"/>
                </a:lnTo>
                <a:lnTo>
                  <a:pt x="1144" y="1380"/>
                </a:lnTo>
                <a:lnTo>
                  <a:pt x="1119" y="1405"/>
                </a:lnTo>
                <a:lnTo>
                  <a:pt x="1144" y="1380"/>
                </a:lnTo>
                <a:lnTo>
                  <a:pt x="1091" y="1380"/>
                </a:lnTo>
                <a:lnTo>
                  <a:pt x="1068" y="1380"/>
                </a:lnTo>
                <a:lnTo>
                  <a:pt x="1016" y="1405"/>
                </a:lnTo>
                <a:lnTo>
                  <a:pt x="987" y="1405"/>
                </a:lnTo>
                <a:lnTo>
                  <a:pt x="987" y="1457"/>
                </a:lnTo>
                <a:lnTo>
                  <a:pt x="987" y="1484"/>
                </a:lnTo>
                <a:lnTo>
                  <a:pt x="935" y="1484"/>
                </a:lnTo>
                <a:lnTo>
                  <a:pt x="912" y="1509"/>
                </a:lnTo>
                <a:lnTo>
                  <a:pt x="912" y="1536"/>
                </a:lnTo>
                <a:lnTo>
                  <a:pt x="912" y="1561"/>
                </a:lnTo>
                <a:lnTo>
                  <a:pt x="912" y="1590"/>
                </a:lnTo>
                <a:lnTo>
                  <a:pt x="883" y="1613"/>
                </a:lnTo>
                <a:lnTo>
                  <a:pt x="912" y="1613"/>
                </a:lnTo>
                <a:lnTo>
                  <a:pt x="964" y="1641"/>
                </a:lnTo>
                <a:lnTo>
                  <a:pt x="935" y="1641"/>
                </a:lnTo>
                <a:lnTo>
                  <a:pt x="883" y="1613"/>
                </a:lnTo>
                <a:lnTo>
                  <a:pt x="860" y="1613"/>
                </a:lnTo>
                <a:lnTo>
                  <a:pt x="808" y="1613"/>
                </a:lnTo>
                <a:lnTo>
                  <a:pt x="728" y="1641"/>
                </a:lnTo>
                <a:lnTo>
                  <a:pt x="676" y="1641"/>
                </a:lnTo>
                <a:lnTo>
                  <a:pt x="624" y="1641"/>
                </a:lnTo>
                <a:lnTo>
                  <a:pt x="599" y="1613"/>
                </a:lnTo>
                <a:lnTo>
                  <a:pt x="599" y="1561"/>
                </a:lnTo>
                <a:lnTo>
                  <a:pt x="624" y="1536"/>
                </a:lnTo>
                <a:lnTo>
                  <a:pt x="624" y="1509"/>
                </a:lnTo>
                <a:lnTo>
                  <a:pt x="599" y="1457"/>
                </a:lnTo>
                <a:lnTo>
                  <a:pt x="572" y="1509"/>
                </a:lnTo>
                <a:lnTo>
                  <a:pt x="572" y="1536"/>
                </a:lnTo>
                <a:lnTo>
                  <a:pt x="572" y="1590"/>
                </a:lnTo>
                <a:lnTo>
                  <a:pt x="572" y="1613"/>
                </a:lnTo>
                <a:lnTo>
                  <a:pt x="572" y="1641"/>
                </a:lnTo>
                <a:lnTo>
                  <a:pt x="547" y="1641"/>
                </a:lnTo>
                <a:lnTo>
                  <a:pt x="520" y="1664"/>
                </a:lnTo>
                <a:lnTo>
                  <a:pt x="467" y="1664"/>
                </a:lnTo>
                <a:lnTo>
                  <a:pt x="467" y="1693"/>
                </a:lnTo>
                <a:lnTo>
                  <a:pt x="444" y="1716"/>
                </a:lnTo>
                <a:lnTo>
                  <a:pt x="415" y="1716"/>
                </a:lnTo>
                <a:lnTo>
                  <a:pt x="415" y="1745"/>
                </a:lnTo>
                <a:lnTo>
                  <a:pt x="392" y="1745"/>
                </a:lnTo>
                <a:lnTo>
                  <a:pt x="363" y="1768"/>
                </a:lnTo>
                <a:lnTo>
                  <a:pt x="311" y="1797"/>
                </a:lnTo>
                <a:lnTo>
                  <a:pt x="288" y="1797"/>
                </a:lnTo>
                <a:lnTo>
                  <a:pt x="236" y="1820"/>
                </a:lnTo>
                <a:lnTo>
                  <a:pt x="207" y="1849"/>
                </a:lnTo>
                <a:lnTo>
                  <a:pt x="184" y="1849"/>
                </a:lnTo>
                <a:lnTo>
                  <a:pt x="184" y="1872"/>
                </a:lnTo>
                <a:lnTo>
                  <a:pt x="207" y="1872"/>
                </a:lnTo>
                <a:lnTo>
                  <a:pt x="236" y="1901"/>
                </a:lnTo>
                <a:lnTo>
                  <a:pt x="236" y="1925"/>
                </a:lnTo>
                <a:lnTo>
                  <a:pt x="236" y="2004"/>
                </a:lnTo>
                <a:lnTo>
                  <a:pt x="207" y="2029"/>
                </a:lnTo>
                <a:lnTo>
                  <a:pt x="184" y="2029"/>
                </a:lnTo>
                <a:lnTo>
                  <a:pt x="156" y="2029"/>
                </a:lnTo>
                <a:lnTo>
                  <a:pt x="131" y="2004"/>
                </a:lnTo>
                <a:lnTo>
                  <a:pt x="79" y="2029"/>
                </a:lnTo>
                <a:lnTo>
                  <a:pt x="52" y="2029"/>
                </a:lnTo>
                <a:lnTo>
                  <a:pt x="27" y="2029"/>
                </a:lnTo>
                <a:lnTo>
                  <a:pt x="27" y="2081"/>
                </a:lnTo>
                <a:lnTo>
                  <a:pt x="27" y="2133"/>
                </a:lnTo>
                <a:lnTo>
                  <a:pt x="27" y="2185"/>
                </a:lnTo>
                <a:lnTo>
                  <a:pt x="0" y="2213"/>
                </a:lnTo>
                <a:lnTo>
                  <a:pt x="27" y="2265"/>
                </a:lnTo>
                <a:lnTo>
                  <a:pt x="0" y="2317"/>
                </a:lnTo>
                <a:lnTo>
                  <a:pt x="52" y="2317"/>
                </a:lnTo>
                <a:lnTo>
                  <a:pt x="79" y="2317"/>
                </a:lnTo>
                <a:lnTo>
                  <a:pt x="104" y="2369"/>
                </a:lnTo>
                <a:lnTo>
                  <a:pt x="156" y="2340"/>
                </a:lnTo>
                <a:lnTo>
                  <a:pt x="207" y="2369"/>
                </a:lnTo>
                <a:lnTo>
                  <a:pt x="236" y="2340"/>
                </a:lnTo>
                <a:lnTo>
                  <a:pt x="259" y="2317"/>
                </a:lnTo>
                <a:lnTo>
                  <a:pt x="288" y="2265"/>
                </a:lnTo>
                <a:lnTo>
                  <a:pt x="340" y="2185"/>
                </a:lnTo>
                <a:lnTo>
                  <a:pt x="392" y="2133"/>
                </a:lnTo>
                <a:lnTo>
                  <a:pt x="392" y="2081"/>
                </a:lnTo>
                <a:lnTo>
                  <a:pt x="415" y="2081"/>
                </a:lnTo>
                <a:lnTo>
                  <a:pt x="415" y="2056"/>
                </a:lnTo>
                <a:lnTo>
                  <a:pt x="467" y="2056"/>
                </a:lnTo>
                <a:lnTo>
                  <a:pt x="495" y="2029"/>
                </a:lnTo>
                <a:lnTo>
                  <a:pt x="520" y="2029"/>
                </a:lnTo>
                <a:lnTo>
                  <a:pt x="572" y="2029"/>
                </a:lnTo>
                <a:lnTo>
                  <a:pt x="599" y="2029"/>
                </a:lnTo>
                <a:lnTo>
                  <a:pt x="624" y="2056"/>
                </a:lnTo>
                <a:lnTo>
                  <a:pt x="624" y="2081"/>
                </a:lnTo>
                <a:lnTo>
                  <a:pt x="703" y="2160"/>
                </a:lnTo>
                <a:lnTo>
                  <a:pt x="728" y="2160"/>
                </a:lnTo>
                <a:lnTo>
                  <a:pt x="755" y="2185"/>
                </a:lnTo>
                <a:lnTo>
                  <a:pt x="780" y="2213"/>
                </a:lnTo>
                <a:lnTo>
                  <a:pt x="755" y="2236"/>
                </a:lnTo>
                <a:lnTo>
                  <a:pt x="755" y="2265"/>
                </a:lnTo>
                <a:lnTo>
                  <a:pt x="808" y="2236"/>
                </a:lnTo>
                <a:lnTo>
                  <a:pt x="780" y="2185"/>
                </a:lnTo>
                <a:lnTo>
                  <a:pt x="780" y="2160"/>
                </a:lnTo>
                <a:lnTo>
                  <a:pt x="808" y="2185"/>
                </a:lnTo>
                <a:lnTo>
                  <a:pt x="831" y="2213"/>
                </a:lnTo>
                <a:lnTo>
                  <a:pt x="831" y="2185"/>
                </a:lnTo>
                <a:lnTo>
                  <a:pt x="780" y="2133"/>
                </a:lnTo>
                <a:lnTo>
                  <a:pt x="755" y="2108"/>
                </a:lnTo>
                <a:lnTo>
                  <a:pt x="728" y="2081"/>
                </a:lnTo>
                <a:lnTo>
                  <a:pt x="703" y="2081"/>
                </a:lnTo>
                <a:lnTo>
                  <a:pt x="676" y="2029"/>
                </a:lnTo>
                <a:lnTo>
                  <a:pt x="651" y="2029"/>
                </a:lnTo>
                <a:lnTo>
                  <a:pt x="651" y="2004"/>
                </a:lnTo>
                <a:lnTo>
                  <a:pt x="651" y="1977"/>
                </a:lnTo>
                <a:lnTo>
                  <a:pt x="676" y="1977"/>
                </a:lnTo>
                <a:lnTo>
                  <a:pt x="703" y="2004"/>
                </a:lnTo>
                <a:lnTo>
                  <a:pt x="755" y="2004"/>
                </a:lnTo>
                <a:lnTo>
                  <a:pt x="755" y="2029"/>
                </a:lnTo>
                <a:lnTo>
                  <a:pt x="780" y="2056"/>
                </a:lnTo>
                <a:lnTo>
                  <a:pt x="808" y="2081"/>
                </a:lnTo>
                <a:lnTo>
                  <a:pt x="860" y="2081"/>
                </a:lnTo>
                <a:lnTo>
                  <a:pt x="883" y="2108"/>
                </a:lnTo>
                <a:lnTo>
                  <a:pt x="883" y="2133"/>
                </a:lnTo>
                <a:lnTo>
                  <a:pt x="883" y="2185"/>
                </a:lnTo>
                <a:lnTo>
                  <a:pt x="912" y="2185"/>
                </a:lnTo>
                <a:lnTo>
                  <a:pt x="935" y="2185"/>
                </a:lnTo>
                <a:lnTo>
                  <a:pt x="935" y="2213"/>
                </a:lnTo>
                <a:lnTo>
                  <a:pt x="935" y="2236"/>
                </a:lnTo>
                <a:lnTo>
                  <a:pt x="987" y="2288"/>
                </a:lnTo>
                <a:lnTo>
                  <a:pt x="1016" y="2288"/>
                </a:lnTo>
                <a:lnTo>
                  <a:pt x="987" y="2265"/>
                </a:lnTo>
                <a:lnTo>
                  <a:pt x="964" y="2236"/>
                </a:lnTo>
                <a:lnTo>
                  <a:pt x="964" y="2213"/>
                </a:lnTo>
                <a:lnTo>
                  <a:pt x="1016" y="2213"/>
                </a:lnTo>
                <a:lnTo>
                  <a:pt x="964" y="2185"/>
                </a:lnTo>
                <a:lnTo>
                  <a:pt x="987" y="2185"/>
                </a:lnTo>
                <a:lnTo>
                  <a:pt x="1016" y="2213"/>
                </a:lnTo>
                <a:lnTo>
                  <a:pt x="1016" y="2185"/>
                </a:lnTo>
                <a:lnTo>
                  <a:pt x="1039" y="2185"/>
                </a:lnTo>
                <a:lnTo>
                  <a:pt x="1068" y="2185"/>
                </a:lnTo>
                <a:lnTo>
                  <a:pt x="1091" y="2160"/>
                </a:lnTo>
                <a:lnTo>
                  <a:pt x="1091" y="2133"/>
                </a:lnTo>
                <a:lnTo>
                  <a:pt x="1119" y="2133"/>
                </a:lnTo>
                <a:lnTo>
                  <a:pt x="1144" y="2108"/>
                </a:lnTo>
                <a:lnTo>
                  <a:pt x="1119" y="2081"/>
                </a:lnTo>
                <a:lnTo>
                  <a:pt x="1144" y="2056"/>
                </a:lnTo>
                <a:lnTo>
                  <a:pt x="1144" y="2029"/>
                </a:lnTo>
                <a:lnTo>
                  <a:pt x="1144" y="2004"/>
                </a:lnTo>
                <a:lnTo>
                  <a:pt x="1171" y="2004"/>
                </a:lnTo>
                <a:lnTo>
                  <a:pt x="1196" y="2004"/>
                </a:lnTo>
                <a:lnTo>
                  <a:pt x="1223" y="1952"/>
                </a:lnTo>
                <a:lnTo>
                  <a:pt x="1248" y="1952"/>
                </a:lnTo>
                <a:lnTo>
                  <a:pt x="1275" y="1952"/>
                </a:lnTo>
                <a:lnTo>
                  <a:pt x="1275" y="1977"/>
                </a:lnTo>
                <a:lnTo>
                  <a:pt x="1300" y="2004"/>
                </a:lnTo>
                <a:lnTo>
                  <a:pt x="1327" y="2004"/>
                </a:lnTo>
                <a:lnTo>
                  <a:pt x="1300" y="1977"/>
                </a:lnTo>
                <a:lnTo>
                  <a:pt x="1300" y="1952"/>
                </a:lnTo>
                <a:lnTo>
                  <a:pt x="1327" y="1952"/>
                </a:lnTo>
                <a:lnTo>
                  <a:pt x="1379" y="1952"/>
                </a:lnTo>
                <a:lnTo>
                  <a:pt x="1404" y="1925"/>
                </a:lnTo>
                <a:lnTo>
                  <a:pt x="1432" y="1901"/>
                </a:lnTo>
                <a:lnTo>
                  <a:pt x="1459" y="1872"/>
                </a:lnTo>
                <a:lnTo>
                  <a:pt x="1459" y="1877"/>
                </a:lnTo>
                <a:lnTo>
                  <a:pt x="1432" y="1901"/>
                </a:lnTo>
                <a:lnTo>
                  <a:pt x="1407" y="1925"/>
                </a:lnTo>
                <a:lnTo>
                  <a:pt x="1459" y="1925"/>
                </a:lnTo>
                <a:lnTo>
                  <a:pt x="1459" y="1952"/>
                </a:lnTo>
                <a:lnTo>
                  <a:pt x="1432" y="2004"/>
                </a:lnTo>
                <a:lnTo>
                  <a:pt x="1459" y="2033"/>
                </a:lnTo>
                <a:lnTo>
                  <a:pt x="1484" y="2056"/>
                </a:lnTo>
                <a:lnTo>
                  <a:pt x="1536" y="2081"/>
                </a:lnTo>
                <a:lnTo>
                  <a:pt x="1563" y="2133"/>
                </a:lnTo>
                <a:lnTo>
                  <a:pt x="1563" y="2160"/>
                </a:lnTo>
                <a:lnTo>
                  <a:pt x="1507" y="2160"/>
                </a:lnTo>
                <a:lnTo>
                  <a:pt x="1484" y="2185"/>
                </a:lnTo>
                <a:lnTo>
                  <a:pt x="1459" y="2185"/>
                </a:lnTo>
                <a:lnTo>
                  <a:pt x="1327" y="2133"/>
                </a:lnTo>
                <a:lnTo>
                  <a:pt x="1275" y="2133"/>
                </a:lnTo>
                <a:lnTo>
                  <a:pt x="1223" y="2160"/>
                </a:lnTo>
                <a:lnTo>
                  <a:pt x="1171" y="2185"/>
                </a:lnTo>
                <a:lnTo>
                  <a:pt x="1144" y="2185"/>
                </a:lnTo>
                <a:lnTo>
                  <a:pt x="1171" y="2213"/>
                </a:lnTo>
                <a:lnTo>
                  <a:pt x="1119" y="2185"/>
                </a:lnTo>
                <a:lnTo>
                  <a:pt x="1119" y="2213"/>
                </a:lnTo>
                <a:lnTo>
                  <a:pt x="1119" y="2236"/>
                </a:lnTo>
                <a:lnTo>
                  <a:pt x="1091" y="2288"/>
                </a:lnTo>
                <a:lnTo>
                  <a:pt x="1119" y="2288"/>
                </a:lnTo>
                <a:lnTo>
                  <a:pt x="1144" y="2317"/>
                </a:lnTo>
                <a:lnTo>
                  <a:pt x="1171" y="2340"/>
                </a:lnTo>
                <a:lnTo>
                  <a:pt x="1196" y="2369"/>
                </a:lnTo>
                <a:lnTo>
                  <a:pt x="1275" y="2340"/>
                </a:lnTo>
                <a:lnTo>
                  <a:pt x="1275" y="2369"/>
                </a:lnTo>
                <a:lnTo>
                  <a:pt x="1300" y="2369"/>
                </a:lnTo>
                <a:lnTo>
                  <a:pt x="1352" y="2369"/>
                </a:lnTo>
                <a:lnTo>
                  <a:pt x="1379" y="2369"/>
                </a:lnTo>
                <a:lnTo>
                  <a:pt x="1404" y="2392"/>
                </a:lnTo>
                <a:lnTo>
                  <a:pt x="1379" y="2421"/>
                </a:lnTo>
                <a:lnTo>
                  <a:pt x="1404" y="2444"/>
                </a:lnTo>
                <a:lnTo>
                  <a:pt x="1404" y="2472"/>
                </a:lnTo>
                <a:lnTo>
                  <a:pt x="1379" y="2495"/>
                </a:lnTo>
                <a:lnTo>
                  <a:pt x="1352" y="2524"/>
                </a:lnTo>
                <a:lnTo>
                  <a:pt x="1359" y="2620"/>
                </a:lnTo>
                <a:lnTo>
                  <a:pt x="1379" y="2680"/>
                </a:lnTo>
                <a:lnTo>
                  <a:pt x="1459" y="2756"/>
                </a:lnTo>
                <a:lnTo>
                  <a:pt x="1459" y="2783"/>
                </a:lnTo>
                <a:lnTo>
                  <a:pt x="1484" y="2889"/>
                </a:lnTo>
                <a:lnTo>
                  <a:pt x="1563" y="2968"/>
                </a:lnTo>
                <a:lnTo>
                  <a:pt x="1615" y="3096"/>
                </a:lnTo>
                <a:lnTo>
                  <a:pt x="1615" y="3148"/>
                </a:lnTo>
                <a:lnTo>
                  <a:pt x="1663" y="3173"/>
                </a:lnTo>
                <a:lnTo>
                  <a:pt x="1720" y="3148"/>
                </a:lnTo>
                <a:lnTo>
                  <a:pt x="1772" y="3125"/>
                </a:lnTo>
                <a:lnTo>
                  <a:pt x="1795" y="3125"/>
                </a:lnTo>
                <a:lnTo>
                  <a:pt x="1899" y="3096"/>
                </a:lnTo>
                <a:lnTo>
                  <a:pt x="1928" y="3071"/>
                </a:lnTo>
                <a:lnTo>
                  <a:pt x="1980" y="3044"/>
                </a:lnTo>
                <a:lnTo>
                  <a:pt x="2031" y="3016"/>
                </a:lnTo>
                <a:lnTo>
                  <a:pt x="2056" y="2993"/>
                </a:lnTo>
                <a:lnTo>
                  <a:pt x="2083" y="2941"/>
                </a:lnTo>
                <a:lnTo>
                  <a:pt x="2135" y="2912"/>
                </a:lnTo>
                <a:lnTo>
                  <a:pt x="2135" y="2889"/>
                </a:lnTo>
                <a:lnTo>
                  <a:pt x="2108" y="2860"/>
                </a:lnTo>
                <a:lnTo>
                  <a:pt x="2083" y="2837"/>
                </a:lnTo>
                <a:lnTo>
                  <a:pt x="2031" y="2812"/>
                </a:lnTo>
                <a:lnTo>
                  <a:pt x="2003" y="2837"/>
                </a:lnTo>
                <a:lnTo>
                  <a:pt x="2003" y="2860"/>
                </a:lnTo>
                <a:lnTo>
                  <a:pt x="2003" y="2912"/>
                </a:lnTo>
                <a:lnTo>
                  <a:pt x="1980" y="2860"/>
                </a:lnTo>
                <a:lnTo>
                  <a:pt x="2031" y="2812"/>
                </a:lnTo>
                <a:lnTo>
                  <a:pt x="2003" y="2783"/>
                </a:lnTo>
                <a:lnTo>
                  <a:pt x="1980" y="2783"/>
                </a:lnTo>
                <a:lnTo>
                  <a:pt x="1980" y="2812"/>
                </a:lnTo>
                <a:lnTo>
                  <a:pt x="1899" y="2783"/>
                </a:lnTo>
                <a:lnTo>
                  <a:pt x="1876" y="2783"/>
                </a:lnTo>
                <a:lnTo>
                  <a:pt x="1847" y="2732"/>
                </a:lnTo>
                <a:lnTo>
                  <a:pt x="1847" y="2705"/>
                </a:lnTo>
                <a:lnTo>
                  <a:pt x="1795" y="2653"/>
                </a:lnTo>
                <a:lnTo>
                  <a:pt x="1772" y="2601"/>
                </a:lnTo>
                <a:lnTo>
                  <a:pt x="1795" y="2601"/>
                </a:lnTo>
                <a:lnTo>
                  <a:pt x="1847" y="2601"/>
                </a:lnTo>
                <a:lnTo>
                  <a:pt x="1876" y="2653"/>
                </a:lnTo>
                <a:lnTo>
                  <a:pt x="1899" y="2680"/>
                </a:lnTo>
                <a:lnTo>
                  <a:pt x="1951" y="2705"/>
                </a:lnTo>
                <a:lnTo>
                  <a:pt x="1980" y="2732"/>
                </a:lnTo>
                <a:lnTo>
                  <a:pt x="2056" y="2705"/>
                </a:lnTo>
                <a:lnTo>
                  <a:pt x="2056" y="2756"/>
                </a:lnTo>
                <a:lnTo>
                  <a:pt x="2160" y="2756"/>
                </a:lnTo>
                <a:lnTo>
                  <a:pt x="2191" y="2772"/>
                </a:lnTo>
                <a:lnTo>
                  <a:pt x="2187" y="2783"/>
                </a:lnTo>
                <a:lnTo>
                  <a:pt x="2239" y="2783"/>
                </a:lnTo>
                <a:lnTo>
                  <a:pt x="2344" y="2783"/>
                </a:lnTo>
                <a:lnTo>
                  <a:pt x="2367" y="2783"/>
                </a:lnTo>
                <a:lnTo>
                  <a:pt x="2396" y="2837"/>
                </a:lnTo>
                <a:lnTo>
                  <a:pt x="2419" y="2860"/>
                </a:lnTo>
                <a:lnTo>
                  <a:pt x="2471" y="2860"/>
                </a:lnTo>
                <a:lnTo>
                  <a:pt x="2448" y="2889"/>
                </a:lnTo>
                <a:lnTo>
                  <a:pt x="2471" y="2912"/>
                </a:lnTo>
                <a:lnTo>
                  <a:pt x="2500" y="2912"/>
                </a:lnTo>
                <a:lnTo>
                  <a:pt x="2523" y="2860"/>
                </a:lnTo>
                <a:lnTo>
                  <a:pt x="2552" y="2912"/>
                </a:lnTo>
                <a:lnTo>
                  <a:pt x="2552" y="3016"/>
                </a:lnTo>
                <a:lnTo>
                  <a:pt x="2627" y="3173"/>
                </a:lnTo>
                <a:lnTo>
                  <a:pt x="2655" y="3280"/>
                </a:lnTo>
                <a:lnTo>
                  <a:pt x="2707" y="3328"/>
                </a:lnTo>
                <a:lnTo>
                  <a:pt x="2759" y="3303"/>
                </a:lnTo>
                <a:lnTo>
                  <a:pt x="2836" y="3173"/>
                </a:lnTo>
                <a:lnTo>
                  <a:pt x="2863" y="3071"/>
                </a:lnTo>
                <a:lnTo>
                  <a:pt x="2888" y="3044"/>
                </a:lnTo>
                <a:lnTo>
                  <a:pt x="2991" y="2968"/>
                </a:lnTo>
                <a:lnTo>
                  <a:pt x="3020" y="2912"/>
                </a:lnTo>
                <a:lnTo>
                  <a:pt x="3043" y="2912"/>
                </a:lnTo>
                <a:lnTo>
                  <a:pt x="3043" y="2860"/>
                </a:lnTo>
                <a:lnTo>
                  <a:pt x="3043" y="2837"/>
                </a:lnTo>
                <a:lnTo>
                  <a:pt x="3072" y="2812"/>
                </a:lnTo>
                <a:lnTo>
                  <a:pt x="3095" y="2860"/>
                </a:lnTo>
                <a:lnTo>
                  <a:pt x="3124" y="2889"/>
                </a:lnTo>
                <a:lnTo>
                  <a:pt x="3147" y="2912"/>
                </a:lnTo>
                <a:lnTo>
                  <a:pt x="3176" y="2968"/>
                </a:lnTo>
                <a:lnTo>
                  <a:pt x="3199" y="2993"/>
                </a:lnTo>
                <a:lnTo>
                  <a:pt x="3227" y="3071"/>
                </a:lnTo>
                <a:lnTo>
                  <a:pt x="3251" y="3096"/>
                </a:lnTo>
                <a:lnTo>
                  <a:pt x="3279" y="3125"/>
                </a:lnTo>
                <a:lnTo>
                  <a:pt x="3304" y="3071"/>
                </a:lnTo>
                <a:lnTo>
                  <a:pt x="3331" y="3096"/>
                </a:lnTo>
                <a:lnTo>
                  <a:pt x="3331" y="3125"/>
                </a:lnTo>
                <a:lnTo>
                  <a:pt x="3356" y="3177"/>
                </a:lnTo>
                <a:lnTo>
                  <a:pt x="3356" y="3229"/>
                </a:lnTo>
                <a:lnTo>
                  <a:pt x="3383" y="3280"/>
                </a:lnTo>
                <a:lnTo>
                  <a:pt x="3383" y="3332"/>
                </a:lnTo>
                <a:lnTo>
                  <a:pt x="3383" y="3355"/>
                </a:lnTo>
                <a:lnTo>
                  <a:pt x="3408" y="3384"/>
                </a:lnTo>
                <a:lnTo>
                  <a:pt x="3435" y="3436"/>
                </a:lnTo>
                <a:lnTo>
                  <a:pt x="3408" y="3436"/>
                </a:lnTo>
                <a:lnTo>
                  <a:pt x="3435" y="3488"/>
                </a:lnTo>
                <a:lnTo>
                  <a:pt x="3460" y="3564"/>
                </a:lnTo>
                <a:lnTo>
                  <a:pt x="3539" y="3616"/>
                </a:lnTo>
                <a:lnTo>
                  <a:pt x="3539" y="3564"/>
                </a:lnTo>
                <a:lnTo>
                  <a:pt x="3512" y="3540"/>
                </a:lnTo>
                <a:lnTo>
                  <a:pt x="3512" y="3488"/>
                </a:lnTo>
                <a:lnTo>
                  <a:pt x="3487" y="3436"/>
                </a:lnTo>
                <a:lnTo>
                  <a:pt x="3460" y="3436"/>
                </a:lnTo>
                <a:lnTo>
                  <a:pt x="3435" y="3384"/>
                </a:lnTo>
                <a:lnTo>
                  <a:pt x="3408" y="3355"/>
                </a:lnTo>
                <a:lnTo>
                  <a:pt x="3435" y="3280"/>
                </a:lnTo>
                <a:lnTo>
                  <a:pt x="3435" y="3229"/>
                </a:lnTo>
                <a:lnTo>
                  <a:pt x="3460" y="3229"/>
                </a:lnTo>
                <a:lnTo>
                  <a:pt x="3487" y="3229"/>
                </a:lnTo>
                <a:lnTo>
                  <a:pt x="3487" y="3280"/>
                </a:lnTo>
                <a:lnTo>
                  <a:pt x="3512" y="3303"/>
                </a:lnTo>
                <a:lnTo>
                  <a:pt x="3563" y="3332"/>
                </a:lnTo>
                <a:lnTo>
                  <a:pt x="3563" y="3355"/>
                </a:lnTo>
                <a:lnTo>
                  <a:pt x="3592" y="3355"/>
                </a:lnTo>
                <a:lnTo>
                  <a:pt x="3667" y="3280"/>
                </a:lnTo>
                <a:lnTo>
                  <a:pt x="3696" y="3280"/>
                </a:lnTo>
                <a:lnTo>
                  <a:pt x="3696" y="3229"/>
                </a:lnTo>
                <a:lnTo>
                  <a:pt x="3696" y="3148"/>
                </a:lnTo>
                <a:lnTo>
                  <a:pt x="3667" y="3125"/>
                </a:lnTo>
                <a:lnTo>
                  <a:pt x="3667" y="3096"/>
                </a:lnTo>
                <a:lnTo>
                  <a:pt x="3615" y="3096"/>
                </a:lnTo>
                <a:lnTo>
                  <a:pt x="3615" y="3071"/>
                </a:lnTo>
                <a:lnTo>
                  <a:pt x="3592" y="3019"/>
                </a:lnTo>
                <a:lnTo>
                  <a:pt x="3592" y="2968"/>
                </a:lnTo>
                <a:lnTo>
                  <a:pt x="3615" y="2941"/>
                </a:lnTo>
                <a:lnTo>
                  <a:pt x="3615" y="2912"/>
                </a:lnTo>
                <a:lnTo>
                  <a:pt x="3667" y="2912"/>
                </a:lnTo>
                <a:lnTo>
                  <a:pt x="3667" y="2968"/>
                </a:lnTo>
                <a:lnTo>
                  <a:pt x="3719" y="2968"/>
                </a:lnTo>
                <a:lnTo>
                  <a:pt x="3719" y="2912"/>
                </a:lnTo>
                <a:lnTo>
                  <a:pt x="3771" y="2912"/>
                </a:lnTo>
                <a:lnTo>
                  <a:pt x="3800" y="2889"/>
                </a:lnTo>
                <a:lnTo>
                  <a:pt x="3823" y="2889"/>
                </a:lnTo>
                <a:lnTo>
                  <a:pt x="3903" y="2864"/>
                </a:lnTo>
                <a:lnTo>
                  <a:pt x="3955" y="2783"/>
                </a:lnTo>
                <a:lnTo>
                  <a:pt x="3955" y="2756"/>
                </a:lnTo>
                <a:lnTo>
                  <a:pt x="3980" y="2732"/>
                </a:lnTo>
                <a:lnTo>
                  <a:pt x="4007" y="2680"/>
                </a:lnTo>
                <a:lnTo>
                  <a:pt x="4032" y="2628"/>
                </a:lnTo>
                <a:lnTo>
                  <a:pt x="4032" y="2601"/>
                </a:lnTo>
                <a:lnTo>
                  <a:pt x="3980" y="2628"/>
                </a:lnTo>
                <a:lnTo>
                  <a:pt x="3955" y="2601"/>
                </a:lnTo>
                <a:lnTo>
                  <a:pt x="3980" y="2576"/>
                </a:lnTo>
                <a:lnTo>
                  <a:pt x="3955" y="2524"/>
                </a:lnTo>
                <a:lnTo>
                  <a:pt x="4007" y="2524"/>
                </a:lnTo>
                <a:lnTo>
                  <a:pt x="3980" y="2501"/>
                </a:lnTo>
                <a:lnTo>
                  <a:pt x="3955" y="2421"/>
                </a:lnTo>
                <a:lnTo>
                  <a:pt x="3928" y="2396"/>
                </a:lnTo>
                <a:lnTo>
                  <a:pt x="3980" y="2317"/>
                </a:lnTo>
                <a:lnTo>
                  <a:pt x="3955" y="2288"/>
                </a:lnTo>
                <a:lnTo>
                  <a:pt x="3928" y="2288"/>
                </a:lnTo>
                <a:lnTo>
                  <a:pt x="3903" y="2317"/>
                </a:lnTo>
                <a:lnTo>
                  <a:pt x="3875" y="2288"/>
                </a:lnTo>
                <a:lnTo>
                  <a:pt x="3851" y="2265"/>
                </a:lnTo>
                <a:lnTo>
                  <a:pt x="3851" y="2236"/>
                </a:lnTo>
                <a:lnTo>
                  <a:pt x="3903" y="2213"/>
                </a:lnTo>
                <a:lnTo>
                  <a:pt x="3955" y="2160"/>
                </a:lnTo>
                <a:lnTo>
                  <a:pt x="3955" y="2213"/>
                </a:lnTo>
                <a:lnTo>
                  <a:pt x="4007" y="2213"/>
                </a:lnTo>
                <a:lnTo>
                  <a:pt x="4032" y="2188"/>
                </a:lnTo>
                <a:lnTo>
                  <a:pt x="4072" y="2148"/>
                </a:lnTo>
                <a:lnTo>
                  <a:pt x="4059" y="2188"/>
                </a:lnTo>
                <a:lnTo>
                  <a:pt x="4084" y="2213"/>
                </a:lnTo>
                <a:lnTo>
                  <a:pt x="4084" y="2265"/>
                </a:lnTo>
                <a:lnTo>
                  <a:pt x="4111" y="2265"/>
                </a:lnTo>
                <a:lnTo>
                  <a:pt x="4136" y="2288"/>
                </a:lnTo>
                <a:lnTo>
                  <a:pt x="4162" y="2344"/>
                </a:lnTo>
                <a:lnTo>
                  <a:pt x="4162" y="2396"/>
                </a:lnTo>
                <a:lnTo>
                  <a:pt x="4216" y="2396"/>
                </a:lnTo>
                <a:lnTo>
                  <a:pt x="4216" y="2344"/>
                </a:lnTo>
                <a:lnTo>
                  <a:pt x="4187" y="2288"/>
                </a:lnTo>
                <a:lnTo>
                  <a:pt x="4162" y="2236"/>
                </a:lnTo>
                <a:lnTo>
                  <a:pt x="4136" y="2213"/>
                </a:lnTo>
                <a:lnTo>
                  <a:pt x="4162" y="2188"/>
                </a:lnTo>
                <a:lnTo>
                  <a:pt x="4187" y="2133"/>
                </a:lnTo>
                <a:lnTo>
                  <a:pt x="4187" y="2081"/>
                </a:lnTo>
                <a:lnTo>
                  <a:pt x="4216" y="2033"/>
                </a:lnTo>
                <a:lnTo>
                  <a:pt x="4228" y="2016"/>
                </a:lnTo>
                <a:lnTo>
                  <a:pt x="4239" y="2033"/>
                </a:lnTo>
                <a:lnTo>
                  <a:pt x="4268" y="2056"/>
                </a:lnTo>
                <a:lnTo>
                  <a:pt x="4291" y="2033"/>
                </a:lnTo>
                <a:lnTo>
                  <a:pt x="4395" y="1901"/>
                </a:lnTo>
                <a:lnTo>
                  <a:pt x="4424" y="1561"/>
                </a:lnTo>
                <a:lnTo>
                  <a:pt x="4395" y="1536"/>
                </a:lnTo>
                <a:lnTo>
                  <a:pt x="4395" y="1457"/>
                </a:lnTo>
                <a:lnTo>
                  <a:pt x="4347" y="1457"/>
                </a:lnTo>
                <a:lnTo>
                  <a:pt x="4239" y="1484"/>
                </a:lnTo>
                <a:lnTo>
                  <a:pt x="4239" y="1432"/>
                </a:lnTo>
                <a:lnTo>
                  <a:pt x="4187" y="1405"/>
                </a:lnTo>
                <a:lnTo>
                  <a:pt x="4239" y="1248"/>
                </a:lnTo>
                <a:lnTo>
                  <a:pt x="4239" y="1173"/>
                </a:lnTo>
                <a:lnTo>
                  <a:pt x="4291" y="1121"/>
                </a:lnTo>
                <a:lnTo>
                  <a:pt x="4395" y="1093"/>
                </a:lnTo>
                <a:lnTo>
                  <a:pt x="4447" y="1069"/>
                </a:lnTo>
                <a:lnTo>
                  <a:pt x="4527" y="1041"/>
                </a:lnTo>
                <a:lnTo>
                  <a:pt x="4504" y="1093"/>
                </a:lnTo>
                <a:lnTo>
                  <a:pt x="4552" y="1069"/>
                </a:lnTo>
                <a:lnTo>
                  <a:pt x="4604" y="1041"/>
                </a:lnTo>
                <a:lnTo>
                  <a:pt x="4579" y="1018"/>
                </a:lnTo>
                <a:lnTo>
                  <a:pt x="4604" y="885"/>
                </a:lnTo>
                <a:lnTo>
                  <a:pt x="4660" y="860"/>
                </a:lnTo>
                <a:lnTo>
                  <a:pt x="4683" y="912"/>
                </a:lnTo>
                <a:lnTo>
                  <a:pt x="4735" y="808"/>
                </a:lnTo>
                <a:lnTo>
                  <a:pt x="4760" y="885"/>
                </a:lnTo>
                <a:lnTo>
                  <a:pt x="4786" y="912"/>
                </a:lnTo>
                <a:lnTo>
                  <a:pt x="4760" y="966"/>
                </a:lnTo>
                <a:lnTo>
                  <a:pt x="4735" y="1093"/>
                </a:lnTo>
                <a:lnTo>
                  <a:pt x="4712" y="1144"/>
                </a:lnTo>
                <a:lnTo>
                  <a:pt x="4712" y="1248"/>
                </a:lnTo>
                <a:lnTo>
                  <a:pt x="4760" y="1432"/>
                </a:lnTo>
                <a:lnTo>
                  <a:pt x="4815" y="1457"/>
                </a:lnTo>
                <a:lnTo>
                  <a:pt x="4840" y="1561"/>
                </a:lnTo>
                <a:lnTo>
                  <a:pt x="4892" y="1457"/>
                </a:lnTo>
                <a:lnTo>
                  <a:pt x="4892" y="1405"/>
                </a:lnTo>
                <a:lnTo>
                  <a:pt x="4919" y="1405"/>
                </a:lnTo>
                <a:lnTo>
                  <a:pt x="4892" y="1354"/>
                </a:lnTo>
                <a:lnTo>
                  <a:pt x="4919" y="1302"/>
                </a:lnTo>
                <a:lnTo>
                  <a:pt x="4867" y="1248"/>
                </a:lnTo>
                <a:lnTo>
                  <a:pt x="4892" y="1196"/>
                </a:lnTo>
                <a:lnTo>
                  <a:pt x="4867" y="1093"/>
                </a:lnTo>
                <a:lnTo>
                  <a:pt x="4840" y="1121"/>
                </a:lnTo>
                <a:lnTo>
                  <a:pt x="4815" y="989"/>
                </a:lnTo>
                <a:lnTo>
                  <a:pt x="4815" y="966"/>
                </a:lnTo>
                <a:lnTo>
                  <a:pt x="4892" y="912"/>
                </a:lnTo>
                <a:lnTo>
                  <a:pt x="4944" y="885"/>
                </a:lnTo>
                <a:lnTo>
                  <a:pt x="4996" y="966"/>
                </a:lnTo>
                <a:lnTo>
                  <a:pt x="5023" y="730"/>
                </a:lnTo>
                <a:lnTo>
                  <a:pt x="5128" y="678"/>
                </a:lnTo>
                <a:lnTo>
                  <a:pt x="5074" y="653"/>
                </a:lnTo>
                <a:lnTo>
                  <a:pt x="5074" y="624"/>
                </a:lnTo>
                <a:lnTo>
                  <a:pt x="5023" y="624"/>
                </a:lnTo>
                <a:lnTo>
                  <a:pt x="4971" y="572"/>
                </a:lnTo>
                <a:lnTo>
                  <a:pt x="4919" y="521"/>
                </a:lnTo>
                <a:lnTo>
                  <a:pt x="4971" y="521"/>
                </a:lnTo>
                <a:lnTo>
                  <a:pt x="5048" y="498"/>
                </a:lnTo>
                <a:lnTo>
                  <a:pt x="4996" y="469"/>
                </a:lnTo>
                <a:lnTo>
                  <a:pt x="4996" y="394"/>
                </a:lnTo>
                <a:lnTo>
                  <a:pt x="5023" y="417"/>
                </a:lnTo>
                <a:lnTo>
                  <a:pt x="5128" y="446"/>
                </a:lnTo>
                <a:lnTo>
                  <a:pt x="5180" y="469"/>
                </a:lnTo>
                <a:lnTo>
                  <a:pt x="5255" y="469"/>
                </a:lnTo>
                <a:lnTo>
                  <a:pt x="5307" y="417"/>
                </a:lnTo>
                <a:lnTo>
                  <a:pt x="5203" y="394"/>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29" name="Freeform 135"/>
          <p:cNvSpPr>
            <a:spLocks/>
          </p:cNvSpPr>
          <p:nvPr/>
        </p:nvSpPr>
        <p:spPr bwMode="auto">
          <a:xfrm>
            <a:off x="6381750" y="4052888"/>
            <a:ext cx="39688" cy="36512"/>
          </a:xfrm>
          <a:custGeom>
            <a:avLst/>
            <a:gdLst>
              <a:gd name="T0" fmla="*/ 0 w 81"/>
              <a:gd name="T1" fmla="*/ 275398 h 75"/>
              <a:gd name="T2" fmla="*/ 0 w 81"/>
              <a:gd name="T3" fmla="*/ 275398 h 75"/>
              <a:gd name="T4" fmla="*/ 0 w 81"/>
              <a:gd name="T5" fmla="*/ 275398 h 75"/>
              <a:gd name="T6" fmla="*/ 0 w 81"/>
              <a:gd name="T7" fmla="*/ 275398 h 75"/>
              <a:gd name="T8" fmla="*/ 0 w 81"/>
              <a:gd name="T9" fmla="*/ 275398 h 75"/>
              <a:gd name="T10" fmla="*/ 0 w 81"/>
              <a:gd name="T11" fmla="*/ 0 h 75"/>
              <a:gd name="T12" fmla="*/ 0 w 81"/>
              <a:gd name="T13" fmla="*/ 275398 h 75"/>
              <a:gd name="T14" fmla="*/ 0 60000 65536"/>
              <a:gd name="T15" fmla="*/ 0 60000 65536"/>
              <a:gd name="T16" fmla="*/ 0 60000 65536"/>
              <a:gd name="T17" fmla="*/ 0 60000 65536"/>
              <a:gd name="T18" fmla="*/ 0 60000 65536"/>
              <a:gd name="T19" fmla="*/ 0 60000 65536"/>
              <a:gd name="T20" fmla="*/ 0 60000 65536"/>
              <a:gd name="T21" fmla="*/ 0 w 81"/>
              <a:gd name="T22" fmla="*/ 0 h 75"/>
              <a:gd name="T23" fmla="*/ 81 w 8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5">
                <a:moveTo>
                  <a:pt x="0" y="52"/>
                </a:moveTo>
                <a:lnTo>
                  <a:pt x="29" y="75"/>
                </a:lnTo>
                <a:lnTo>
                  <a:pt x="81" y="75"/>
                </a:lnTo>
                <a:lnTo>
                  <a:pt x="81" y="52"/>
                </a:lnTo>
                <a:lnTo>
                  <a:pt x="52" y="23"/>
                </a:lnTo>
                <a:lnTo>
                  <a:pt x="0" y="0"/>
                </a:lnTo>
                <a:lnTo>
                  <a:pt x="0"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0" name="Freeform 136"/>
          <p:cNvSpPr>
            <a:spLocks/>
          </p:cNvSpPr>
          <p:nvPr/>
        </p:nvSpPr>
        <p:spPr bwMode="auto">
          <a:xfrm>
            <a:off x="6178550" y="3963988"/>
            <a:ext cx="25400" cy="23812"/>
          </a:xfrm>
          <a:custGeom>
            <a:avLst/>
            <a:gdLst>
              <a:gd name="T0" fmla="*/ 267033 w 52"/>
              <a:gd name="T1" fmla="*/ 266545 h 52"/>
              <a:gd name="T2" fmla="*/ 267033 w 52"/>
              <a:gd name="T3" fmla="*/ 266545 h 52"/>
              <a:gd name="T4" fmla="*/ 267033 w 52"/>
              <a:gd name="T5" fmla="*/ 266545 h 52"/>
              <a:gd name="T6" fmla="*/ 267033 w 52"/>
              <a:gd name="T7" fmla="*/ 0 h 52"/>
              <a:gd name="T8" fmla="*/ 0 w 52"/>
              <a:gd name="T9" fmla="*/ 266545 h 52"/>
              <a:gd name="T10" fmla="*/ 267033 w 52"/>
              <a:gd name="T11" fmla="*/ 266545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27" y="52"/>
                </a:moveTo>
                <a:lnTo>
                  <a:pt x="52" y="52"/>
                </a:lnTo>
                <a:lnTo>
                  <a:pt x="52" y="27"/>
                </a:lnTo>
                <a:lnTo>
                  <a:pt x="52" y="0"/>
                </a:lnTo>
                <a:lnTo>
                  <a:pt x="0" y="27"/>
                </a:lnTo>
                <a:lnTo>
                  <a:pt x="27" y="5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1" name="Freeform 137"/>
          <p:cNvSpPr>
            <a:spLocks/>
          </p:cNvSpPr>
          <p:nvPr/>
        </p:nvSpPr>
        <p:spPr bwMode="auto">
          <a:xfrm>
            <a:off x="8507413" y="5611813"/>
            <a:ext cx="153987" cy="128587"/>
          </a:xfrm>
          <a:custGeom>
            <a:avLst/>
            <a:gdLst>
              <a:gd name="T0" fmla="*/ 43111578 w 156"/>
              <a:gd name="T1" fmla="*/ 127387324 h 130"/>
              <a:gd name="T2" fmla="*/ 28022678 w 156"/>
              <a:gd name="T3" fmla="*/ 127387324 h 130"/>
              <a:gd name="T4" fmla="*/ 15088897 w 156"/>
              <a:gd name="T5" fmla="*/ 112273316 h 130"/>
              <a:gd name="T6" fmla="*/ 0 w 156"/>
              <a:gd name="T7" fmla="*/ 112273316 h 130"/>
              <a:gd name="T8" fmla="*/ 0 w 156"/>
              <a:gd name="T9" fmla="*/ 99318746 h 130"/>
              <a:gd name="T10" fmla="*/ 28022678 w 156"/>
              <a:gd name="T11" fmla="*/ 84204738 h 130"/>
              <a:gd name="T12" fmla="*/ 28022678 w 156"/>
              <a:gd name="T13" fmla="*/ 71250168 h 130"/>
              <a:gd name="T14" fmla="*/ 56045355 w 156"/>
              <a:gd name="T15" fmla="*/ 71250168 h 130"/>
              <a:gd name="T16" fmla="*/ 84068041 w 156"/>
              <a:gd name="T17" fmla="*/ 56137173 h 130"/>
              <a:gd name="T18" fmla="*/ 84068041 w 156"/>
              <a:gd name="T19" fmla="*/ 43182603 h 130"/>
              <a:gd name="T20" fmla="*/ 99156933 w 156"/>
              <a:gd name="T21" fmla="*/ 28068586 h 130"/>
              <a:gd name="T22" fmla="*/ 140113412 w 156"/>
              <a:gd name="T23" fmla="*/ 15114012 h 130"/>
              <a:gd name="T24" fmla="*/ 140113412 w 156"/>
              <a:gd name="T25" fmla="*/ 0 h 130"/>
              <a:gd name="T26" fmla="*/ 155202305 w 156"/>
              <a:gd name="T27" fmla="*/ 0 h 130"/>
              <a:gd name="T28" fmla="*/ 155202305 w 156"/>
              <a:gd name="T29" fmla="*/ 28068586 h 130"/>
              <a:gd name="T30" fmla="*/ 168136081 w 156"/>
              <a:gd name="T31" fmla="*/ 28068586 h 130"/>
              <a:gd name="T32" fmla="*/ 155202305 w 156"/>
              <a:gd name="T33" fmla="*/ 56137173 h 130"/>
              <a:gd name="T34" fmla="*/ 140113412 w 156"/>
              <a:gd name="T35" fmla="*/ 56137173 h 130"/>
              <a:gd name="T36" fmla="*/ 127179603 w 156"/>
              <a:gd name="T37" fmla="*/ 71250168 h 130"/>
              <a:gd name="T38" fmla="*/ 112090710 w 156"/>
              <a:gd name="T39" fmla="*/ 84204738 h 130"/>
              <a:gd name="T40" fmla="*/ 99156933 w 156"/>
              <a:gd name="T41" fmla="*/ 71250168 h 130"/>
              <a:gd name="T42" fmla="*/ 99156933 w 156"/>
              <a:gd name="T43" fmla="*/ 84204738 h 130"/>
              <a:gd name="T44" fmla="*/ 84068041 w 156"/>
              <a:gd name="T45" fmla="*/ 99318746 h 130"/>
              <a:gd name="T46" fmla="*/ 84068041 w 156"/>
              <a:gd name="T47" fmla="*/ 112273316 h 130"/>
              <a:gd name="T48" fmla="*/ 71134264 w 156"/>
              <a:gd name="T49" fmla="*/ 127387324 h 130"/>
              <a:gd name="T50" fmla="*/ 56045355 w 156"/>
              <a:gd name="T51" fmla="*/ 127387324 h 130"/>
              <a:gd name="T52" fmla="*/ 56045355 w 156"/>
              <a:gd name="T53" fmla="*/ 140341926 h 130"/>
              <a:gd name="T54" fmla="*/ 43111578 w 156"/>
              <a:gd name="T55" fmla="*/ 127387324 h 130"/>
              <a:gd name="T56" fmla="*/ 43111578 w 156"/>
              <a:gd name="T57" fmla="*/ 127387324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130"/>
              <a:gd name="T89" fmla="*/ 156 w 156"/>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130">
                <a:moveTo>
                  <a:pt x="40" y="118"/>
                </a:moveTo>
                <a:lnTo>
                  <a:pt x="26" y="118"/>
                </a:lnTo>
                <a:lnTo>
                  <a:pt x="14" y="104"/>
                </a:lnTo>
                <a:lnTo>
                  <a:pt x="0" y="104"/>
                </a:lnTo>
                <a:lnTo>
                  <a:pt x="0" y="92"/>
                </a:lnTo>
                <a:lnTo>
                  <a:pt x="26" y="78"/>
                </a:lnTo>
                <a:lnTo>
                  <a:pt x="26" y="66"/>
                </a:lnTo>
                <a:lnTo>
                  <a:pt x="52" y="66"/>
                </a:lnTo>
                <a:lnTo>
                  <a:pt x="78" y="52"/>
                </a:lnTo>
                <a:lnTo>
                  <a:pt x="78" y="40"/>
                </a:lnTo>
                <a:lnTo>
                  <a:pt x="92" y="26"/>
                </a:lnTo>
                <a:lnTo>
                  <a:pt x="130" y="14"/>
                </a:lnTo>
                <a:lnTo>
                  <a:pt x="130" y="0"/>
                </a:lnTo>
                <a:lnTo>
                  <a:pt x="144" y="0"/>
                </a:lnTo>
                <a:lnTo>
                  <a:pt x="144" y="26"/>
                </a:lnTo>
                <a:lnTo>
                  <a:pt x="156" y="26"/>
                </a:lnTo>
                <a:lnTo>
                  <a:pt x="144" y="52"/>
                </a:lnTo>
                <a:lnTo>
                  <a:pt x="130" y="52"/>
                </a:lnTo>
                <a:lnTo>
                  <a:pt x="118" y="66"/>
                </a:lnTo>
                <a:lnTo>
                  <a:pt x="104" y="78"/>
                </a:lnTo>
                <a:lnTo>
                  <a:pt x="92" y="66"/>
                </a:lnTo>
                <a:lnTo>
                  <a:pt x="92" y="78"/>
                </a:lnTo>
                <a:lnTo>
                  <a:pt x="78" y="92"/>
                </a:lnTo>
                <a:lnTo>
                  <a:pt x="78" y="104"/>
                </a:lnTo>
                <a:lnTo>
                  <a:pt x="66" y="118"/>
                </a:lnTo>
                <a:lnTo>
                  <a:pt x="52" y="118"/>
                </a:lnTo>
                <a:lnTo>
                  <a:pt x="52" y="130"/>
                </a:lnTo>
                <a:lnTo>
                  <a:pt x="40" y="118"/>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2" name="Freeform 138"/>
          <p:cNvSpPr>
            <a:spLocks/>
          </p:cNvSpPr>
          <p:nvPr/>
        </p:nvSpPr>
        <p:spPr bwMode="auto">
          <a:xfrm>
            <a:off x="8661400" y="5510213"/>
            <a:ext cx="65088" cy="127000"/>
          </a:xfrm>
          <a:custGeom>
            <a:avLst/>
            <a:gdLst>
              <a:gd name="T0" fmla="*/ 0 w 66"/>
              <a:gd name="T1" fmla="*/ 140341926 h 130"/>
              <a:gd name="T2" fmla="*/ 0 w 66"/>
              <a:gd name="T3" fmla="*/ 127387324 h 130"/>
              <a:gd name="T4" fmla="*/ 0 w 66"/>
              <a:gd name="T5" fmla="*/ 112273316 h 130"/>
              <a:gd name="T6" fmla="*/ 15235383 w 66"/>
              <a:gd name="T7" fmla="*/ 99318746 h 130"/>
              <a:gd name="T8" fmla="*/ 28294728 w 66"/>
              <a:gd name="T9" fmla="*/ 84204738 h 130"/>
              <a:gd name="T10" fmla="*/ 28294728 w 66"/>
              <a:gd name="T11" fmla="*/ 71250168 h 130"/>
              <a:gd name="T12" fmla="*/ 28294728 w 66"/>
              <a:gd name="T13" fmla="*/ 43182603 h 130"/>
              <a:gd name="T14" fmla="*/ 28294728 w 66"/>
              <a:gd name="T15" fmla="*/ 28068586 h 130"/>
              <a:gd name="T16" fmla="*/ 15235383 w 66"/>
              <a:gd name="T17" fmla="*/ 0 h 130"/>
              <a:gd name="T18" fmla="*/ 28294728 w 66"/>
              <a:gd name="T19" fmla="*/ 28068586 h 130"/>
              <a:gd name="T20" fmla="*/ 43530116 w 66"/>
              <a:gd name="T21" fmla="*/ 56137173 h 130"/>
              <a:gd name="T22" fmla="*/ 56589457 w 66"/>
              <a:gd name="T23" fmla="*/ 71250168 h 130"/>
              <a:gd name="T24" fmla="*/ 71824852 w 66"/>
              <a:gd name="T25" fmla="*/ 84204738 h 130"/>
              <a:gd name="T26" fmla="*/ 71824852 w 66"/>
              <a:gd name="T27" fmla="*/ 71250168 h 130"/>
              <a:gd name="T28" fmla="*/ 71824852 w 66"/>
              <a:gd name="T29" fmla="*/ 84204738 h 130"/>
              <a:gd name="T30" fmla="*/ 71824852 w 66"/>
              <a:gd name="T31" fmla="*/ 99318746 h 130"/>
              <a:gd name="T32" fmla="*/ 56589457 w 66"/>
              <a:gd name="T33" fmla="*/ 112273316 h 130"/>
              <a:gd name="T34" fmla="*/ 43530116 w 66"/>
              <a:gd name="T35" fmla="*/ 127387324 h 130"/>
              <a:gd name="T36" fmla="*/ 28294728 w 66"/>
              <a:gd name="T37" fmla="*/ 140341926 h 130"/>
              <a:gd name="T38" fmla="*/ 15235383 w 66"/>
              <a:gd name="T39" fmla="*/ 140341926 h 130"/>
              <a:gd name="T40" fmla="*/ 0 w 66"/>
              <a:gd name="T41" fmla="*/ 140341926 h 130"/>
              <a:gd name="T42" fmla="*/ 0 w 66"/>
              <a:gd name="T43" fmla="*/ 140341926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30"/>
              <a:gd name="T68" fmla="*/ 66 w 66"/>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30">
                <a:moveTo>
                  <a:pt x="0" y="130"/>
                </a:moveTo>
                <a:lnTo>
                  <a:pt x="0" y="118"/>
                </a:lnTo>
                <a:lnTo>
                  <a:pt x="0" y="104"/>
                </a:lnTo>
                <a:lnTo>
                  <a:pt x="14" y="92"/>
                </a:lnTo>
                <a:lnTo>
                  <a:pt x="26" y="78"/>
                </a:lnTo>
                <a:lnTo>
                  <a:pt x="26" y="66"/>
                </a:lnTo>
                <a:lnTo>
                  <a:pt x="26" y="40"/>
                </a:lnTo>
                <a:lnTo>
                  <a:pt x="26" y="26"/>
                </a:lnTo>
                <a:lnTo>
                  <a:pt x="14" y="0"/>
                </a:lnTo>
                <a:lnTo>
                  <a:pt x="26" y="26"/>
                </a:lnTo>
                <a:lnTo>
                  <a:pt x="40" y="52"/>
                </a:lnTo>
                <a:lnTo>
                  <a:pt x="52" y="66"/>
                </a:lnTo>
                <a:lnTo>
                  <a:pt x="66" y="78"/>
                </a:lnTo>
                <a:lnTo>
                  <a:pt x="66" y="66"/>
                </a:lnTo>
                <a:lnTo>
                  <a:pt x="66" y="78"/>
                </a:lnTo>
                <a:lnTo>
                  <a:pt x="66" y="92"/>
                </a:lnTo>
                <a:lnTo>
                  <a:pt x="52" y="104"/>
                </a:lnTo>
                <a:lnTo>
                  <a:pt x="40" y="118"/>
                </a:lnTo>
                <a:lnTo>
                  <a:pt x="26" y="130"/>
                </a:lnTo>
                <a:lnTo>
                  <a:pt x="14" y="130"/>
                </a:lnTo>
                <a:lnTo>
                  <a:pt x="0" y="13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3" name="Freeform 139"/>
          <p:cNvSpPr>
            <a:spLocks/>
          </p:cNvSpPr>
          <p:nvPr/>
        </p:nvSpPr>
        <p:spPr bwMode="auto">
          <a:xfrm>
            <a:off x="8367713" y="4922838"/>
            <a:ext cx="76200" cy="25400"/>
          </a:xfrm>
          <a:custGeom>
            <a:avLst/>
            <a:gdLst>
              <a:gd name="T0" fmla="*/ 272078 w 157"/>
              <a:gd name="T1" fmla="*/ 0 h 53"/>
              <a:gd name="T2" fmla="*/ 272078 w 157"/>
              <a:gd name="T3" fmla="*/ 0 h 53"/>
              <a:gd name="T4" fmla="*/ 272078 w 157"/>
              <a:gd name="T5" fmla="*/ 282174 h 53"/>
              <a:gd name="T6" fmla="*/ 272078 w 157"/>
              <a:gd name="T7" fmla="*/ 282174 h 53"/>
              <a:gd name="T8" fmla="*/ 272078 w 157"/>
              <a:gd name="T9" fmla="*/ 0 h 53"/>
              <a:gd name="T10" fmla="*/ 272078 w 157"/>
              <a:gd name="T11" fmla="*/ 0 h 53"/>
              <a:gd name="T12" fmla="*/ 0 w 157"/>
              <a:gd name="T13" fmla="*/ 0 h 53"/>
              <a:gd name="T14" fmla="*/ 0 w 157"/>
              <a:gd name="T15" fmla="*/ 282174 h 53"/>
              <a:gd name="T16" fmla="*/ 272078 w 157"/>
              <a:gd name="T17" fmla="*/ 282174 h 53"/>
              <a:gd name="T18" fmla="*/ 272078 w 157"/>
              <a:gd name="T19" fmla="*/ 282174 h 53"/>
              <a:gd name="T20" fmla="*/ 272078 w 157"/>
              <a:gd name="T21" fmla="*/ 282174 h 53"/>
              <a:gd name="T22" fmla="*/ 272078 w 157"/>
              <a:gd name="T23" fmla="*/ 282174 h 53"/>
              <a:gd name="T24" fmla="*/ 272078 w 157"/>
              <a:gd name="T25" fmla="*/ 282174 h 53"/>
              <a:gd name="T26" fmla="*/ 272078 w 157"/>
              <a:gd name="T27" fmla="*/ 282174 h 53"/>
              <a:gd name="T28" fmla="*/ 272078 w 157"/>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7"/>
              <a:gd name="T46" fmla="*/ 0 h 53"/>
              <a:gd name="T47" fmla="*/ 157 w 157"/>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7" h="53">
                <a:moveTo>
                  <a:pt x="128" y="0"/>
                </a:moveTo>
                <a:lnTo>
                  <a:pt x="103" y="0"/>
                </a:lnTo>
                <a:lnTo>
                  <a:pt x="76" y="29"/>
                </a:lnTo>
                <a:lnTo>
                  <a:pt x="51" y="29"/>
                </a:lnTo>
                <a:lnTo>
                  <a:pt x="51" y="0"/>
                </a:lnTo>
                <a:lnTo>
                  <a:pt x="25" y="0"/>
                </a:lnTo>
                <a:lnTo>
                  <a:pt x="0" y="0"/>
                </a:lnTo>
                <a:lnTo>
                  <a:pt x="0" y="29"/>
                </a:lnTo>
                <a:lnTo>
                  <a:pt x="25" y="53"/>
                </a:lnTo>
                <a:lnTo>
                  <a:pt x="51" y="53"/>
                </a:lnTo>
                <a:lnTo>
                  <a:pt x="76" y="53"/>
                </a:lnTo>
                <a:lnTo>
                  <a:pt x="103" y="53"/>
                </a:lnTo>
                <a:lnTo>
                  <a:pt x="128" y="53"/>
                </a:lnTo>
                <a:lnTo>
                  <a:pt x="157" y="29"/>
                </a:lnTo>
                <a:lnTo>
                  <a:pt x="128" y="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4" name="Freeform 140"/>
          <p:cNvSpPr>
            <a:spLocks/>
          </p:cNvSpPr>
          <p:nvPr/>
        </p:nvSpPr>
        <p:spPr bwMode="auto">
          <a:xfrm>
            <a:off x="8405813" y="4895850"/>
            <a:ext cx="23812" cy="26988"/>
          </a:xfrm>
          <a:custGeom>
            <a:avLst/>
            <a:gdLst>
              <a:gd name="T0" fmla="*/ 0 w 52"/>
              <a:gd name="T1" fmla="*/ 0 h 52"/>
              <a:gd name="T2" fmla="*/ 0 w 52"/>
              <a:gd name="T3" fmla="*/ 0 h 52"/>
              <a:gd name="T4" fmla="*/ 0 w 52"/>
              <a:gd name="T5" fmla="*/ 266535 h 52"/>
              <a:gd name="T6" fmla="*/ 0 w 52"/>
              <a:gd name="T7" fmla="*/ 266535 h 52"/>
              <a:gd name="T8" fmla="*/ 0 w 52"/>
              <a:gd name="T9" fmla="*/ 266535 h 52"/>
              <a:gd name="T10" fmla="*/ 0 w 52"/>
              <a:gd name="T11" fmla="*/ 0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0"/>
                </a:moveTo>
                <a:lnTo>
                  <a:pt x="0" y="0"/>
                </a:lnTo>
                <a:lnTo>
                  <a:pt x="27" y="29"/>
                </a:lnTo>
                <a:lnTo>
                  <a:pt x="52" y="52"/>
                </a:lnTo>
                <a:lnTo>
                  <a:pt x="52" y="29"/>
                </a:lnTo>
                <a:lnTo>
                  <a:pt x="52"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5" name="Freeform 141"/>
          <p:cNvSpPr>
            <a:spLocks/>
          </p:cNvSpPr>
          <p:nvPr/>
        </p:nvSpPr>
        <p:spPr bwMode="auto">
          <a:xfrm>
            <a:off x="8175625" y="4935538"/>
            <a:ext cx="25400" cy="23812"/>
          </a:xfrm>
          <a:custGeom>
            <a:avLst/>
            <a:gdLst>
              <a:gd name="T0" fmla="*/ 0 w 52"/>
              <a:gd name="T1" fmla="*/ 0 h 51"/>
              <a:gd name="T2" fmla="*/ 0 w 52"/>
              <a:gd name="T3" fmla="*/ 277466 h 51"/>
              <a:gd name="T4" fmla="*/ 267033 w 52"/>
              <a:gd name="T5" fmla="*/ 277466 h 51"/>
              <a:gd name="T6" fmla="*/ 267033 w 52"/>
              <a:gd name="T7" fmla="*/ 277466 h 51"/>
              <a:gd name="T8" fmla="*/ 267033 w 52"/>
              <a:gd name="T9" fmla="*/ 0 h 51"/>
              <a:gd name="T10" fmla="*/ 0 w 52"/>
              <a:gd name="T11" fmla="*/ 0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0" y="0"/>
                </a:moveTo>
                <a:lnTo>
                  <a:pt x="0" y="24"/>
                </a:lnTo>
                <a:lnTo>
                  <a:pt x="25" y="51"/>
                </a:lnTo>
                <a:lnTo>
                  <a:pt x="52" y="24"/>
                </a:lnTo>
                <a:lnTo>
                  <a:pt x="25" y="0"/>
                </a:lnTo>
                <a:lnTo>
                  <a:pt x="0" y="0"/>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6" name="Freeform 142"/>
          <p:cNvSpPr>
            <a:spLocks/>
          </p:cNvSpPr>
          <p:nvPr/>
        </p:nvSpPr>
        <p:spPr bwMode="auto">
          <a:xfrm>
            <a:off x="8097838" y="4792663"/>
            <a:ext cx="295275" cy="244475"/>
          </a:xfrm>
          <a:custGeom>
            <a:avLst/>
            <a:gdLst>
              <a:gd name="T0" fmla="*/ 270897 w 597"/>
              <a:gd name="T1" fmla="*/ 271730 h 493"/>
              <a:gd name="T2" fmla="*/ 270897 w 597"/>
              <a:gd name="T3" fmla="*/ 271730 h 493"/>
              <a:gd name="T4" fmla="*/ 270897 w 597"/>
              <a:gd name="T5" fmla="*/ 271730 h 493"/>
              <a:gd name="T6" fmla="*/ 270897 w 597"/>
              <a:gd name="T7" fmla="*/ 271730 h 493"/>
              <a:gd name="T8" fmla="*/ 270897 w 597"/>
              <a:gd name="T9" fmla="*/ 271730 h 493"/>
              <a:gd name="T10" fmla="*/ 270897 w 597"/>
              <a:gd name="T11" fmla="*/ 271730 h 493"/>
              <a:gd name="T12" fmla="*/ 270897 w 597"/>
              <a:gd name="T13" fmla="*/ 271730 h 493"/>
              <a:gd name="T14" fmla="*/ 270897 w 597"/>
              <a:gd name="T15" fmla="*/ 271730 h 493"/>
              <a:gd name="T16" fmla="*/ 270897 w 597"/>
              <a:gd name="T17" fmla="*/ 271730 h 493"/>
              <a:gd name="T18" fmla="*/ 270897 w 597"/>
              <a:gd name="T19" fmla="*/ 271730 h 493"/>
              <a:gd name="T20" fmla="*/ 270897 w 597"/>
              <a:gd name="T21" fmla="*/ 271730 h 493"/>
              <a:gd name="T22" fmla="*/ 270897 w 597"/>
              <a:gd name="T23" fmla="*/ 271730 h 493"/>
              <a:gd name="T24" fmla="*/ 270897 w 597"/>
              <a:gd name="T25" fmla="*/ 271730 h 493"/>
              <a:gd name="T26" fmla="*/ 270897 w 597"/>
              <a:gd name="T27" fmla="*/ 271730 h 493"/>
              <a:gd name="T28" fmla="*/ 270897 w 597"/>
              <a:gd name="T29" fmla="*/ 271730 h 493"/>
              <a:gd name="T30" fmla="*/ 270897 w 597"/>
              <a:gd name="T31" fmla="*/ 271730 h 493"/>
              <a:gd name="T32" fmla="*/ 270897 w 597"/>
              <a:gd name="T33" fmla="*/ 271730 h 493"/>
              <a:gd name="T34" fmla="*/ 270897 w 597"/>
              <a:gd name="T35" fmla="*/ 271730 h 493"/>
              <a:gd name="T36" fmla="*/ 270897 w 597"/>
              <a:gd name="T37" fmla="*/ 271730 h 493"/>
              <a:gd name="T38" fmla="*/ 270897 w 597"/>
              <a:gd name="T39" fmla="*/ 0 h 493"/>
              <a:gd name="T40" fmla="*/ 270897 w 597"/>
              <a:gd name="T41" fmla="*/ 0 h 493"/>
              <a:gd name="T42" fmla="*/ 0 w 597"/>
              <a:gd name="T43" fmla="*/ 271730 h 493"/>
              <a:gd name="T44" fmla="*/ 270897 w 597"/>
              <a:gd name="T45" fmla="*/ 271730 h 493"/>
              <a:gd name="T46" fmla="*/ 270897 w 597"/>
              <a:gd name="T47" fmla="*/ 271730 h 493"/>
              <a:gd name="T48" fmla="*/ 270897 w 597"/>
              <a:gd name="T49" fmla="*/ 271730 h 493"/>
              <a:gd name="T50" fmla="*/ 270897 w 597"/>
              <a:gd name="T51" fmla="*/ 271730 h 493"/>
              <a:gd name="T52" fmla="*/ 270897 w 597"/>
              <a:gd name="T53" fmla="*/ 271730 h 493"/>
              <a:gd name="T54" fmla="*/ 270897 w 597"/>
              <a:gd name="T55" fmla="*/ 271730 h 493"/>
              <a:gd name="T56" fmla="*/ 270897 w 597"/>
              <a:gd name="T57" fmla="*/ 271730 h 493"/>
              <a:gd name="T58" fmla="*/ 270897 w 597"/>
              <a:gd name="T59" fmla="*/ 271730 h 493"/>
              <a:gd name="T60" fmla="*/ 270897 w 597"/>
              <a:gd name="T61" fmla="*/ 271730 h 493"/>
              <a:gd name="T62" fmla="*/ 270897 w 597"/>
              <a:gd name="T63" fmla="*/ 271730 h 493"/>
              <a:gd name="T64" fmla="*/ 270897 w 597"/>
              <a:gd name="T65" fmla="*/ 271730 h 493"/>
              <a:gd name="T66" fmla="*/ 270897 w 597"/>
              <a:gd name="T67" fmla="*/ 271730 h 493"/>
              <a:gd name="T68" fmla="*/ 270897 w 597"/>
              <a:gd name="T69" fmla="*/ 271730 h 493"/>
              <a:gd name="T70" fmla="*/ 270897 w 597"/>
              <a:gd name="T71" fmla="*/ 271730 h 493"/>
              <a:gd name="T72" fmla="*/ 270897 w 597"/>
              <a:gd name="T73" fmla="*/ 271730 h 493"/>
              <a:gd name="T74" fmla="*/ 270897 w 597"/>
              <a:gd name="T75" fmla="*/ 271730 h 493"/>
              <a:gd name="T76" fmla="*/ 270897 w 597"/>
              <a:gd name="T77" fmla="*/ 271730 h 493"/>
              <a:gd name="T78" fmla="*/ 270897 w 597"/>
              <a:gd name="T79" fmla="*/ 271730 h 493"/>
              <a:gd name="T80" fmla="*/ 270897 w 597"/>
              <a:gd name="T81" fmla="*/ 271730 h 493"/>
              <a:gd name="T82" fmla="*/ 270897 w 597"/>
              <a:gd name="T83" fmla="*/ 271730 h 493"/>
              <a:gd name="T84" fmla="*/ 270897 w 597"/>
              <a:gd name="T85" fmla="*/ 271730 h 493"/>
              <a:gd name="T86" fmla="*/ 270897 w 597"/>
              <a:gd name="T87" fmla="*/ 271730 h 493"/>
              <a:gd name="T88" fmla="*/ 270897 w 597"/>
              <a:gd name="T89" fmla="*/ 271730 h 493"/>
              <a:gd name="T90" fmla="*/ 270897 w 597"/>
              <a:gd name="T91" fmla="*/ 271730 h 493"/>
              <a:gd name="T92" fmla="*/ 270897 w 597"/>
              <a:gd name="T93" fmla="*/ 271730 h 493"/>
              <a:gd name="T94" fmla="*/ 270897 w 597"/>
              <a:gd name="T95" fmla="*/ 271730 h 493"/>
              <a:gd name="T96" fmla="*/ 270897 w 597"/>
              <a:gd name="T97" fmla="*/ 271730 h 493"/>
              <a:gd name="T98" fmla="*/ 270897 w 597"/>
              <a:gd name="T99" fmla="*/ 271730 h 493"/>
              <a:gd name="T100" fmla="*/ 270897 w 597"/>
              <a:gd name="T101" fmla="*/ 271730 h 493"/>
              <a:gd name="T102" fmla="*/ 270897 w 597"/>
              <a:gd name="T103" fmla="*/ 271730 h 493"/>
              <a:gd name="T104" fmla="*/ 270897 w 597"/>
              <a:gd name="T105" fmla="*/ 271730 h 493"/>
              <a:gd name="T106" fmla="*/ 270897 w 597"/>
              <a:gd name="T107" fmla="*/ 271730 h 493"/>
              <a:gd name="T108" fmla="*/ 270897 w 597"/>
              <a:gd name="T109" fmla="*/ 271730 h 493"/>
              <a:gd name="T110" fmla="*/ 270897 w 597"/>
              <a:gd name="T111" fmla="*/ 271730 h 493"/>
              <a:gd name="T112" fmla="*/ 270897 w 597"/>
              <a:gd name="T113" fmla="*/ 271730 h 493"/>
              <a:gd name="T114" fmla="*/ 270897 w 597"/>
              <a:gd name="T115" fmla="*/ 271730 h 493"/>
              <a:gd name="T116" fmla="*/ 270897 w 597"/>
              <a:gd name="T117" fmla="*/ 271730 h 493"/>
              <a:gd name="T118" fmla="*/ 270897 w 597"/>
              <a:gd name="T119" fmla="*/ 271730 h 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493"/>
              <a:gd name="T182" fmla="*/ 597 w 597"/>
              <a:gd name="T183" fmla="*/ 493 h 4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493">
                <a:moveTo>
                  <a:pt x="571" y="442"/>
                </a:moveTo>
                <a:lnTo>
                  <a:pt x="519" y="390"/>
                </a:lnTo>
                <a:lnTo>
                  <a:pt x="494" y="338"/>
                </a:lnTo>
                <a:lnTo>
                  <a:pt x="519" y="311"/>
                </a:lnTo>
                <a:lnTo>
                  <a:pt x="519" y="287"/>
                </a:lnTo>
                <a:lnTo>
                  <a:pt x="494" y="258"/>
                </a:lnTo>
                <a:lnTo>
                  <a:pt x="467" y="258"/>
                </a:lnTo>
                <a:lnTo>
                  <a:pt x="467" y="235"/>
                </a:lnTo>
                <a:lnTo>
                  <a:pt x="442" y="183"/>
                </a:lnTo>
                <a:lnTo>
                  <a:pt x="391" y="155"/>
                </a:lnTo>
                <a:lnTo>
                  <a:pt x="362" y="132"/>
                </a:lnTo>
                <a:lnTo>
                  <a:pt x="335" y="132"/>
                </a:lnTo>
                <a:lnTo>
                  <a:pt x="287" y="103"/>
                </a:lnTo>
                <a:lnTo>
                  <a:pt x="258" y="80"/>
                </a:lnTo>
                <a:lnTo>
                  <a:pt x="235" y="80"/>
                </a:lnTo>
                <a:lnTo>
                  <a:pt x="180" y="103"/>
                </a:lnTo>
                <a:lnTo>
                  <a:pt x="155" y="103"/>
                </a:lnTo>
                <a:lnTo>
                  <a:pt x="128" y="103"/>
                </a:lnTo>
                <a:lnTo>
                  <a:pt x="103" y="28"/>
                </a:lnTo>
                <a:lnTo>
                  <a:pt x="80" y="0"/>
                </a:lnTo>
                <a:lnTo>
                  <a:pt x="52" y="0"/>
                </a:lnTo>
                <a:lnTo>
                  <a:pt x="0" y="28"/>
                </a:lnTo>
                <a:lnTo>
                  <a:pt x="52" y="51"/>
                </a:lnTo>
                <a:lnTo>
                  <a:pt x="52" y="80"/>
                </a:lnTo>
                <a:lnTo>
                  <a:pt x="80" y="80"/>
                </a:lnTo>
                <a:lnTo>
                  <a:pt x="103" y="80"/>
                </a:lnTo>
                <a:lnTo>
                  <a:pt x="80" y="103"/>
                </a:lnTo>
                <a:lnTo>
                  <a:pt x="52" y="132"/>
                </a:lnTo>
                <a:lnTo>
                  <a:pt x="80" y="132"/>
                </a:lnTo>
                <a:lnTo>
                  <a:pt x="103" y="132"/>
                </a:lnTo>
                <a:lnTo>
                  <a:pt x="128" y="132"/>
                </a:lnTo>
                <a:lnTo>
                  <a:pt x="180" y="155"/>
                </a:lnTo>
                <a:lnTo>
                  <a:pt x="235" y="206"/>
                </a:lnTo>
                <a:lnTo>
                  <a:pt x="235" y="235"/>
                </a:lnTo>
                <a:lnTo>
                  <a:pt x="235" y="258"/>
                </a:lnTo>
                <a:lnTo>
                  <a:pt x="207" y="258"/>
                </a:lnTo>
                <a:lnTo>
                  <a:pt x="207" y="287"/>
                </a:lnTo>
                <a:lnTo>
                  <a:pt x="235" y="287"/>
                </a:lnTo>
                <a:lnTo>
                  <a:pt x="235" y="311"/>
                </a:lnTo>
                <a:lnTo>
                  <a:pt x="235" y="338"/>
                </a:lnTo>
                <a:lnTo>
                  <a:pt x="258" y="338"/>
                </a:lnTo>
                <a:lnTo>
                  <a:pt x="287" y="363"/>
                </a:lnTo>
                <a:lnTo>
                  <a:pt x="310" y="390"/>
                </a:lnTo>
                <a:lnTo>
                  <a:pt x="335" y="363"/>
                </a:lnTo>
                <a:lnTo>
                  <a:pt x="335" y="390"/>
                </a:lnTo>
                <a:lnTo>
                  <a:pt x="362" y="390"/>
                </a:lnTo>
                <a:lnTo>
                  <a:pt x="362" y="363"/>
                </a:lnTo>
                <a:lnTo>
                  <a:pt x="335" y="338"/>
                </a:lnTo>
                <a:lnTo>
                  <a:pt x="362" y="338"/>
                </a:lnTo>
                <a:lnTo>
                  <a:pt x="391" y="338"/>
                </a:lnTo>
                <a:lnTo>
                  <a:pt x="442" y="363"/>
                </a:lnTo>
                <a:lnTo>
                  <a:pt x="467" y="390"/>
                </a:lnTo>
                <a:lnTo>
                  <a:pt x="494" y="415"/>
                </a:lnTo>
                <a:lnTo>
                  <a:pt x="519" y="442"/>
                </a:lnTo>
                <a:lnTo>
                  <a:pt x="519" y="466"/>
                </a:lnTo>
                <a:lnTo>
                  <a:pt x="571" y="493"/>
                </a:lnTo>
                <a:lnTo>
                  <a:pt x="597" y="493"/>
                </a:lnTo>
                <a:lnTo>
                  <a:pt x="571" y="466"/>
                </a:lnTo>
                <a:lnTo>
                  <a:pt x="597" y="466"/>
                </a:lnTo>
                <a:lnTo>
                  <a:pt x="571" y="44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7" name="Freeform 143"/>
          <p:cNvSpPr>
            <a:spLocks/>
          </p:cNvSpPr>
          <p:nvPr/>
        </p:nvSpPr>
        <p:spPr bwMode="auto">
          <a:xfrm>
            <a:off x="6178550" y="4105275"/>
            <a:ext cx="65088" cy="112713"/>
          </a:xfrm>
          <a:custGeom>
            <a:avLst/>
            <a:gdLst>
              <a:gd name="T0" fmla="*/ 15235383 w 66"/>
              <a:gd name="T1" fmla="*/ 0 h 116"/>
              <a:gd name="T2" fmla="*/ 15235383 w 66"/>
              <a:gd name="T3" fmla="*/ 40628387 h 116"/>
              <a:gd name="T4" fmla="*/ 0 w 66"/>
              <a:gd name="T5" fmla="*/ 55595930 h 116"/>
              <a:gd name="T6" fmla="*/ 28294728 w 66"/>
              <a:gd name="T7" fmla="*/ 124022783 h 116"/>
              <a:gd name="T8" fmla="*/ 71824852 w 66"/>
              <a:gd name="T9" fmla="*/ 83394412 h 116"/>
              <a:gd name="T10" fmla="*/ 43530116 w 66"/>
              <a:gd name="T11" fmla="*/ 55595930 h 116"/>
              <a:gd name="T12" fmla="*/ 71824852 w 66"/>
              <a:gd name="T13" fmla="*/ 27798474 h 116"/>
              <a:gd name="T14" fmla="*/ 56589457 w 66"/>
              <a:gd name="T15" fmla="*/ 0 h 116"/>
              <a:gd name="T16" fmla="*/ 15235383 w 66"/>
              <a:gd name="T17" fmla="*/ 0 h 116"/>
              <a:gd name="T18" fmla="*/ 15235383 w 66"/>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16"/>
              <a:gd name="T32" fmla="*/ 66 w 66"/>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16">
                <a:moveTo>
                  <a:pt x="14" y="0"/>
                </a:moveTo>
                <a:lnTo>
                  <a:pt x="14" y="38"/>
                </a:lnTo>
                <a:lnTo>
                  <a:pt x="0" y="52"/>
                </a:lnTo>
                <a:lnTo>
                  <a:pt x="26" y="116"/>
                </a:lnTo>
                <a:lnTo>
                  <a:pt x="66" y="78"/>
                </a:lnTo>
                <a:lnTo>
                  <a:pt x="40" y="52"/>
                </a:lnTo>
                <a:lnTo>
                  <a:pt x="66" y="26"/>
                </a:lnTo>
                <a:lnTo>
                  <a:pt x="52" y="0"/>
                </a:lnTo>
                <a:lnTo>
                  <a:pt x="14" y="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8" name="Freeform 144"/>
          <p:cNvSpPr>
            <a:spLocks/>
          </p:cNvSpPr>
          <p:nvPr/>
        </p:nvSpPr>
        <p:spPr bwMode="auto">
          <a:xfrm>
            <a:off x="6753225" y="4960938"/>
            <a:ext cx="142875" cy="257175"/>
          </a:xfrm>
          <a:custGeom>
            <a:avLst/>
            <a:gdLst>
              <a:gd name="T0" fmla="*/ 28294850 w 144"/>
              <a:gd name="T1" fmla="*/ 112273316 h 260"/>
              <a:gd name="T2" fmla="*/ 28294850 w 144"/>
              <a:gd name="T3" fmla="*/ 153296497 h 260"/>
              <a:gd name="T4" fmla="*/ 0 w 144"/>
              <a:gd name="T5" fmla="*/ 209433653 h 260"/>
              <a:gd name="T6" fmla="*/ 0 w 144"/>
              <a:gd name="T7" fmla="*/ 265569780 h 260"/>
              <a:gd name="T8" fmla="*/ 28294850 w 144"/>
              <a:gd name="T9" fmla="*/ 280683853 h 260"/>
              <a:gd name="T10" fmla="*/ 43530303 w 144"/>
              <a:gd name="T11" fmla="*/ 265569780 h 260"/>
              <a:gd name="T12" fmla="*/ 71825161 w 144"/>
              <a:gd name="T13" fmla="*/ 265569780 h 260"/>
              <a:gd name="T14" fmla="*/ 84884558 w 144"/>
              <a:gd name="T15" fmla="*/ 237501202 h 260"/>
              <a:gd name="T16" fmla="*/ 84884558 w 144"/>
              <a:gd name="T17" fmla="*/ 224546632 h 260"/>
              <a:gd name="T18" fmla="*/ 128414845 w 144"/>
              <a:gd name="T19" fmla="*/ 125227886 h 260"/>
              <a:gd name="T20" fmla="*/ 128414845 w 144"/>
              <a:gd name="T21" fmla="*/ 112273316 h 260"/>
              <a:gd name="T22" fmla="*/ 128414845 w 144"/>
              <a:gd name="T23" fmla="*/ 69091759 h 260"/>
              <a:gd name="T24" fmla="*/ 141474274 w 144"/>
              <a:gd name="T25" fmla="*/ 69091759 h 260"/>
              <a:gd name="T26" fmla="*/ 141474274 w 144"/>
              <a:gd name="T27" fmla="*/ 97159308 h 260"/>
              <a:gd name="T28" fmla="*/ 156709719 w 144"/>
              <a:gd name="T29" fmla="*/ 56137173 h 260"/>
              <a:gd name="T30" fmla="*/ 141474274 w 144"/>
              <a:gd name="T31" fmla="*/ 41023164 h 260"/>
              <a:gd name="T32" fmla="*/ 128414845 w 144"/>
              <a:gd name="T33" fmla="*/ 12954574 h 260"/>
              <a:gd name="T34" fmla="*/ 128414845 w 144"/>
              <a:gd name="T35" fmla="*/ 0 h 260"/>
              <a:gd name="T36" fmla="*/ 84884558 w 144"/>
              <a:gd name="T37" fmla="*/ 69091759 h 260"/>
              <a:gd name="T38" fmla="*/ 71825161 w 144"/>
              <a:gd name="T39" fmla="*/ 69091759 h 260"/>
              <a:gd name="T40" fmla="*/ 71825161 w 144"/>
              <a:gd name="T41" fmla="*/ 84204738 h 260"/>
              <a:gd name="T42" fmla="*/ 56589700 w 144"/>
              <a:gd name="T43" fmla="*/ 84204738 h 260"/>
              <a:gd name="T44" fmla="*/ 28294850 w 144"/>
              <a:gd name="T45" fmla="*/ 112273316 h 260"/>
              <a:gd name="T46" fmla="*/ 28294850 w 144"/>
              <a:gd name="T47" fmla="*/ 112273316 h 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260"/>
              <a:gd name="T74" fmla="*/ 144 w 144"/>
              <a:gd name="T75" fmla="*/ 260 h 2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260">
                <a:moveTo>
                  <a:pt x="26" y="104"/>
                </a:moveTo>
                <a:lnTo>
                  <a:pt x="26" y="142"/>
                </a:lnTo>
                <a:lnTo>
                  <a:pt x="0" y="194"/>
                </a:lnTo>
                <a:lnTo>
                  <a:pt x="0" y="246"/>
                </a:lnTo>
                <a:lnTo>
                  <a:pt x="26" y="260"/>
                </a:lnTo>
                <a:lnTo>
                  <a:pt x="40" y="246"/>
                </a:lnTo>
                <a:lnTo>
                  <a:pt x="66" y="246"/>
                </a:lnTo>
                <a:lnTo>
                  <a:pt x="78" y="220"/>
                </a:lnTo>
                <a:lnTo>
                  <a:pt x="78" y="208"/>
                </a:lnTo>
                <a:lnTo>
                  <a:pt x="118" y="116"/>
                </a:lnTo>
                <a:lnTo>
                  <a:pt x="118" y="104"/>
                </a:lnTo>
                <a:lnTo>
                  <a:pt x="118" y="64"/>
                </a:lnTo>
                <a:lnTo>
                  <a:pt x="130" y="64"/>
                </a:lnTo>
                <a:lnTo>
                  <a:pt x="130" y="90"/>
                </a:lnTo>
                <a:lnTo>
                  <a:pt x="144" y="52"/>
                </a:lnTo>
                <a:lnTo>
                  <a:pt x="130" y="38"/>
                </a:lnTo>
                <a:lnTo>
                  <a:pt x="118" y="12"/>
                </a:lnTo>
                <a:lnTo>
                  <a:pt x="118" y="0"/>
                </a:lnTo>
                <a:lnTo>
                  <a:pt x="78" y="64"/>
                </a:lnTo>
                <a:lnTo>
                  <a:pt x="66" y="64"/>
                </a:lnTo>
                <a:lnTo>
                  <a:pt x="66" y="78"/>
                </a:lnTo>
                <a:lnTo>
                  <a:pt x="52" y="78"/>
                </a:lnTo>
                <a:lnTo>
                  <a:pt x="26" y="104"/>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39" name="Freeform 145"/>
          <p:cNvSpPr>
            <a:spLocks/>
          </p:cNvSpPr>
          <p:nvPr/>
        </p:nvSpPr>
        <p:spPr bwMode="auto">
          <a:xfrm>
            <a:off x="5730875" y="4105275"/>
            <a:ext cx="1177925" cy="1303338"/>
          </a:xfrm>
          <a:custGeom>
            <a:avLst/>
            <a:gdLst>
              <a:gd name="T0" fmla="*/ 919836865 w 1196"/>
              <a:gd name="T1" fmla="*/ 116432850 h 1326"/>
              <a:gd name="T2" fmla="*/ 842103745 w 1196"/>
              <a:gd name="T3" fmla="*/ 125056742 h 1326"/>
              <a:gd name="T4" fmla="*/ 729823142 w 1196"/>
              <a:gd name="T5" fmla="*/ 84090686 h 1326"/>
              <a:gd name="T6" fmla="*/ 686638533 w 1196"/>
              <a:gd name="T7" fmla="*/ 125056742 h 1326"/>
              <a:gd name="T8" fmla="*/ 630498232 w 1196"/>
              <a:gd name="T9" fmla="*/ 112119876 h 1326"/>
              <a:gd name="T10" fmla="*/ 561403268 w 1196"/>
              <a:gd name="T11" fmla="*/ 84090686 h 1326"/>
              <a:gd name="T12" fmla="*/ 518217501 w 1196"/>
              <a:gd name="T13" fmla="*/ 125056742 h 1326"/>
              <a:gd name="T14" fmla="*/ 505262838 w 1196"/>
              <a:gd name="T15" fmla="*/ 40967100 h 1326"/>
              <a:gd name="T16" fmla="*/ 462077200 w 1196"/>
              <a:gd name="T17" fmla="*/ 12936870 h 1326"/>
              <a:gd name="T18" fmla="*/ 349796598 w 1196"/>
              <a:gd name="T19" fmla="*/ 40967100 h 1326"/>
              <a:gd name="T20" fmla="*/ 280701634 w 1196"/>
              <a:gd name="T21" fmla="*/ 28030226 h 1326"/>
              <a:gd name="T22" fmla="*/ 224561269 w 1196"/>
              <a:gd name="T23" fmla="*/ 84090686 h 1326"/>
              <a:gd name="T24" fmla="*/ 196491118 w 1196"/>
              <a:gd name="T25" fmla="*/ 153086992 h 1326"/>
              <a:gd name="T26" fmla="*/ 84210484 w 1196"/>
              <a:gd name="T27" fmla="*/ 224240781 h 1326"/>
              <a:gd name="T28" fmla="*/ 28070159 w 1196"/>
              <a:gd name="T29" fmla="*/ 323423824 h 1326"/>
              <a:gd name="T30" fmla="*/ 28070159 w 1196"/>
              <a:gd name="T31" fmla="*/ 349297555 h 1326"/>
              <a:gd name="T32" fmla="*/ 12955696 w 1196"/>
              <a:gd name="T33" fmla="*/ 420451343 h 1326"/>
              <a:gd name="T34" fmla="*/ 0 w 1196"/>
              <a:gd name="T35" fmla="*/ 463573886 h 1326"/>
              <a:gd name="T36" fmla="*/ 0 w 1196"/>
              <a:gd name="T37" fmla="*/ 504540970 h 1326"/>
              <a:gd name="T38" fmla="*/ 56140317 w 1196"/>
              <a:gd name="T39" fmla="*/ 547664669 h 1326"/>
              <a:gd name="T40" fmla="*/ 69096025 w 1196"/>
              <a:gd name="T41" fmla="*/ 588631752 h 1326"/>
              <a:gd name="T42" fmla="*/ 168420968 w 1196"/>
              <a:gd name="T43" fmla="*/ 644691161 h 1326"/>
              <a:gd name="T44" fmla="*/ 265587111 w 1196"/>
              <a:gd name="T45" fmla="*/ 644691161 h 1326"/>
              <a:gd name="T46" fmla="*/ 336841935 w 1196"/>
              <a:gd name="T47" fmla="*/ 616661970 h 1326"/>
              <a:gd name="T48" fmla="*/ 405936899 w 1196"/>
              <a:gd name="T49" fmla="*/ 616661970 h 1326"/>
              <a:gd name="T50" fmla="*/ 449122537 w 1196"/>
              <a:gd name="T51" fmla="*/ 659784513 h 1326"/>
              <a:gd name="T52" fmla="*/ 505262838 w 1196"/>
              <a:gd name="T53" fmla="*/ 644691161 h 1326"/>
              <a:gd name="T54" fmla="*/ 490147351 w 1196"/>
              <a:gd name="T55" fmla="*/ 700751597 h 1326"/>
              <a:gd name="T56" fmla="*/ 505262838 w 1196"/>
              <a:gd name="T57" fmla="*/ 771905385 h 1326"/>
              <a:gd name="T58" fmla="*/ 546287780 w 1196"/>
              <a:gd name="T59" fmla="*/ 827964793 h 1326"/>
              <a:gd name="T60" fmla="*/ 574357931 w 1196"/>
              <a:gd name="T61" fmla="*/ 884025230 h 1326"/>
              <a:gd name="T62" fmla="*/ 574357931 w 1196"/>
              <a:gd name="T63" fmla="*/ 924992313 h 1326"/>
              <a:gd name="T64" fmla="*/ 574357931 w 1196"/>
              <a:gd name="T65" fmla="*/ 968114856 h 1326"/>
              <a:gd name="T66" fmla="*/ 546287780 w 1196"/>
              <a:gd name="T67" fmla="*/ 1037112158 h 1326"/>
              <a:gd name="T68" fmla="*/ 574357931 w 1196"/>
              <a:gd name="T69" fmla="*/ 1149233287 h 1326"/>
              <a:gd name="T70" fmla="*/ 617543569 w 1196"/>
              <a:gd name="T71" fmla="*/ 1261353131 h 1326"/>
              <a:gd name="T72" fmla="*/ 647772487 w 1196"/>
              <a:gd name="T73" fmla="*/ 1298008269 h 1326"/>
              <a:gd name="T74" fmla="*/ 673682841 w 1196"/>
              <a:gd name="T75" fmla="*/ 1388566328 h 1326"/>
              <a:gd name="T76" fmla="*/ 701752992 w 1196"/>
              <a:gd name="T77" fmla="*/ 1429533411 h 1326"/>
              <a:gd name="T78" fmla="*/ 770848985 w 1196"/>
              <a:gd name="T79" fmla="*/ 1416596546 h 1326"/>
              <a:gd name="T80" fmla="*/ 870173895 w 1196"/>
              <a:gd name="T81" fmla="*/ 1360536110 h 1326"/>
              <a:gd name="T82" fmla="*/ 926314196 w 1196"/>
              <a:gd name="T83" fmla="*/ 1261353131 h 1326"/>
              <a:gd name="T84" fmla="*/ 939269888 w 1196"/>
              <a:gd name="T85" fmla="*/ 1261353131 h 1326"/>
              <a:gd name="T86" fmla="*/ 982454497 w 1196"/>
              <a:gd name="T87" fmla="*/ 1192355829 h 1326"/>
              <a:gd name="T88" fmla="*/ 967340038 w 1196"/>
              <a:gd name="T89" fmla="*/ 1121203069 h 1326"/>
              <a:gd name="T90" fmla="*/ 997568956 w 1196"/>
              <a:gd name="T91" fmla="*/ 1093172851 h 1326"/>
              <a:gd name="T92" fmla="*/ 1081779665 w 1196"/>
              <a:gd name="T93" fmla="*/ 1024175292 h 1326"/>
              <a:gd name="T94" fmla="*/ 1081779665 w 1196"/>
              <a:gd name="T95" fmla="*/ 912055448 h 1326"/>
              <a:gd name="T96" fmla="*/ 1066664949 w 1196"/>
              <a:gd name="T97" fmla="*/ 840901659 h 1326"/>
              <a:gd name="T98" fmla="*/ 1107691048 w 1196"/>
              <a:gd name="T99" fmla="*/ 743875167 h 1326"/>
              <a:gd name="T100" fmla="*/ 1291226411 w 1196"/>
              <a:gd name="T101" fmla="*/ 504540970 h 1326"/>
              <a:gd name="T102" fmla="*/ 1250200569 w 1196"/>
              <a:gd name="T103" fmla="*/ 491604104 h 1326"/>
              <a:gd name="T104" fmla="*/ 1178945808 w 1196"/>
              <a:gd name="T105" fmla="*/ 504540970 h 1326"/>
              <a:gd name="T106" fmla="*/ 1137919966 w 1196"/>
              <a:gd name="T107" fmla="*/ 491604104 h 1326"/>
              <a:gd name="T108" fmla="*/ 1053709258 w 1196"/>
              <a:gd name="T109" fmla="*/ 420451343 h 1326"/>
              <a:gd name="T110" fmla="*/ 1010524648 w 1196"/>
              <a:gd name="T111" fmla="*/ 349297555 h 1326"/>
              <a:gd name="T112" fmla="*/ 982454497 w 1196"/>
              <a:gd name="T113" fmla="*/ 280300253 h 1326"/>
              <a:gd name="T114" fmla="*/ 898244046 w 1196"/>
              <a:gd name="T115" fmla="*/ 140150127 h 1326"/>
              <a:gd name="T116" fmla="*/ 939269888 w 1196"/>
              <a:gd name="T117" fmla="*/ 181117210 h 13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6"/>
              <a:gd name="T178" fmla="*/ 0 h 1326"/>
              <a:gd name="T179" fmla="*/ 1196 w 1196"/>
              <a:gd name="T180" fmla="*/ 1326 h 13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6" h="1326">
                <a:moveTo>
                  <a:pt x="864" y="144"/>
                </a:moveTo>
                <a:lnTo>
                  <a:pt x="852" y="108"/>
                </a:lnTo>
                <a:lnTo>
                  <a:pt x="806" y="90"/>
                </a:lnTo>
                <a:lnTo>
                  <a:pt x="780" y="116"/>
                </a:lnTo>
                <a:lnTo>
                  <a:pt x="714" y="104"/>
                </a:lnTo>
                <a:lnTo>
                  <a:pt x="676" y="78"/>
                </a:lnTo>
                <a:lnTo>
                  <a:pt x="650" y="78"/>
                </a:lnTo>
                <a:lnTo>
                  <a:pt x="636" y="116"/>
                </a:lnTo>
                <a:lnTo>
                  <a:pt x="624" y="130"/>
                </a:lnTo>
                <a:lnTo>
                  <a:pt x="584" y="104"/>
                </a:lnTo>
                <a:lnTo>
                  <a:pt x="572" y="78"/>
                </a:lnTo>
                <a:lnTo>
                  <a:pt x="520" y="78"/>
                </a:lnTo>
                <a:lnTo>
                  <a:pt x="480" y="130"/>
                </a:lnTo>
                <a:lnTo>
                  <a:pt x="480" y="116"/>
                </a:lnTo>
                <a:lnTo>
                  <a:pt x="454" y="52"/>
                </a:lnTo>
                <a:lnTo>
                  <a:pt x="468" y="38"/>
                </a:lnTo>
                <a:lnTo>
                  <a:pt x="468" y="0"/>
                </a:lnTo>
                <a:lnTo>
                  <a:pt x="428" y="12"/>
                </a:lnTo>
                <a:lnTo>
                  <a:pt x="390" y="0"/>
                </a:lnTo>
                <a:lnTo>
                  <a:pt x="324" y="38"/>
                </a:lnTo>
                <a:lnTo>
                  <a:pt x="298" y="38"/>
                </a:lnTo>
                <a:lnTo>
                  <a:pt x="260" y="26"/>
                </a:lnTo>
                <a:lnTo>
                  <a:pt x="246" y="52"/>
                </a:lnTo>
                <a:lnTo>
                  <a:pt x="208" y="78"/>
                </a:lnTo>
                <a:lnTo>
                  <a:pt x="182" y="116"/>
                </a:lnTo>
                <a:lnTo>
                  <a:pt x="182" y="142"/>
                </a:lnTo>
                <a:lnTo>
                  <a:pt x="104" y="194"/>
                </a:lnTo>
                <a:lnTo>
                  <a:pt x="78" y="208"/>
                </a:lnTo>
                <a:lnTo>
                  <a:pt x="12" y="286"/>
                </a:lnTo>
                <a:lnTo>
                  <a:pt x="26" y="300"/>
                </a:lnTo>
                <a:lnTo>
                  <a:pt x="26" y="312"/>
                </a:lnTo>
                <a:lnTo>
                  <a:pt x="26" y="324"/>
                </a:lnTo>
                <a:lnTo>
                  <a:pt x="26" y="378"/>
                </a:lnTo>
                <a:lnTo>
                  <a:pt x="12" y="390"/>
                </a:lnTo>
                <a:lnTo>
                  <a:pt x="0" y="416"/>
                </a:lnTo>
                <a:lnTo>
                  <a:pt x="0" y="430"/>
                </a:lnTo>
                <a:lnTo>
                  <a:pt x="0" y="456"/>
                </a:lnTo>
                <a:lnTo>
                  <a:pt x="0" y="468"/>
                </a:lnTo>
                <a:lnTo>
                  <a:pt x="26" y="494"/>
                </a:lnTo>
                <a:lnTo>
                  <a:pt x="52" y="508"/>
                </a:lnTo>
                <a:lnTo>
                  <a:pt x="52" y="520"/>
                </a:lnTo>
                <a:lnTo>
                  <a:pt x="64" y="546"/>
                </a:lnTo>
                <a:lnTo>
                  <a:pt x="78" y="560"/>
                </a:lnTo>
                <a:lnTo>
                  <a:pt x="156" y="598"/>
                </a:lnTo>
                <a:lnTo>
                  <a:pt x="208" y="598"/>
                </a:lnTo>
                <a:lnTo>
                  <a:pt x="246" y="598"/>
                </a:lnTo>
                <a:lnTo>
                  <a:pt x="286" y="586"/>
                </a:lnTo>
                <a:lnTo>
                  <a:pt x="312" y="572"/>
                </a:lnTo>
                <a:lnTo>
                  <a:pt x="338" y="560"/>
                </a:lnTo>
                <a:lnTo>
                  <a:pt x="376" y="572"/>
                </a:lnTo>
                <a:lnTo>
                  <a:pt x="390" y="598"/>
                </a:lnTo>
                <a:lnTo>
                  <a:pt x="416" y="612"/>
                </a:lnTo>
                <a:lnTo>
                  <a:pt x="442" y="586"/>
                </a:lnTo>
                <a:lnTo>
                  <a:pt x="468" y="598"/>
                </a:lnTo>
                <a:lnTo>
                  <a:pt x="468" y="638"/>
                </a:lnTo>
                <a:lnTo>
                  <a:pt x="454" y="650"/>
                </a:lnTo>
                <a:lnTo>
                  <a:pt x="454" y="690"/>
                </a:lnTo>
                <a:lnTo>
                  <a:pt x="468" y="716"/>
                </a:lnTo>
                <a:lnTo>
                  <a:pt x="494" y="742"/>
                </a:lnTo>
                <a:lnTo>
                  <a:pt x="506" y="768"/>
                </a:lnTo>
                <a:lnTo>
                  <a:pt x="520" y="780"/>
                </a:lnTo>
                <a:lnTo>
                  <a:pt x="532" y="820"/>
                </a:lnTo>
                <a:lnTo>
                  <a:pt x="520" y="846"/>
                </a:lnTo>
                <a:lnTo>
                  <a:pt x="532" y="858"/>
                </a:lnTo>
                <a:lnTo>
                  <a:pt x="546" y="872"/>
                </a:lnTo>
                <a:lnTo>
                  <a:pt x="532" y="898"/>
                </a:lnTo>
                <a:lnTo>
                  <a:pt x="520" y="924"/>
                </a:lnTo>
                <a:lnTo>
                  <a:pt x="506" y="962"/>
                </a:lnTo>
                <a:lnTo>
                  <a:pt x="506" y="1002"/>
                </a:lnTo>
                <a:lnTo>
                  <a:pt x="532" y="1066"/>
                </a:lnTo>
                <a:lnTo>
                  <a:pt x="558" y="1080"/>
                </a:lnTo>
                <a:lnTo>
                  <a:pt x="572" y="1170"/>
                </a:lnTo>
                <a:lnTo>
                  <a:pt x="598" y="1210"/>
                </a:lnTo>
                <a:lnTo>
                  <a:pt x="600" y="1204"/>
                </a:lnTo>
                <a:lnTo>
                  <a:pt x="624" y="1262"/>
                </a:lnTo>
                <a:lnTo>
                  <a:pt x="624" y="1288"/>
                </a:lnTo>
                <a:lnTo>
                  <a:pt x="636" y="1326"/>
                </a:lnTo>
                <a:lnTo>
                  <a:pt x="650" y="1326"/>
                </a:lnTo>
                <a:lnTo>
                  <a:pt x="676" y="1314"/>
                </a:lnTo>
                <a:lnTo>
                  <a:pt x="714" y="1314"/>
                </a:lnTo>
                <a:lnTo>
                  <a:pt x="754" y="1288"/>
                </a:lnTo>
                <a:lnTo>
                  <a:pt x="806" y="1262"/>
                </a:lnTo>
                <a:lnTo>
                  <a:pt x="858" y="1184"/>
                </a:lnTo>
                <a:lnTo>
                  <a:pt x="858" y="1170"/>
                </a:lnTo>
                <a:lnTo>
                  <a:pt x="844" y="1158"/>
                </a:lnTo>
                <a:lnTo>
                  <a:pt x="870" y="1170"/>
                </a:lnTo>
                <a:lnTo>
                  <a:pt x="870" y="1132"/>
                </a:lnTo>
                <a:lnTo>
                  <a:pt x="910" y="1106"/>
                </a:lnTo>
                <a:lnTo>
                  <a:pt x="910" y="1054"/>
                </a:lnTo>
                <a:lnTo>
                  <a:pt x="896" y="1040"/>
                </a:lnTo>
                <a:lnTo>
                  <a:pt x="910" y="1028"/>
                </a:lnTo>
                <a:lnTo>
                  <a:pt x="924" y="1014"/>
                </a:lnTo>
                <a:lnTo>
                  <a:pt x="936" y="1002"/>
                </a:lnTo>
                <a:lnTo>
                  <a:pt x="1002" y="950"/>
                </a:lnTo>
                <a:lnTo>
                  <a:pt x="1014" y="858"/>
                </a:lnTo>
                <a:lnTo>
                  <a:pt x="1002" y="846"/>
                </a:lnTo>
                <a:lnTo>
                  <a:pt x="1002" y="780"/>
                </a:lnTo>
                <a:lnTo>
                  <a:pt x="988" y="780"/>
                </a:lnTo>
                <a:lnTo>
                  <a:pt x="988" y="754"/>
                </a:lnTo>
                <a:lnTo>
                  <a:pt x="1026" y="690"/>
                </a:lnTo>
                <a:lnTo>
                  <a:pt x="1132" y="586"/>
                </a:lnTo>
                <a:lnTo>
                  <a:pt x="1196" y="468"/>
                </a:lnTo>
                <a:lnTo>
                  <a:pt x="1184" y="442"/>
                </a:lnTo>
                <a:lnTo>
                  <a:pt x="1158" y="456"/>
                </a:lnTo>
                <a:lnTo>
                  <a:pt x="1132" y="468"/>
                </a:lnTo>
                <a:lnTo>
                  <a:pt x="1092" y="468"/>
                </a:lnTo>
                <a:lnTo>
                  <a:pt x="1054" y="468"/>
                </a:lnTo>
                <a:lnTo>
                  <a:pt x="1054" y="456"/>
                </a:lnTo>
                <a:lnTo>
                  <a:pt x="1040" y="430"/>
                </a:lnTo>
                <a:lnTo>
                  <a:pt x="976" y="390"/>
                </a:lnTo>
                <a:lnTo>
                  <a:pt x="962" y="338"/>
                </a:lnTo>
                <a:lnTo>
                  <a:pt x="936" y="324"/>
                </a:lnTo>
                <a:lnTo>
                  <a:pt x="936" y="286"/>
                </a:lnTo>
                <a:lnTo>
                  <a:pt x="910" y="260"/>
                </a:lnTo>
                <a:lnTo>
                  <a:pt x="844" y="156"/>
                </a:lnTo>
                <a:lnTo>
                  <a:pt x="832" y="130"/>
                </a:lnTo>
                <a:lnTo>
                  <a:pt x="844" y="142"/>
                </a:lnTo>
                <a:lnTo>
                  <a:pt x="870" y="168"/>
                </a:lnTo>
                <a:lnTo>
                  <a:pt x="864" y="144"/>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40" name="Freeform 146"/>
          <p:cNvSpPr>
            <a:spLocks/>
          </p:cNvSpPr>
          <p:nvPr/>
        </p:nvSpPr>
        <p:spPr bwMode="auto">
          <a:xfrm>
            <a:off x="6586538" y="4179888"/>
            <a:ext cx="11112" cy="19050"/>
          </a:xfrm>
          <a:custGeom>
            <a:avLst/>
            <a:gdLst>
              <a:gd name="T0" fmla="*/ 0 w 10"/>
              <a:gd name="T1" fmla="*/ 0 h 18"/>
              <a:gd name="T2" fmla="*/ 0 w 10"/>
              <a:gd name="T3" fmla="*/ 6527588 h 18"/>
              <a:gd name="T4" fmla="*/ 0 w 10"/>
              <a:gd name="T5" fmla="*/ 6527588 h 18"/>
              <a:gd name="T6" fmla="*/ 11425788 w 10"/>
              <a:gd name="T7" fmla="*/ 19582767 h 18"/>
              <a:gd name="T8" fmla="*/ 0 w 10"/>
              <a:gd name="T9" fmla="*/ 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0" y="0"/>
                </a:moveTo>
                <a:lnTo>
                  <a:pt x="0" y="6"/>
                </a:lnTo>
                <a:lnTo>
                  <a:pt x="10" y="18"/>
                </a:lnTo>
                <a:lnTo>
                  <a:pt x="0" y="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41" name="Freeform 147"/>
          <p:cNvSpPr>
            <a:spLocks/>
          </p:cNvSpPr>
          <p:nvPr/>
        </p:nvSpPr>
        <p:spPr bwMode="auto">
          <a:xfrm>
            <a:off x="6586538" y="4192588"/>
            <a:ext cx="14287" cy="39687"/>
          </a:xfrm>
          <a:custGeom>
            <a:avLst/>
            <a:gdLst>
              <a:gd name="T0" fmla="*/ 6295900 w 14"/>
              <a:gd name="T1" fmla="*/ 0 h 42"/>
              <a:gd name="T2" fmla="*/ 14691098 w 14"/>
              <a:gd name="T3" fmla="*/ 17406294 h 42"/>
              <a:gd name="T4" fmla="*/ 0 w 14"/>
              <a:gd name="T5" fmla="*/ 30461267 h 42"/>
              <a:gd name="T6" fmla="*/ 0 w 14"/>
              <a:gd name="T7" fmla="*/ 45692424 h 42"/>
              <a:gd name="T8" fmla="*/ 6295900 w 14"/>
              <a:gd name="T9" fmla="*/ 0 h 42"/>
              <a:gd name="T10" fmla="*/ 0 60000 65536"/>
              <a:gd name="T11" fmla="*/ 0 60000 65536"/>
              <a:gd name="T12" fmla="*/ 0 60000 65536"/>
              <a:gd name="T13" fmla="*/ 0 60000 65536"/>
              <a:gd name="T14" fmla="*/ 0 60000 65536"/>
              <a:gd name="T15" fmla="*/ 0 w 14"/>
              <a:gd name="T16" fmla="*/ 0 h 42"/>
              <a:gd name="T17" fmla="*/ 14 w 14"/>
              <a:gd name="T18" fmla="*/ 42 h 42"/>
            </a:gdLst>
            <a:ahLst/>
            <a:cxnLst>
              <a:cxn ang="T10">
                <a:pos x="T0" y="T1"/>
              </a:cxn>
              <a:cxn ang="T11">
                <a:pos x="T2" y="T3"/>
              </a:cxn>
              <a:cxn ang="T12">
                <a:pos x="T4" y="T5"/>
              </a:cxn>
              <a:cxn ang="T13">
                <a:pos x="T6" y="T7"/>
              </a:cxn>
              <a:cxn ang="T14">
                <a:pos x="T8" y="T9"/>
              </a:cxn>
            </a:cxnLst>
            <a:rect l="T15" t="T16" r="T17" b="T18"/>
            <a:pathLst>
              <a:path w="14" h="42">
                <a:moveTo>
                  <a:pt x="6" y="0"/>
                </a:moveTo>
                <a:lnTo>
                  <a:pt x="14" y="16"/>
                </a:lnTo>
                <a:lnTo>
                  <a:pt x="0" y="28"/>
                </a:lnTo>
                <a:lnTo>
                  <a:pt x="0" y="42"/>
                </a:lnTo>
                <a:lnTo>
                  <a:pt x="6" y="0"/>
                </a:lnTo>
                <a:close/>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42" name="Freeform 148"/>
          <p:cNvSpPr>
            <a:spLocks/>
          </p:cNvSpPr>
          <p:nvPr/>
        </p:nvSpPr>
        <p:spPr bwMode="auto">
          <a:xfrm>
            <a:off x="6586538" y="4192588"/>
            <a:ext cx="14287" cy="39687"/>
          </a:xfrm>
          <a:custGeom>
            <a:avLst/>
            <a:gdLst>
              <a:gd name="T0" fmla="*/ 6295900 w 14"/>
              <a:gd name="T1" fmla="*/ 0 h 42"/>
              <a:gd name="T2" fmla="*/ 14691098 w 14"/>
              <a:gd name="T3" fmla="*/ 17406294 h 42"/>
              <a:gd name="T4" fmla="*/ 0 w 14"/>
              <a:gd name="T5" fmla="*/ 30461267 h 42"/>
              <a:gd name="T6" fmla="*/ 0 w 14"/>
              <a:gd name="T7" fmla="*/ 45692424 h 42"/>
              <a:gd name="T8" fmla="*/ 0 60000 65536"/>
              <a:gd name="T9" fmla="*/ 0 60000 65536"/>
              <a:gd name="T10" fmla="*/ 0 60000 65536"/>
              <a:gd name="T11" fmla="*/ 0 60000 65536"/>
              <a:gd name="T12" fmla="*/ 0 w 14"/>
              <a:gd name="T13" fmla="*/ 0 h 42"/>
              <a:gd name="T14" fmla="*/ 14 w 14"/>
              <a:gd name="T15" fmla="*/ 42 h 42"/>
            </a:gdLst>
            <a:ahLst/>
            <a:cxnLst>
              <a:cxn ang="T8">
                <a:pos x="T0" y="T1"/>
              </a:cxn>
              <a:cxn ang="T9">
                <a:pos x="T2" y="T3"/>
              </a:cxn>
              <a:cxn ang="T10">
                <a:pos x="T4" y="T5"/>
              </a:cxn>
              <a:cxn ang="T11">
                <a:pos x="T6" y="T7"/>
              </a:cxn>
            </a:cxnLst>
            <a:rect l="T12" t="T13" r="T14" b="T15"/>
            <a:pathLst>
              <a:path w="14" h="42">
                <a:moveTo>
                  <a:pt x="6" y="0"/>
                </a:moveTo>
                <a:lnTo>
                  <a:pt x="14" y="16"/>
                </a:lnTo>
                <a:lnTo>
                  <a:pt x="0" y="28"/>
                </a:lnTo>
                <a:lnTo>
                  <a:pt x="0" y="42"/>
                </a:lnTo>
              </a:path>
            </a:pathLst>
          </a:custGeom>
          <a:solidFill>
            <a:srgbClr val="830051"/>
          </a:solidFill>
          <a:ln w="9525">
            <a:solidFill>
              <a:srgbClr val="000000"/>
            </a:solidFill>
            <a:round/>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43" name="Freeform 149"/>
          <p:cNvSpPr>
            <a:spLocks/>
          </p:cNvSpPr>
          <p:nvPr/>
        </p:nvSpPr>
        <p:spPr bwMode="auto">
          <a:xfrm>
            <a:off x="8175625" y="5561013"/>
            <a:ext cx="63500" cy="76200"/>
          </a:xfrm>
          <a:custGeom>
            <a:avLst/>
            <a:gdLst>
              <a:gd name="T0" fmla="*/ 55303990 w 66"/>
              <a:gd name="T1" fmla="*/ 0 h 78"/>
              <a:gd name="T2" fmla="*/ 27651995 w 66"/>
              <a:gd name="T3" fmla="*/ 0 h 78"/>
              <a:gd name="T4" fmla="*/ 0 w 66"/>
              <a:gd name="T5" fmla="*/ 0 h 78"/>
              <a:gd name="T6" fmla="*/ 12762694 w 66"/>
              <a:gd name="T7" fmla="*/ 27742327 h 78"/>
              <a:gd name="T8" fmla="*/ 12762694 w 66"/>
              <a:gd name="T9" fmla="*/ 55484655 h 78"/>
              <a:gd name="T10" fmla="*/ 12762694 w 66"/>
              <a:gd name="T11" fmla="*/ 70422999 h 78"/>
              <a:gd name="T12" fmla="*/ 42541301 w 66"/>
              <a:gd name="T13" fmla="*/ 83226990 h 78"/>
              <a:gd name="T14" fmla="*/ 42541301 w 66"/>
              <a:gd name="T15" fmla="*/ 70422999 h 78"/>
              <a:gd name="T16" fmla="*/ 55303990 w 66"/>
              <a:gd name="T17" fmla="*/ 55484655 h 78"/>
              <a:gd name="T18" fmla="*/ 70193304 w 66"/>
              <a:gd name="T19" fmla="*/ 42680664 h 78"/>
              <a:gd name="T20" fmla="*/ 70193304 w 66"/>
              <a:gd name="T21" fmla="*/ 27742327 h 78"/>
              <a:gd name="T22" fmla="*/ 70193304 w 66"/>
              <a:gd name="T23" fmla="*/ 14938333 h 78"/>
              <a:gd name="T24" fmla="*/ 55303990 w 66"/>
              <a:gd name="T25" fmla="*/ 14938333 h 78"/>
              <a:gd name="T26" fmla="*/ 55303990 w 66"/>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78"/>
              <a:gd name="T44" fmla="*/ 66 w 66"/>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78">
                <a:moveTo>
                  <a:pt x="52" y="0"/>
                </a:moveTo>
                <a:lnTo>
                  <a:pt x="26" y="0"/>
                </a:lnTo>
                <a:lnTo>
                  <a:pt x="0" y="0"/>
                </a:lnTo>
                <a:lnTo>
                  <a:pt x="12" y="26"/>
                </a:lnTo>
                <a:lnTo>
                  <a:pt x="12" y="52"/>
                </a:lnTo>
                <a:lnTo>
                  <a:pt x="12" y="66"/>
                </a:lnTo>
                <a:lnTo>
                  <a:pt x="40" y="78"/>
                </a:lnTo>
                <a:lnTo>
                  <a:pt x="40" y="66"/>
                </a:lnTo>
                <a:lnTo>
                  <a:pt x="52" y="52"/>
                </a:lnTo>
                <a:lnTo>
                  <a:pt x="66" y="40"/>
                </a:lnTo>
                <a:lnTo>
                  <a:pt x="66" y="26"/>
                </a:lnTo>
                <a:lnTo>
                  <a:pt x="66" y="14"/>
                </a:lnTo>
                <a:lnTo>
                  <a:pt x="52" y="14"/>
                </a:lnTo>
                <a:lnTo>
                  <a:pt x="52" y="0"/>
                </a:lnTo>
                <a:close/>
              </a:path>
            </a:pathLst>
          </a:custGeom>
          <a:solidFill>
            <a:srgbClr val="830051"/>
          </a:solidFill>
          <a:ln w="9525">
            <a:solidFill>
              <a:srgbClr val="000000"/>
            </a:solidFill>
            <a:miter lim="800000"/>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44" name="Freeform 150"/>
          <p:cNvSpPr>
            <a:spLocks/>
          </p:cNvSpPr>
          <p:nvPr/>
        </p:nvSpPr>
        <p:spPr bwMode="auto">
          <a:xfrm>
            <a:off x="7753350" y="4973638"/>
            <a:ext cx="614363" cy="550862"/>
          </a:xfrm>
          <a:custGeom>
            <a:avLst/>
            <a:gdLst>
              <a:gd name="T0" fmla="*/ 631102239 w 626"/>
              <a:gd name="T1" fmla="*/ 224268198 h 560"/>
              <a:gd name="T2" fmla="*/ 603101117 w 626"/>
              <a:gd name="T3" fmla="*/ 183296105 h 560"/>
              <a:gd name="T4" fmla="*/ 590177285 w 626"/>
              <a:gd name="T5" fmla="*/ 140167262 h 560"/>
              <a:gd name="T6" fmla="*/ 575099995 w 626"/>
              <a:gd name="T7" fmla="*/ 99195137 h 560"/>
              <a:gd name="T8" fmla="*/ 560022704 w 626"/>
              <a:gd name="T9" fmla="*/ 43128859 h 560"/>
              <a:gd name="T10" fmla="*/ 547098872 w 626"/>
              <a:gd name="T11" fmla="*/ 84099940 h 560"/>
              <a:gd name="T12" fmla="*/ 519097622 w 626"/>
              <a:gd name="T13" fmla="*/ 140167262 h 560"/>
              <a:gd name="T14" fmla="*/ 476019209 w 626"/>
              <a:gd name="T15" fmla="*/ 112133585 h 560"/>
              <a:gd name="T16" fmla="*/ 448018086 w 626"/>
              <a:gd name="T17" fmla="*/ 84099940 h 560"/>
              <a:gd name="T18" fmla="*/ 448018086 w 626"/>
              <a:gd name="T19" fmla="*/ 56067306 h 560"/>
              <a:gd name="T20" fmla="*/ 463095377 w 626"/>
              <a:gd name="T21" fmla="*/ 28033653 h 560"/>
              <a:gd name="T22" fmla="*/ 407093132 w 626"/>
              <a:gd name="T23" fmla="*/ 15095202 h 560"/>
              <a:gd name="T24" fmla="*/ 379092010 w 626"/>
              <a:gd name="T25" fmla="*/ 28033653 h 560"/>
              <a:gd name="T26" fmla="*/ 338167055 w 626"/>
              <a:gd name="T27" fmla="*/ 28033653 h 560"/>
              <a:gd name="T28" fmla="*/ 323089765 w 626"/>
              <a:gd name="T29" fmla="*/ 56067306 h 560"/>
              <a:gd name="T30" fmla="*/ 280011352 w 626"/>
              <a:gd name="T31" fmla="*/ 56067306 h 560"/>
              <a:gd name="T32" fmla="*/ 239086334 w 626"/>
              <a:gd name="T33" fmla="*/ 56067306 h 560"/>
              <a:gd name="T34" fmla="*/ 196007921 w 626"/>
              <a:gd name="T35" fmla="*/ 71161492 h 560"/>
              <a:gd name="T36" fmla="*/ 183084089 w 626"/>
              <a:gd name="T37" fmla="*/ 99195137 h 560"/>
              <a:gd name="T38" fmla="*/ 140005676 w 626"/>
              <a:gd name="T39" fmla="*/ 127228783 h 560"/>
              <a:gd name="T40" fmla="*/ 71079567 w 626"/>
              <a:gd name="T41" fmla="*/ 140167262 h 560"/>
              <a:gd name="T42" fmla="*/ 28001130 w 626"/>
              <a:gd name="T43" fmla="*/ 155262460 h 560"/>
              <a:gd name="T44" fmla="*/ 28001130 w 626"/>
              <a:gd name="T45" fmla="*/ 239362367 h 560"/>
              <a:gd name="T46" fmla="*/ 0 w 626"/>
              <a:gd name="T47" fmla="*/ 267396013 h 560"/>
              <a:gd name="T48" fmla="*/ 15077295 w 626"/>
              <a:gd name="T49" fmla="*/ 364435460 h 560"/>
              <a:gd name="T50" fmla="*/ 15077295 w 626"/>
              <a:gd name="T51" fmla="*/ 420501722 h 560"/>
              <a:gd name="T52" fmla="*/ 28001130 w 626"/>
              <a:gd name="T53" fmla="*/ 435596920 h 560"/>
              <a:gd name="T54" fmla="*/ 84003399 w 626"/>
              <a:gd name="T55" fmla="*/ 407563275 h 560"/>
              <a:gd name="T56" fmla="*/ 127081812 w 626"/>
              <a:gd name="T57" fmla="*/ 420501722 h 560"/>
              <a:gd name="T58" fmla="*/ 168006798 w 626"/>
              <a:gd name="T59" fmla="*/ 392468077 h 560"/>
              <a:gd name="T60" fmla="*/ 224009043 w 626"/>
              <a:gd name="T61" fmla="*/ 392468077 h 560"/>
              <a:gd name="T62" fmla="*/ 308012474 w 626"/>
              <a:gd name="T63" fmla="*/ 420501722 h 560"/>
              <a:gd name="T64" fmla="*/ 338167055 w 626"/>
              <a:gd name="T65" fmla="*/ 463630565 h 560"/>
              <a:gd name="T66" fmla="*/ 379092010 w 626"/>
              <a:gd name="T67" fmla="*/ 448535367 h 560"/>
              <a:gd name="T68" fmla="*/ 392015841 w 626"/>
              <a:gd name="T69" fmla="*/ 448535367 h 560"/>
              <a:gd name="T70" fmla="*/ 364014719 w 626"/>
              <a:gd name="T71" fmla="*/ 491664210 h 560"/>
              <a:gd name="T72" fmla="*/ 422170423 w 626"/>
              <a:gd name="T73" fmla="*/ 463630565 h 560"/>
              <a:gd name="T74" fmla="*/ 379092010 w 626"/>
              <a:gd name="T75" fmla="*/ 504602658 h 560"/>
              <a:gd name="T76" fmla="*/ 422170423 w 626"/>
              <a:gd name="T77" fmla="*/ 491664210 h 560"/>
              <a:gd name="T78" fmla="*/ 407093132 w 626"/>
              <a:gd name="T79" fmla="*/ 532636303 h 560"/>
              <a:gd name="T80" fmla="*/ 435094254 w 626"/>
              <a:gd name="T81" fmla="*/ 575764246 h 560"/>
              <a:gd name="T82" fmla="*/ 476019209 w 626"/>
              <a:gd name="T83" fmla="*/ 588702694 h 560"/>
              <a:gd name="T84" fmla="*/ 491096499 w 626"/>
              <a:gd name="T85" fmla="*/ 588702694 h 560"/>
              <a:gd name="T86" fmla="*/ 547098872 w 626"/>
              <a:gd name="T87" fmla="*/ 588702694 h 560"/>
              <a:gd name="T88" fmla="*/ 575099995 w 626"/>
              <a:gd name="T89" fmla="*/ 588702694 h 560"/>
              <a:gd name="T90" fmla="*/ 618178408 w 626"/>
              <a:gd name="T91" fmla="*/ 519696827 h 560"/>
              <a:gd name="T92" fmla="*/ 659103362 w 626"/>
              <a:gd name="T93" fmla="*/ 463630565 h 560"/>
              <a:gd name="T94" fmla="*/ 674180652 w 626"/>
              <a:gd name="T95" fmla="*/ 364435460 h 560"/>
              <a:gd name="T96" fmla="*/ 659103362 w 626"/>
              <a:gd name="T97" fmla="*/ 252300815 h 5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6"/>
              <a:gd name="T148" fmla="*/ 0 h 560"/>
              <a:gd name="T149" fmla="*/ 626 w 626"/>
              <a:gd name="T150" fmla="*/ 560 h 5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6" h="560">
                <a:moveTo>
                  <a:pt x="612" y="234"/>
                </a:moveTo>
                <a:lnTo>
                  <a:pt x="586" y="208"/>
                </a:lnTo>
                <a:lnTo>
                  <a:pt x="574" y="182"/>
                </a:lnTo>
                <a:lnTo>
                  <a:pt x="560" y="170"/>
                </a:lnTo>
                <a:lnTo>
                  <a:pt x="548" y="156"/>
                </a:lnTo>
                <a:lnTo>
                  <a:pt x="548" y="130"/>
                </a:lnTo>
                <a:lnTo>
                  <a:pt x="548" y="104"/>
                </a:lnTo>
                <a:lnTo>
                  <a:pt x="534" y="92"/>
                </a:lnTo>
                <a:lnTo>
                  <a:pt x="520" y="66"/>
                </a:lnTo>
                <a:lnTo>
                  <a:pt x="520" y="40"/>
                </a:lnTo>
                <a:lnTo>
                  <a:pt x="508" y="52"/>
                </a:lnTo>
                <a:lnTo>
                  <a:pt x="508" y="78"/>
                </a:lnTo>
                <a:lnTo>
                  <a:pt x="496" y="118"/>
                </a:lnTo>
                <a:lnTo>
                  <a:pt x="482" y="130"/>
                </a:lnTo>
                <a:lnTo>
                  <a:pt x="470" y="130"/>
                </a:lnTo>
                <a:lnTo>
                  <a:pt x="442" y="104"/>
                </a:lnTo>
                <a:lnTo>
                  <a:pt x="430" y="92"/>
                </a:lnTo>
                <a:lnTo>
                  <a:pt x="416" y="78"/>
                </a:lnTo>
                <a:lnTo>
                  <a:pt x="404" y="66"/>
                </a:lnTo>
                <a:lnTo>
                  <a:pt x="416" y="52"/>
                </a:lnTo>
                <a:lnTo>
                  <a:pt x="430" y="40"/>
                </a:lnTo>
                <a:lnTo>
                  <a:pt x="430" y="26"/>
                </a:lnTo>
                <a:lnTo>
                  <a:pt x="416" y="26"/>
                </a:lnTo>
                <a:lnTo>
                  <a:pt x="378" y="14"/>
                </a:lnTo>
                <a:lnTo>
                  <a:pt x="364" y="0"/>
                </a:lnTo>
                <a:lnTo>
                  <a:pt x="352" y="26"/>
                </a:lnTo>
                <a:lnTo>
                  <a:pt x="338" y="14"/>
                </a:lnTo>
                <a:lnTo>
                  <a:pt x="314" y="26"/>
                </a:lnTo>
                <a:lnTo>
                  <a:pt x="314" y="52"/>
                </a:lnTo>
                <a:lnTo>
                  <a:pt x="300" y="52"/>
                </a:lnTo>
                <a:lnTo>
                  <a:pt x="274" y="52"/>
                </a:lnTo>
                <a:lnTo>
                  <a:pt x="260" y="52"/>
                </a:lnTo>
                <a:lnTo>
                  <a:pt x="260" y="40"/>
                </a:lnTo>
                <a:lnTo>
                  <a:pt x="222" y="52"/>
                </a:lnTo>
                <a:lnTo>
                  <a:pt x="208" y="66"/>
                </a:lnTo>
                <a:lnTo>
                  <a:pt x="182" y="66"/>
                </a:lnTo>
                <a:lnTo>
                  <a:pt x="170" y="78"/>
                </a:lnTo>
                <a:lnTo>
                  <a:pt x="170" y="92"/>
                </a:lnTo>
                <a:lnTo>
                  <a:pt x="144" y="118"/>
                </a:lnTo>
                <a:lnTo>
                  <a:pt x="130" y="118"/>
                </a:lnTo>
                <a:lnTo>
                  <a:pt x="130" y="130"/>
                </a:lnTo>
                <a:lnTo>
                  <a:pt x="66" y="130"/>
                </a:lnTo>
                <a:lnTo>
                  <a:pt x="40" y="130"/>
                </a:lnTo>
                <a:lnTo>
                  <a:pt x="26" y="144"/>
                </a:lnTo>
                <a:lnTo>
                  <a:pt x="14" y="182"/>
                </a:lnTo>
                <a:lnTo>
                  <a:pt x="26" y="222"/>
                </a:lnTo>
                <a:lnTo>
                  <a:pt x="0" y="208"/>
                </a:lnTo>
                <a:lnTo>
                  <a:pt x="0" y="248"/>
                </a:lnTo>
                <a:lnTo>
                  <a:pt x="14" y="326"/>
                </a:lnTo>
                <a:lnTo>
                  <a:pt x="14" y="338"/>
                </a:lnTo>
                <a:lnTo>
                  <a:pt x="0" y="378"/>
                </a:lnTo>
                <a:lnTo>
                  <a:pt x="14" y="390"/>
                </a:lnTo>
                <a:lnTo>
                  <a:pt x="26" y="390"/>
                </a:lnTo>
                <a:lnTo>
                  <a:pt x="26" y="404"/>
                </a:lnTo>
                <a:lnTo>
                  <a:pt x="52" y="404"/>
                </a:lnTo>
                <a:lnTo>
                  <a:pt x="78" y="378"/>
                </a:lnTo>
                <a:lnTo>
                  <a:pt x="104" y="390"/>
                </a:lnTo>
                <a:lnTo>
                  <a:pt x="118" y="390"/>
                </a:lnTo>
                <a:lnTo>
                  <a:pt x="144" y="390"/>
                </a:lnTo>
                <a:lnTo>
                  <a:pt x="156" y="364"/>
                </a:lnTo>
                <a:lnTo>
                  <a:pt x="182" y="364"/>
                </a:lnTo>
                <a:lnTo>
                  <a:pt x="208" y="364"/>
                </a:lnTo>
                <a:lnTo>
                  <a:pt x="260" y="364"/>
                </a:lnTo>
                <a:lnTo>
                  <a:pt x="286" y="390"/>
                </a:lnTo>
                <a:lnTo>
                  <a:pt x="314" y="416"/>
                </a:lnTo>
                <a:lnTo>
                  <a:pt x="314" y="430"/>
                </a:lnTo>
                <a:lnTo>
                  <a:pt x="326" y="430"/>
                </a:lnTo>
                <a:lnTo>
                  <a:pt x="352" y="416"/>
                </a:lnTo>
                <a:lnTo>
                  <a:pt x="378" y="390"/>
                </a:lnTo>
                <a:lnTo>
                  <a:pt x="364" y="416"/>
                </a:lnTo>
                <a:lnTo>
                  <a:pt x="352" y="442"/>
                </a:lnTo>
                <a:lnTo>
                  <a:pt x="338" y="456"/>
                </a:lnTo>
                <a:lnTo>
                  <a:pt x="364" y="442"/>
                </a:lnTo>
                <a:lnTo>
                  <a:pt x="392" y="430"/>
                </a:lnTo>
                <a:lnTo>
                  <a:pt x="364" y="456"/>
                </a:lnTo>
                <a:lnTo>
                  <a:pt x="352" y="468"/>
                </a:lnTo>
                <a:lnTo>
                  <a:pt x="378" y="456"/>
                </a:lnTo>
                <a:lnTo>
                  <a:pt x="392" y="456"/>
                </a:lnTo>
                <a:lnTo>
                  <a:pt x="378" y="482"/>
                </a:lnTo>
                <a:lnTo>
                  <a:pt x="378" y="494"/>
                </a:lnTo>
                <a:lnTo>
                  <a:pt x="378" y="508"/>
                </a:lnTo>
                <a:lnTo>
                  <a:pt x="404" y="534"/>
                </a:lnTo>
                <a:lnTo>
                  <a:pt x="416" y="546"/>
                </a:lnTo>
                <a:lnTo>
                  <a:pt x="442" y="546"/>
                </a:lnTo>
                <a:lnTo>
                  <a:pt x="470" y="534"/>
                </a:lnTo>
                <a:lnTo>
                  <a:pt x="456" y="546"/>
                </a:lnTo>
                <a:lnTo>
                  <a:pt x="470" y="560"/>
                </a:lnTo>
                <a:lnTo>
                  <a:pt x="508" y="546"/>
                </a:lnTo>
                <a:lnTo>
                  <a:pt x="520" y="546"/>
                </a:lnTo>
                <a:lnTo>
                  <a:pt x="534" y="546"/>
                </a:lnTo>
                <a:lnTo>
                  <a:pt x="560" y="508"/>
                </a:lnTo>
                <a:lnTo>
                  <a:pt x="574" y="482"/>
                </a:lnTo>
                <a:lnTo>
                  <a:pt x="586" y="468"/>
                </a:lnTo>
                <a:lnTo>
                  <a:pt x="612" y="430"/>
                </a:lnTo>
                <a:lnTo>
                  <a:pt x="626" y="390"/>
                </a:lnTo>
                <a:lnTo>
                  <a:pt x="626" y="338"/>
                </a:lnTo>
                <a:lnTo>
                  <a:pt x="626" y="274"/>
                </a:lnTo>
                <a:lnTo>
                  <a:pt x="612" y="234"/>
                </a:lnTo>
                <a:close/>
              </a:path>
            </a:pathLst>
          </a:custGeom>
          <a:solidFill>
            <a:srgbClr val="830051"/>
          </a:solidFill>
          <a:ln w="9525">
            <a:solidFill>
              <a:srgbClr val="000000"/>
            </a:solidFill>
            <a:miter lim="800000"/>
            <a:headEnd/>
            <a:tailEnd/>
          </a:ln>
        </p:spPr>
        <p:txBody>
          <a:bodyPr lIns="91430" tIns="45716" rIns="91430" bIns="45716"/>
          <a:lstStyle/>
          <a:p>
            <a:pPr algn="ctr" fontAlgn="auto">
              <a:spcBef>
                <a:spcPts val="0"/>
              </a:spcBef>
              <a:spcAft>
                <a:spcPts val="0"/>
              </a:spcAft>
              <a:defRPr/>
            </a:pPr>
            <a:endParaRPr lang="en-US" kern="0" dirty="0">
              <a:solidFill>
                <a:sysClr val="windowText" lastClr="000000"/>
              </a:solidFill>
            </a:endParaRPr>
          </a:p>
        </p:txBody>
      </p:sp>
      <p:sp>
        <p:nvSpPr>
          <p:cNvPr id="245" name="Oval 151"/>
          <p:cNvSpPr>
            <a:spLocks noChangeArrowheads="1"/>
          </p:cNvSpPr>
          <p:nvPr>
            <p:custDataLst>
              <p:tags r:id="rId11"/>
            </p:custDataLst>
          </p:nvPr>
        </p:nvSpPr>
        <p:spPr bwMode="auto">
          <a:xfrm>
            <a:off x="5511800" y="3121025"/>
            <a:ext cx="1787525" cy="1604963"/>
          </a:xfrm>
          <a:prstGeom prst="ellipse">
            <a:avLst/>
          </a:prstGeom>
          <a:solidFill>
            <a:srgbClr val="99FF66">
              <a:alpha val="50195"/>
            </a:srgbClr>
          </a:solidFill>
          <a:ln w="19050" algn="ctr">
            <a:noFill/>
            <a:round/>
            <a:headEnd/>
            <a:tailEnd/>
          </a:ln>
        </p:spPr>
        <p:txBody>
          <a:bodyPr wrap="none" lIns="93286" tIns="46643" rIns="93286" bIns="46643" anchor="ctr"/>
          <a:lstStyle/>
          <a:p>
            <a:pPr algn="ctr" fontAlgn="auto">
              <a:spcBef>
                <a:spcPts val="0"/>
              </a:spcBef>
              <a:spcAft>
                <a:spcPts val="0"/>
              </a:spcAft>
              <a:defRPr/>
            </a:pPr>
            <a:endParaRPr lang="en-US" sz="1400" kern="0" dirty="0">
              <a:solidFill>
                <a:sysClr val="windowText" lastClr="000000"/>
              </a:solidFill>
            </a:endParaRPr>
          </a:p>
        </p:txBody>
      </p:sp>
      <p:sp>
        <p:nvSpPr>
          <p:cNvPr id="246" name="Oval 151"/>
          <p:cNvSpPr>
            <a:spLocks noChangeArrowheads="1"/>
          </p:cNvSpPr>
          <p:nvPr>
            <p:custDataLst>
              <p:tags r:id="rId12"/>
            </p:custDataLst>
          </p:nvPr>
        </p:nvSpPr>
        <p:spPr bwMode="auto">
          <a:xfrm>
            <a:off x="4238625" y="3100388"/>
            <a:ext cx="1295400" cy="1738312"/>
          </a:xfrm>
          <a:prstGeom prst="ellipse">
            <a:avLst/>
          </a:prstGeom>
          <a:solidFill>
            <a:srgbClr val="99FF66">
              <a:alpha val="50195"/>
            </a:srgbClr>
          </a:solidFill>
          <a:ln w="19050" algn="ctr">
            <a:noFill/>
            <a:round/>
            <a:headEnd/>
            <a:tailEnd/>
          </a:ln>
        </p:spPr>
        <p:txBody>
          <a:bodyPr wrap="none" lIns="93286" tIns="46643" rIns="93286" bIns="46643" anchor="ctr"/>
          <a:lstStyle/>
          <a:p>
            <a:pPr algn="ctr" fontAlgn="auto">
              <a:spcBef>
                <a:spcPts val="0"/>
              </a:spcBef>
              <a:spcAft>
                <a:spcPts val="0"/>
              </a:spcAft>
              <a:defRPr/>
            </a:pPr>
            <a:endParaRPr lang="en-US" sz="1400" kern="0" dirty="0">
              <a:solidFill>
                <a:sysClr val="windowText" lastClr="000000"/>
              </a:solidFill>
            </a:endParaRPr>
          </a:p>
        </p:txBody>
      </p:sp>
      <p:sp>
        <p:nvSpPr>
          <p:cNvPr id="248" name="AutoShape 155"/>
          <p:cNvSpPr>
            <a:spLocks noChangeArrowheads="1"/>
          </p:cNvSpPr>
          <p:nvPr>
            <p:custDataLst>
              <p:tags r:id="rId13"/>
            </p:custDataLst>
          </p:nvPr>
        </p:nvSpPr>
        <p:spPr bwMode="auto">
          <a:xfrm>
            <a:off x="4038600" y="1844675"/>
            <a:ext cx="2154238" cy="769938"/>
          </a:xfrm>
          <a:prstGeom prst="wedgeRectCallout">
            <a:avLst>
              <a:gd name="adj1" fmla="val -720"/>
              <a:gd name="adj2" fmla="val 225633"/>
            </a:avLst>
          </a:prstGeom>
          <a:solidFill>
            <a:srgbClr val="FFFFFF"/>
          </a:solidFill>
          <a:ln w="9525" algn="ctr">
            <a:solidFill>
              <a:srgbClr val="4B306A"/>
            </a:solidFill>
            <a:miter lim="800000"/>
            <a:headEnd/>
            <a:tailEnd/>
          </a:ln>
        </p:spPr>
        <p:txBody>
          <a:bodyPr lIns="93296" tIns="46648" rIns="93296" bIns="46648"/>
          <a:lstStyle/>
          <a:p>
            <a:pPr fontAlgn="auto">
              <a:spcBef>
                <a:spcPts val="0"/>
              </a:spcBef>
              <a:spcAft>
                <a:spcPts val="0"/>
              </a:spcAft>
              <a:defRPr/>
            </a:pPr>
            <a:endParaRPr lang="en-US" sz="1400" kern="0" dirty="0">
              <a:solidFill>
                <a:sysClr val="windowText" lastClr="000000"/>
              </a:solidFill>
            </a:endParaRPr>
          </a:p>
        </p:txBody>
      </p:sp>
      <p:sp>
        <p:nvSpPr>
          <p:cNvPr id="249" name="Rectangle 160"/>
          <p:cNvSpPr>
            <a:spLocks noChangeArrowheads="1"/>
          </p:cNvSpPr>
          <p:nvPr>
            <p:custDataLst>
              <p:tags r:id="rId14"/>
            </p:custDataLst>
          </p:nvPr>
        </p:nvSpPr>
        <p:spPr bwMode="gray">
          <a:xfrm>
            <a:off x="4122738" y="1843088"/>
            <a:ext cx="1957387" cy="738664"/>
          </a:xfrm>
          <a:prstGeom prst="rect">
            <a:avLst/>
          </a:prstGeom>
          <a:noFill/>
          <a:ln w="9525">
            <a:noFill/>
            <a:miter lim="800000"/>
            <a:headEnd/>
            <a:tailEnd/>
          </a:ln>
        </p:spPr>
        <p:txBody>
          <a:bodyPr lIns="0" tIns="0" rIns="0" bIns="0">
            <a:spAutoFit/>
          </a:bodyPr>
          <a:lstStyle/>
          <a:p>
            <a:pPr algn="ctr" defTabSz="911906" fontAlgn="auto">
              <a:spcBef>
                <a:spcPts val="0"/>
              </a:spcBef>
              <a:spcAft>
                <a:spcPts val="0"/>
              </a:spcAft>
              <a:buSzPct val="120000"/>
              <a:defRPr/>
            </a:pPr>
            <a:r>
              <a:rPr lang="en-US" sz="1200" kern="0" dirty="0">
                <a:solidFill>
                  <a:srgbClr val="4B306A"/>
                </a:solidFill>
              </a:rPr>
              <a:t>US operational with </a:t>
            </a:r>
            <a:r>
              <a:rPr lang="en-US" sz="1200" kern="0" dirty="0" err="1">
                <a:solidFill>
                  <a:srgbClr val="4B306A"/>
                </a:solidFill>
              </a:rPr>
              <a:t>HealthCore</a:t>
            </a:r>
            <a:r>
              <a:rPr lang="en-US" sz="1200" kern="0" dirty="0">
                <a:solidFill>
                  <a:srgbClr val="4B306A"/>
                </a:solidFill>
              </a:rPr>
              <a:t> </a:t>
            </a:r>
            <a:r>
              <a:rPr lang="en-US" sz="1200" kern="0" dirty="0" smtClean="0">
                <a:solidFill>
                  <a:srgbClr val="4B306A"/>
                </a:solidFill>
              </a:rPr>
              <a:t>partner. Including US state collaborations (e.g. DE)</a:t>
            </a:r>
            <a:endParaRPr lang="en-US" sz="1200" kern="0" dirty="0">
              <a:solidFill>
                <a:srgbClr val="4B306A"/>
              </a:solidFill>
            </a:endParaRPr>
          </a:p>
        </p:txBody>
      </p:sp>
      <p:sp>
        <p:nvSpPr>
          <p:cNvPr id="251" name="AutoShape 162"/>
          <p:cNvSpPr>
            <a:spLocks noChangeArrowheads="1"/>
          </p:cNvSpPr>
          <p:nvPr/>
        </p:nvSpPr>
        <p:spPr bwMode="auto">
          <a:xfrm>
            <a:off x="4057650" y="4954588"/>
            <a:ext cx="2136775" cy="1262062"/>
          </a:xfrm>
          <a:prstGeom prst="wedgeRectCallout">
            <a:avLst>
              <a:gd name="adj1" fmla="val 46685"/>
              <a:gd name="adj2" fmla="val -133152"/>
            </a:avLst>
          </a:prstGeom>
          <a:solidFill>
            <a:srgbClr val="FFFFFF"/>
          </a:solidFill>
          <a:ln w="9525" algn="ctr">
            <a:solidFill>
              <a:srgbClr val="4B306A"/>
            </a:solidFill>
            <a:miter lim="800000"/>
            <a:headEnd/>
            <a:tailEnd/>
          </a:ln>
        </p:spPr>
        <p:txBody>
          <a:bodyPr lIns="93296" tIns="46648" rIns="93296" bIns="46648"/>
          <a:lstStyle/>
          <a:p>
            <a:pPr fontAlgn="auto">
              <a:spcBef>
                <a:spcPts val="0"/>
              </a:spcBef>
              <a:spcAft>
                <a:spcPts val="0"/>
              </a:spcAft>
              <a:defRPr/>
            </a:pPr>
            <a:endParaRPr lang="en-US" sz="1400" kern="0" dirty="0">
              <a:solidFill>
                <a:sysClr val="windowText" lastClr="000000"/>
              </a:solidFill>
            </a:endParaRPr>
          </a:p>
        </p:txBody>
      </p:sp>
      <p:sp>
        <p:nvSpPr>
          <p:cNvPr id="252" name="Rectangle 163"/>
          <p:cNvSpPr>
            <a:spLocks noChangeArrowheads="1"/>
          </p:cNvSpPr>
          <p:nvPr/>
        </p:nvSpPr>
        <p:spPr bwMode="gray">
          <a:xfrm>
            <a:off x="4125913" y="5148263"/>
            <a:ext cx="1987550" cy="923330"/>
          </a:xfrm>
          <a:prstGeom prst="rect">
            <a:avLst/>
          </a:prstGeom>
          <a:noFill/>
          <a:ln w="9525">
            <a:noFill/>
            <a:miter lim="800000"/>
            <a:headEnd/>
            <a:tailEnd/>
          </a:ln>
        </p:spPr>
        <p:txBody>
          <a:bodyPr lIns="0" tIns="0" rIns="0" bIns="0">
            <a:spAutoFit/>
          </a:bodyPr>
          <a:lstStyle/>
          <a:p>
            <a:pPr algn="ctr" defTabSz="911906" fontAlgn="auto">
              <a:spcBef>
                <a:spcPts val="0"/>
              </a:spcBef>
              <a:spcAft>
                <a:spcPts val="0"/>
              </a:spcAft>
              <a:buSzPct val="120000"/>
              <a:defRPr/>
            </a:pPr>
            <a:r>
              <a:rPr lang="en-US" sz="1200" kern="0" dirty="0">
                <a:solidFill>
                  <a:srgbClr val="4B306A"/>
                </a:solidFill>
              </a:rPr>
              <a:t>EU operational </a:t>
            </a:r>
            <a:r>
              <a:rPr lang="en-US" sz="1200" kern="0" dirty="0" smtClean="0">
                <a:solidFill>
                  <a:srgbClr val="4B306A"/>
                </a:solidFill>
              </a:rPr>
              <a:t>with</a:t>
            </a:r>
            <a:endParaRPr lang="en-US" sz="1200" kern="0" dirty="0">
              <a:solidFill>
                <a:srgbClr val="4B306A"/>
              </a:solidFill>
            </a:endParaRPr>
          </a:p>
          <a:p>
            <a:pPr algn="ctr" defTabSz="911906" fontAlgn="auto">
              <a:spcBef>
                <a:spcPts val="0"/>
              </a:spcBef>
              <a:spcAft>
                <a:spcPts val="0"/>
              </a:spcAft>
              <a:buSzPct val="120000"/>
              <a:defRPr/>
            </a:pPr>
            <a:r>
              <a:rPr lang="en-US" sz="1200" kern="0" dirty="0" smtClean="0">
                <a:solidFill>
                  <a:srgbClr val="4B306A"/>
                </a:solidFill>
              </a:rPr>
              <a:t>skill </a:t>
            </a:r>
            <a:r>
              <a:rPr lang="en-US" sz="1200" kern="0" dirty="0" err="1" smtClean="0">
                <a:solidFill>
                  <a:srgbClr val="4B306A"/>
                </a:solidFill>
              </a:rPr>
              <a:t>centres</a:t>
            </a:r>
            <a:r>
              <a:rPr lang="en-US" sz="1200" kern="0" dirty="0" smtClean="0">
                <a:solidFill>
                  <a:srgbClr val="4B306A"/>
                </a:solidFill>
              </a:rPr>
              <a:t> operational in </a:t>
            </a:r>
            <a:r>
              <a:rPr lang="en-US" sz="1200" kern="0" dirty="0">
                <a:solidFill>
                  <a:srgbClr val="4B306A"/>
                </a:solidFill>
              </a:rPr>
              <a:t>UK, Nordics and Spain, plus IMS Health </a:t>
            </a:r>
            <a:r>
              <a:rPr lang="en-US" sz="1200" kern="0" dirty="0" smtClean="0">
                <a:solidFill>
                  <a:srgbClr val="4B306A"/>
                </a:solidFill>
              </a:rPr>
              <a:t>partnership</a:t>
            </a:r>
            <a:endParaRPr lang="en-US" sz="1200" kern="0" dirty="0">
              <a:solidFill>
                <a:srgbClr val="4B306A"/>
              </a:solidFill>
            </a:endParaRPr>
          </a:p>
        </p:txBody>
      </p:sp>
      <p:grpSp>
        <p:nvGrpSpPr>
          <p:cNvPr id="2" name="Group 145"/>
          <p:cNvGrpSpPr>
            <a:grpSpLocks/>
          </p:cNvGrpSpPr>
          <p:nvPr>
            <p:custDataLst>
              <p:tags r:id="rId15"/>
            </p:custDataLst>
          </p:nvPr>
        </p:nvGrpSpPr>
        <p:grpSpPr bwMode="auto">
          <a:xfrm>
            <a:off x="4756150" y="3563938"/>
            <a:ext cx="412750" cy="501650"/>
            <a:chOff x="2944" y="2120"/>
            <a:chExt cx="272" cy="331"/>
          </a:xfrm>
        </p:grpSpPr>
        <p:sp>
          <p:nvSpPr>
            <p:cNvPr id="259" name="Line 179"/>
            <p:cNvSpPr>
              <a:spLocks noChangeShapeType="1"/>
            </p:cNvSpPr>
            <p:nvPr>
              <p:custDataLst>
                <p:tags r:id="rId30"/>
              </p:custDataLst>
            </p:nvPr>
          </p:nvSpPr>
          <p:spPr bwMode="auto">
            <a:xfrm flipH="1">
              <a:off x="3068" y="2395"/>
              <a:ext cx="99" cy="45"/>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60" name="Line 180"/>
            <p:cNvSpPr>
              <a:spLocks noChangeShapeType="1"/>
            </p:cNvSpPr>
            <p:nvPr>
              <p:custDataLst>
                <p:tags r:id="rId31"/>
              </p:custDataLst>
            </p:nvPr>
          </p:nvSpPr>
          <p:spPr bwMode="auto">
            <a:xfrm flipH="1" flipV="1">
              <a:off x="2944" y="2120"/>
              <a:ext cx="226" cy="275"/>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61" name="Oval 151"/>
            <p:cNvSpPr>
              <a:spLocks noChangeArrowheads="1"/>
            </p:cNvSpPr>
            <p:nvPr>
              <p:custDataLst>
                <p:tags r:id="rId32"/>
              </p:custDataLst>
            </p:nvPr>
          </p:nvSpPr>
          <p:spPr bwMode="auto">
            <a:xfrm>
              <a:off x="3108" y="2343"/>
              <a:ext cx="108" cy="108"/>
            </a:xfrm>
            <a:prstGeom prst="ellipse">
              <a:avLst/>
            </a:prstGeom>
            <a:solidFill>
              <a:srgbClr val="00CC00"/>
            </a:solidFill>
            <a:ln w="19050" algn="ctr">
              <a:solidFill>
                <a:srgbClr val="000000"/>
              </a:solidFill>
              <a:round/>
              <a:headEnd/>
              <a:tailEnd/>
            </a:ln>
          </p:spPr>
          <p:txBody>
            <a:bodyPr wrap="none" anchor="ctr"/>
            <a:lstStyle/>
            <a:p>
              <a:pPr algn="ctr" fontAlgn="auto">
                <a:spcBef>
                  <a:spcPts val="0"/>
                </a:spcBef>
                <a:spcAft>
                  <a:spcPts val="0"/>
                </a:spcAft>
                <a:defRPr/>
              </a:pPr>
              <a:endParaRPr lang="en-US" sz="1400" kern="0" dirty="0">
                <a:solidFill>
                  <a:sysClr val="windowText" lastClr="000000"/>
                </a:solidFill>
              </a:endParaRPr>
            </a:p>
          </p:txBody>
        </p:sp>
      </p:grpSp>
      <p:grpSp>
        <p:nvGrpSpPr>
          <p:cNvPr id="3" name="Group 129"/>
          <p:cNvGrpSpPr>
            <a:grpSpLocks/>
          </p:cNvGrpSpPr>
          <p:nvPr>
            <p:custDataLst>
              <p:tags r:id="rId16"/>
            </p:custDataLst>
          </p:nvPr>
        </p:nvGrpSpPr>
        <p:grpSpPr bwMode="auto">
          <a:xfrm>
            <a:off x="6062663" y="3657600"/>
            <a:ext cx="257175" cy="304800"/>
            <a:chOff x="3805" y="2182"/>
            <a:chExt cx="170" cy="201"/>
          </a:xfrm>
        </p:grpSpPr>
        <p:sp>
          <p:nvSpPr>
            <p:cNvPr id="263" name="Line 181"/>
            <p:cNvSpPr>
              <a:spLocks noChangeShapeType="1"/>
            </p:cNvSpPr>
            <p:nvPr>
              <p:custDataLst>
                <p:tags r:id="rId26"/>
              </p:custDataLst>
            </p:nvPr>
          </p:nvSpPr>
          <p:spPr bwMode="auto">
            <a:xfrm flipV="1">
              <a:off x="3851" y="2182"/>
              <a:ext cx="114" cy="66"/>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64" name="Line 182"/>
            <p:cNvSpPr>
              <a:spLocks noChangeShapeType="1"/>
            </p:cNvSpPr>
            <p:nvPr>
              <p:custDataLst>
                <p:tags r:id="rId27"/>
              </p:custDataLst>
            </p:nvPr>
          </p:nvSpPr>
          <p:spPr bwMode="auto">
            <a:xfrm>
              <a:off x="3851" y="2248"/>
              <a:ext cx="124" cy="57"/>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65" name="Line 183"/>
            <p:cNvSpPr>
              <a:spLocks noChangeShapeType="1"/>
            </p:cNvSpPr>
            <p:nvPr>
              <p:custDataLst>
                <p:tags r:id="rId28"/>
              </p:custDataLst>
            </p:nvPr>
          </p:nvSpPr>
          <p:spPr bwMode="auto">
            <a:xfrm flipH="1">
              <a:off x="3825" y="2248"/>
              <a:ext cx="26" cy="135"/>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66" name="Oval 164"/>
            <p:cNvSpPr>
              <a:spLocks noChangeArrowheads="1"/>
            </p:cNvSpPr>
            <p:nvPr>
              <p:custDataLst>
                <p:tags r:id="rId29"/>
              </p:custDataLst>
            </p:nvPr>
          </p:nvSpPr>
          <p:spPr bwMode="auto">
            <a:xfrm>
              <a:off x="3805" y="2213"/>
              <a:ext cx="86" cy="84"/>
            </a:xfrm>
            <a:prstGeom prst="ellipse">
              <a:avLst/>
            </a:prstGeom>
            <a:solidFill>
              <a:srgbClr val="00CC00"/>
            </a:solidFill>
            <a:ln w="19050" algn="ctr">
              <a:solidFill>
                <a:srgbClr val="000000"/>
              </a:solidFill>
              <a:round/>
              <a:headEnd/>
              <a:tailEnd/>
            </a:ln>
          </p:spPr>
          <p:txBody>
            <a:bodyPr wrap="none" anchor="ctr"/>
            <a:lstStyle/>
            <a:p>
              <a:pPr algn="ctr" fontAlgn="auto">
                <a:spcBef>
                  <a:spcPts val="0"/>
                </a:spcBef>
                <a:spcAft>
                  <a:spcPts val="0"/>
                </a:spcAft>
                <a:defRPr/>
              </a:pPr>
              <a:endParaRPr lang="en-US" sz="1400" kern="0" dirty="0">
                <a:solidFill>
                  <a:sysClr val="windowText" lastClr="000000"/>
                </a:solidFill>
              </a:endParaRPr>
            </a:p>
          </p:txBody>
        </p:sp>
      </p:grpSp>
      <p:sp>
        <p:nvSpPr>
          <p:cNvPr id="267" name="Oval 151"/>
          <p:cNvSpPr>
            <a:spLocks noChangeArrowheads="1"/>
          </p:cNvSpPr>
          <p:nvPr>
            <p:custDataLst>
              <p:tags r:id="rId17"/>
            </p:custDataLst>
          </p:nvPr>
        </p:nvSpPr>
        <p:spPr bwMode="auto">
          <a:xfrm rot="20615412">
            <a:off x="7300913" y="3224213"/>
            <a:ext cx="1306512" cy="2697162"/>
          </a:xfrm>
          <a:prstGeom prst="ellipse">
            <a:avLst/>
          </a:prstGeom>
          <a:solidFill>
            <a:srgbClr val="99FF66">
              <a:alpha val="50195"/>
            </a:srgbClr>
          </a:solidFill>
          <a:ln w="19050" algn="ctr">
            <a:noFill/>
            <a:round/>
            <a:headEnd/>
            <a:tailEnd/>
          </a:ln>
        </p:spPr>
        <p:txBody>
          <a:bodyPr wrap="none" lIns="93286" tIns="46643" rIns="93286" bIns="46643" anchor="ctr"/>
          <a:lstStyle/>
          <a:p>
            <a:pPr algn="ctr" fontAlgn="auto">
              <a:spcBef>
                <a:spcPts val="0"/>
              </a:spcBef>
              <a:spcAft>
                <a:spcPts val="0"/>
              </a:spcAft>
              <a:defRPr/>
            </a:pPr>
            <a:endParaRPr lang="en-US" sz="1400" kern="0" dirty="0">
              <a:solidFill>
                <a:sysClr val="windowText" lastClr="000000"/>
              </a:solidFill>
            </a:endParaRPr>
          </a:p>
        </p:txBody>
      </p:sp>
      <p:grpSp>
        <p:nvGrpSpPr>
          <p:cNvPr id="5" name="Group 130"/>
          <p:cNvGrpSpPr>
            <a:grpSpLocks/>
          </p:cNvGrpSpPr>
          <p:nvPr>
            <p:custDataLst>
              <p:tags r:id="rId18"/>
            </p:custDataLst>
          </p:nvPr>
        </p:nvGrpSpPr>
        <p:grpSpPr bwMode="auto">
          <a:xfrm>
            <a:off x="7299325" y="3957638"/>
            <a:ext cx="1031875" cy="1316037"/>
            <a:chOff x="4619" y="2420"/>
            <a:chExt cx="680" cy="868"/>
          </a:xfrm>
        </p:grpSpPr>
        <p:sp>
          <p:nvSpPr>
            <p:cNvPr id="269" name="Line 181"/>
            <p:cNvSpPr>
              <a:spLocks noChangeShapeType="1"/>
            </p:cNvSpPr>
            <p:nvPr>
              <p:custDataLst>
                <p:tags r:id="rId21"/>
              </p:custDataLst>
            </p:nvPr>
          </p:nvSpPr>
          <p:spPr bwMode="auto">
            <a:xfrm flipV="1">
              <a:off x="4897" y="2450"/>
              <a:ext cx="284" cy="3"/>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70" name="Line 182"/>
            <p:cNvSpPr>
              <a:spLocks noChangeShapeType="1"/>
            </p:cNvSpPr>
            <p:nvPr>
              <p:custDataLst>
                <p:tags r:id="rId22"/>
              </p:custDataLst>
            </p:nvPr>
          </p:nvSpPr>
          <p:spPr bwMode="auto">
            <a:xfrm>
              <a:off x="4897" y="2455"/>
              <a:ext cx="133" cy="173"/>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71" name="Line 183"/>
            <p:cNvSpPr>
              <a:spLocks noChangeShapeType="1"/>
            </p:cNvSpPr>
            <p:nvPr>
              <p:custDataLst>
                <p:tags r:id="rId23"/>
              </p:custDataLst>
            </p:nvPr>
          </p:nvSpPr>
          <p:spPr bwMode="auto">
            <a:xfrm>
              <a:off x="4897" y="2455"/>
              <a:ext cx="402" cy="833"/>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72" name="Line 183"/>
            <p:cNvSpPr>
              <a:spLocks noChangeShapeType="1"/>
            </p:cNvSpPr>
            <p:nvPr>
              <p:custDataLst>
                <p:tags r:id="rId24"/>
              </p:custDataLst>
            </p:nvPr>
          </p:nvSpPr>
          <p:spPr bwMode="auto">
            <a:xfrm flipH="1">
              <a:off x="4619" y="2473"/>
              <a:ext cx="260" cy="184"/>
            </a:xfrm>
            <a:prstGeom prst="line">
              <a:avLst/>
            </a:prstGeom>
            <a:noFill/>
            <a:ln w="19050">
              <a:solidFill>
                <a:srgbClr val="000000"/>
              </a:solidFill>
              <a:round/>
              <a:headEnd/>
              <a:tailEnd type="oval" w="med" len="med"/>
            </a:ln>
          </p:spPr>
          <p:txBody>
            <a:bodyPr/>
            <a:lstStyle/>
            <a:p>
              <a:pPr fontAlgn="auto">
                <a:spcBef>
                  <a:spcPts val="0"/>
                </a:spcBef>
                <a:spcAft>
                  <a:spcPts val="0"/>
                </a:spcAft>
                <a:defRPr/>
              </a:pPr>
              <a:endParaRPr lang="en-US" kern="0" dirty="0">
                <a:solidFill>
                  <a:sysClr val="windowText" lastClr="000000"/>
                </a:solidFill>
              </a:endParaRPr>
            </a:p>
          </p:txBody>
        </p:sp>
        <p:sp>
          <p:nvSpPr>
            <p:cNvPr id="273" name="Oval 164"/>
            <p:cNvSpPr>
              <a:spLocks noChangeArrowheads="1"/>
            </p:cNvSpPr>
            <p:nvPr>
              <p:custDataLst>
                <p:tags r:id="rId25"/>
              </p:custDataLst>
            </p:nvPr>
          </p:nvSpPr>
          <p:spPr bwMode="auto">
            <a:xfrm>
              <a:off x="4851" y="2420"/>
              <a:ext cx="86" cy="84"/>
            </a:xfrm>
            <a:prstGeom prst="ellipse">
              <a:avLst/>
            </a:prstGeom>
            <a:solidFill>
              <a:srgbClr val="00CC00"/>
            </a:solidFill>
            <a:ln w="19050" algn="ctr">
              <a:solidFill>
                <a:srgbClr val="000000"/>
              </a:solidFill>
              <a:round/>
              <a:headEnd/>
              <a:tailEnd/>
            </a:ln>
          </p:spPr>
          <p:txBody>
            <a:bodyPr wrap="none" anchor="ctr"/>
            <a:lstStyle/>
            <a:p>
              <a:pPr algn="ctr" fontAlgn="auto">
                <a:spcBef>
                  <a:spcPts val="0"/>
                </a:spcBef>
                <a:spcAft>
                  <a:spcPts val="0"/>
                </a:spcAft>
                <a:defRPr/>
              </a:pPr>
              <a:endParaRPr lang="en-US" sz="1400" kern="0" dirty="0">
                <a:solidFill>
                  <a:sysClr val="windowText" lastClr="000000"/>
                </a:solidFill>
              </a:endParaRPr>
            </a:p>
          </p:txBody>
        </p:sp>
      </p:grpSp>
      <p:sp>
        <p:nvSpPr>
          <p:cNvPr id="275" name="AutoShape 162"/>
          <p:cNvSpPr>
            <a:spLocks noChangeArrowheads="1"/>
          </p:cNvSpPr>
          <p:nvPr>
            <p:custDataLst>
              <p:tags r:id="rId19"/>
            </p:custDataLst>
          </p:nvPr>
        </p:nvSpPr>
        <p:spPr bwMode="auto">
          <a:xfrm>
            <a:off x="6354763" y="1882775"/>
            <a:ext cx="2368550" cy="569913"/>
          </a:xfrm>
          <a:prstGeom prst="wedgeRectCallout">
            <a:avLst>
              <a:gd name="adj1" fmla="val 6759"/>
              <a:gd name="adj2" fmla="val 313744"/>
            </a:avLst>
          </a:prstGeom>
          <a:solidFill>
            <a:srgbClr val="FFFFFF"/>
          </a:solidFill>
          <a:ln w="9525" algn="ctr">
            <a:solidFill>
              <a:srgbClr val="4B306A"/>
            </a:solidFill>
            <a:miter lim="800000"/>
            <a:headEnd/>
            <a:tailEnd/>
          </a:ln>
        </p:spPr>
        <p:txBody>
          <a:bodyPr lIns="93296" tIns="46648" rIns="93296" bIns="46648"/>
          <a:lstStyle/>
          <a:p>
            <a:pPr fontAlgn="auto">
              <a:spcBef>
                <a:spcPts val="0"/>
              </a:spcBef>
              <a:spcAft>
                <a:spcPts val="0"/>
              </a:spcAft>
              <a:defRPr/>
            </a:pPr>
            <a:endParaRPr lang="en-US" sz="1400" kern="0" dirty="0">
              <a:solidFill>
                <a:sysClr val="windowText" lastClr="000000"/>
              </a:solidFill>
            </a:endParaRPr>
          </a:p>
        </p:txBody>
      </p:sp>
      <p:sp>
        <p:nvSpPr>
          <p:cNvPr id="276" name="Rectangle 163"/>
          <p:cNvSpPr>
            <a:spLocks noChangeArrowheads="1"/>
          </p:cNvSpPr>
          <p:nvPr>
            <p:custDataLst>
              <p:tags r:id="rId20"/>
            </p:custDataLst>
          </p:nvPr>
        </p:nvSpPr>
        <p:spPr bwMode="gray">
          <a:xfrm>
            <a:off x="6389688" y="1938338"/>
            <a:ext cx="2317750" cy="369332"/>
          </a:xfrm>
          <a:prstGeom prst="rect">
            <a:avLst/>
          </a:prstGeom>
          <a:noFill/>
          <a:ln w="9525">
            <a:noFill/>
            <a:miter lim="800000"/>
            <a:headEnd/>
            <a:tailEnd/>
          </a:ln>
        </p:spPr>
        <p:txBody>
          <a:bodyPr lIns="0" tIns="0" rIns="0" bIns="0">
            <a:spAutoFit/>
          </a:bodyPr>
          <a:lstStyle/>
          <a:p>
            <a:pPr algn="ctr" defTabSz="911906" fontAlgn="auto">
              <a:spcBef>
                <a:spcPts val="0"/>
              </a:spcBef>
              <a:spcAft>
                <a:spcPct val="20000"/>
              </a:spcAft>
              <a:buSzPct val="120000"/>
              <a:defRPr/>
            </a:pPr>
            <a:r>
              <a:rPr lang="en-US" sz="1200" kern="0" dirty="0">
                <a:solidFill>
                  <a:srgbClr val="4B306A"/>
                </a:solidFill>
              </a:rPr>
              <a:t>Asia-Pacific </a:t>
            </a:r>
            <a:r>
              <a:rPr lang="en-US" sz="1200" kern="0" dirty="0">
                <a:solidFill>
                  <a:srgbClr val="6F5987"/>
                </a:solidFill>
              </a:rPr>
              <a:t>expansion </a:t>
            </a:r>
            <a:r>
              <a:rPr lang="en-US" sz="1200" kern="0" dirty="0" smtClean="0">
                <a:solidFill>
                  <a:srgbClr val="6F5987"/>
                </a:solidFill>
              </a:rPr>
              <a:t>in early stages</a:t>
            </a:r>
            <a:endParaRPr lang="en-US" sz="1200" kern="0" dirty="0">
              <a:solidFill>
                <a:srgbClr val="6F5987"/>
              </a:solidFill>
            </a:endParaRPr>
          </a:p>
        </p:txBody>
      </p:sp>
      <p:sp>
        <p:nvSpPr>
          <p:cNvPr id="132" name="TextBox 131"/>
          <p:cNvSpPr txBox="1"/>
          <p:nvPr/>
        </p:nvSpPr>
        <p:spPr>
          <a:xfrm>
            <a:off x="781080" y="1375272"/>
            <a:ext cx="1385957" cy="369332"/>
          </a:xfrm>
          <a:prstGeom prst="rect">
            <a:avLst/>
          </a:prstGeom>
          <a:noFill/>
        </p:spPr>
        <p:txBody>
          <a:bodyPr wrap="none" rtlCol="0">
            <a:spAutoFit/>
          </a:bodyPr>
          <a:lstStyle/>
          <a:p>
            <a:r>
              <a:rPr lang="en-GB" dirty="0" smtClean="0">
                <a:solidFill>
                  <a:srgbClr val="6F5987"/>
                </a:solidFill>
              </a:rPr>
              <a:t>RWE goals</a:t>
            </a:r>
            <a:endParaRPr lang="en-GB" dirty="0">
              <a:solidFill>
                <a:srgbClr val="6F5987"/>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mtClean="0"/>
              <a:t>Four key enablers determine the pace and shape of RWE evolution</a:t>
            </a:r>
          </a:p>
        </p:txBody>
      </p:sp>
      <p:sp>
        <p:nvSpPr>
          <p:cNvPr id="16388" name="Freeform 7"/>
          <p:cNvSpPr>
            <a:spLocks/>
          </p:cNvSpPr>
          <p:nvPr/>
        </p:nvSpPr>
        <p:spPr bwMode="auto">
          <a:xfrm>
            <a:off x="1676400" y="1447800"/>
            <a:ext cx="3670300" cy="2138363"/>
          </a:xfrm>
          <a:custGeom>
            <a:avLst/>
            <a:gdLst>
              <a:gd name="T0" fmla="*/ 0 w 1865"/>
              <a:gd name="T1" fmla="*/ 2147483647 h 1065"/>
              <a:gd name="T2" fmla="*/ 2147483647 w 1865"/>
              <a:gd name="T3" fmla="*/ 2147483647 h 1065"/>
              <a:gd name="T4" fmla="*/ 2147483647 w 1865"/>
              <a:gd name="T5" fmla="*/ 2147483647 h 1065"/>
              <a:gd name="T6" fmla="*/ 2147483647 w 1865"/>
              <a:gd name="T7" fmla="*/ 2147483647 h 1065"/>
              <a:gd name="T8" fmla="*/ 2147483647 w 1865"/>
              <a:gd name="T9" fmla="*/ 2147483647 h 1065"/>
              <a:gd name="T10" fmla="*/ 2147483647 w 1865"/>
              <a:gd name="T11" fmla="*/ 2147483647 h 1065"/>
              <a:gd name="T12" fmla="*/ 2147483647 w 1865"/>
              <a:gd name="T13" fmla="*/ 2147483647 h 1065"/>
              <a:gd name="T14" fmla="*/ 2147483647 w 1865"/>
              <a:gd name="T15" fmla="*/ 2147483647 h 1065"/>
              <a:gd name="T16" fmla="*/ 2147483647 w 1865"/>
              <a:gd name="T17" fmla="*/ 2147483647 h 1065"/>
              <a:gd name="T18" fmla="*/ 2147483647 w 1865"/>
              <a:gd name="T19" fmla="*/ 2147483647 h 1065"/>
              <a:gd name="T20" fmla="*/ 2147483647 w 1865"/>
              <a:gd name="T21" fmla="*/ 2147483647 h 1065"/>
              <a:gd name="T22" fmla="*/ 2147483647 w 1865"/>
              <a:gd name="T23" fmla="*/ 2147483647 h 1065"/>
              <a:gd name="T24" fmla="*/ 2147483647 w 1865"/>
              <a:gd name="T25" fmla="*/ 2147483647 h 1065"/>
              <a:gd name="T26" fmla="*/ 2147483647 w 1865"/>
              <a:gd name="T27" fmla="*/ 2147483647 h 1065"/>
              <a:gd name="T28" fmla="*/ 2147483647 w 1865"/>
              <a:gd name="T29" fmla="*/ 2147483647 h 1065"/>
              <a:gd name="T30" fmla="*/ 2147483647 w 1865"/>
              <a:gd name="T31" fmla="*/ 2147483647 h 1065"/>
              <a:gd name="T32" fmla="*/ 2147483647 w 1865"/>
              <a:gd name="T33" fmla="*/ 2147483647 h 1065"/>
              <a:gd name="T34" fmla="*/ 0 w 1865"/>
              <a:gd name="T35" fmla="*/ 2147483647 h 1065"/>
              <a:gd name="T36" fmla="*/ 0 w 1865"/>
              <a:gd name="T37" fmla="*/ 2147483647 h 1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65"/>
              <a:gd name="T58" fmla="*/ 0 h 1065"/>
              <a:gd name="T59" fmla="*/ 1865 w 1865"/>
              <a:gd name="T60" fmla="*/ 1065 h 10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65" h="1065">
                <a:moveTo>
                  <a:pt x="0" y="1"/>
                </a:moveTo>
                <a:cubicBezTo>
                  <a:pt x="1407" y="1"/>
                  <a:pt x="574" y="0"/>
                  <a:pt x="1430" y="1"/>
                </a:cubicBezTo>
                <a:cubicBezTo>
                  <a:pt x="1430" y="197"/>
                  <a:pt x="1430" y="395"/>
                  <a:pt x="1430" y="395"/>
                </a:cubicBezTo>
                <a:cubicBezTo>
                  <a:pt x="1427" y="474"/>
                  <a:pt x="1496" y="438"/>
                  <a:pt x="1532" y="416"/>
                </a:cubicBezTo>
                <a:cubicBezTo>
                  <a:pt x="1568" y="394"/>
                  <a:pt x="1640" y="362"/>
                  <a:pt x="1699" y="362"/>
                </a:cubicBezTo>
                <a:cubicBezTo>
                  <a:pt x="1758" y="362"/>
                  <a:pt x="1865" y="439"/>
                  <a:pt x="1865" y="535"/>
                </a:cubicBezTo>
                <a:cubicBezTo>
                  <a:pt x="1865" y="631"/>
                  <a:pt x="1767" y="705"/>
                  <a:pt x="1700" y="709"/>
                </a:cubicBezTo>
                <a:cubicBezTo>
                  <a:pt x="1632" y="713"/>
                  <a:pt x="1570" y="678"/>
                  <a:pt x="1532" y="650"/>
                </a:cubicBezTo>
                <a:cubicBezTo>
                  <a:pt x="1494" y="621"/>
                  <a:pt x="1425" y="591"/>
                  <a:pt x="1430" y="666"/>
                </a:cubicBezTo>
                <a:cubicBezTo>
                  <a:pt x="1429" y="836"/>
                  <a:pt x="1430" y="867"/>
                  <a:pt x="1430" y="1065"/>
                </a:cubicBezTo>
                <a:cubicBezTo>
                  <a:pt x="1160" y="1065"/>
                  <a:pt x="913" y="1065"/>
                  <a:pt x="867" y="1065"/>
                </a:cubicBezTo>
                <a:cubicBezTo>
                  <a:pt x="797" y="1059"/>
                  <a:pt x="830" y="936"/>
                  <a:pt x="848" y="921"/>
                </a:cubicBezTo>
                <a:cubicBezTo>
                  <a:pt x="865" y="906"/>
                  <a:pt x="903" y="845"/>
                  <a:pt x="901" y="789"/>
                </a:cubicBezTo>
                <a:cubicBezTo>
                  <a:pt x="900" y="733"/>
                  <a:pt x="840" y="626"/>
                  <a:pt x="720" y="626"/>
                </a:cubicBezTo>
                <a:cubicBezTo>
                  <a:pt x="599" y="626"/>
                  <a:pt x="536" y="728"/>
                  <a:pt x="536" y="788"/>
                </a:cubicBezTo>
                <a:cubicBezTo>
                  <a:pt x="536" y="848"/>
                  <a:pt x="566" y="892"/>
                  <a:pt x="589" y="921"/>
                </a:cubicBezTo>
                <a:cubicBezTo>
                  <a:pt x="612" y="949"/>
                  <a:pt x="633" y="1059"/>
                  <a:pt x="563" y="1065"/>
                </a:cubicBezTo>
                <a:cubicBezTo>
                  <a:pt x="498" y="1064"/>
                  <a:pt x="274" y="1065"/>
                  <a:pt x="0" y="1065"/>
                </a:cubicBezTo>
                <a:cubicBezTo>
                  <a:pt x="1" y="531"/>
                  <a:pt x="0" y="1042"/>
                  <a:pt x="0" y="1"/>
                </a:cubicBezTo>
                <a:close/>
              </a:path>
            </a:pathLst>
          </a:custGeom>
          <a:solidFill>
            <a:schemeClr val="accent1">
              <a:alpha val="50195"/>
            </a:schemeClr>
          </a:solidFill>
          <a:ln w="9525" cap="rnd">
            <a:solidFill>
              <a:schemeClr val="bg1"/>
            </a:solidFill>
            <a:round/>
            <a:headEnd/>
            <a:tailEnd/>
          </a:ln>
        </p:spPr>
        <p:txBody>
          <a:bodyPr/>
          <a:lstStyle/>
          <a:p>
            <a:endParaRPr lang="en-US" sz="1400">
              <a:solidFill>
                <a:srgbClr val="111111"/>
              </a:solidFill>
              <a:latin typeface="Verdana" pitchFamily="34" charset="0"/>
              <a:ea typeface="ＭＳ Ｐゴシック" pitchFamily="34" charset="-128"/>
            </a:endParaRPr>
          </a:p>
        </p:txBody>
      </p:sp>
      <p:sp>
        <p:nvSpPr>
          <p:cNvPr id="16389" name="Freeform 8"/>
          <p:cNvSpPr>
            <a:spLocks/>
          </p:cNvSpPr>
          <p:nvPr/>
        </p:nvSpPr>
        <p:spPr bwMode="auto">
          <a:xfrm>
            <a:off x="1676400" y="2711450"/>
            <a:ext cx="2814638" cy="3003550"/>
          </a:xfrm>
          <a:custGeom>
            <a:avLst/>
            <a:gdLst>
              <a:gd name="T0" fmla="*/ 2147483647 w 1431"/>
              <a:gd name="T1" fmla="*/ 2147483647 h 1496"/>
              <a:gd name="T2" fmla="*/ 2147483647 w 1431"/>
              <a:gd name="T3" fmla="*/ 2147483647 h 1496"/>
              <a:gd name="T4" fmla="*/ 2147483647 w 1431"/>
              <a:gd name="T5" fmla="*/ 2147483647 h 1496"/>
              <a:gd name="T6" fmla="*/ 2147483647 w 1431"/>
              <a:gd name="T7" fmla="*/ 2147483647 h 1496"/>
              <a:gd name="T8" fmla="*/ 2147483647 w 1431"/>
              <a:gd name="T9" fmla="*/ 2147483647 h 1496"/>
              <a:gd name="T10" fmla="*/ 2147483647 w 1431"/>
              <a:gd name="T11" fmla="*/ 2147483647 h 1496"/>
              <a:gd name="T12" fmla="*/ 2147483647 w 1431"/>
              <a:gd name="T13" fmla="*/ 2147483647 h 1496"/>
              <a:gd name="T14" fmla="*/ 2147483647 w 1431"/>
              <a:gd name="T15" fmla="*/ 2147483647 h 1496"/>
              <a:gd name="T16" fmla="*/ 2147483647 w 1431"/>
              <a:gd name="T17" fmla="*/ 2147483647 h 1496"/>
              <a:gd name="T18" fmla="*/ 2147483647 w 1431"/>
              <a:gd name="T19" fmla="*/ 2147483647 h 1496"/>
              <a:gd name="T20" fmla="*/ 2147483647 w 1431"/>
              <a:gd name="T21" fmla="*/ 2147483647 h 1496"/>
              <a:gd name="T22" fmla="*/ 2147483647 w 1431"/>
              <a:gd name="T23" fmla="*/ 2147483647 h 1496"/>
              <a:gd name="T24" fmla="*/ 2147483647 w 1431"/>
              <a:gd name="T25" fmla="*/ 2147483647 h 1496"/>
              <a:gd name="T26" fmla="*/ 2147483647 w 1431"/>
              <a:gd name="T27" fmla="*/ 0 h 1496"/>
              <a:gd name="T28" fmla="*/ 2147483647 w 1431"/>
              <a:gd name="T29" fmla="*/ 2147483647 h 1496"/>
              <a:gd name="T30" fmla="*/ 2147483647 w 1431"/>
              <a:gd name="T31" fmla="*/ 2147483647 h 1496"/>
              <a:gd name="T32" fmla="*/ 2147483647 w 1431"/>
              <a:gd name="T33" fmla="*/ 2147483647 h 1496"/>
              <a:gd name="T34" fmla="*/ 2147483647 w 1431"/>
              <a:gd name="T35" fmla="*/ 2147483647 h 1496"/>
              <a:gd name="T36" fmla="*/ 2147483647 w 1431"/>
              <a:gd name="T37" fmla="*/ 2147483647 h 1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1"/>
              <a:gd name="T58" fmla="*/ 0 h 1496"/>
              <a:gd name="T59" fmla="*/ 1431 w 1431"/>
              <a:gd name="T60" fmla="*/ 1496 h 1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1" h="1496">
                <a:moveTo>
                  <a:pt x="1" y="1496"/>
                </a:moveTo>
                <a:cubicBezTo>
                  <a:pt x="1405" y="1496"/>
                  <a:pt x="719" y="1496"/>
                  <a:pt x="1431" y="1496"/>
                </a:cubicBezTo>
                <a:cubicBezTo>
                  <a:pt x="1431" y="1300"/>
                  <a:pt x="1431" y="1103"/>
                  <a:pt x="1431" y="1103"/>
                </a:cubicBezTo>
                <a:cubicBezTo>
                  <a:pt x="1427" y="1028"/>
                  <a:pt x="1351" y="1071"/>
                  <a:pt x="1324" y="1087"/>
                </a:cubicBezTo>
                <a:cubicBezTo>
                  <a:pt x="1299" y="1102"/>
                  <a:pt x="1243" y="1139"/>
                  <a:pt x="1182" y="1139"/>
                </a:cubicBezTo>
                <a:cubicBezTo>
                  <a:pt x="1122" y="1139"/>
                  <a:pt x="1003" y="1054"/>
                  <a:pt x="1003" y="959"/>
                </a:cubicBezTo>
                <a:cubicBezTo>
                  <a:pt x="1003" y="863"/>
                  <a:pt x="1120" y="791"/>
                  <a:pt x="1185" y="791"/>
                </a:cubicBezTo>
                <a:cubicBezTo>
                  <a:pt x="1249" y="791"/>
                  <a:pt x="1305" y="832"/>
                  <a:pt x="1324" y="848"/>
                </a:cubicBezTo>
                <a:cubicBezTo>
                  <a:pt x="1345" y="865"/>
                  <a:pt x="1426" y="909"/>
                  <a:pt x="1431" y="834"/>
                </a:cubicBezTo>
                <a:cubicBezTo>
                  <a:pt x="1430" y="662"/>
                  <a:pt x="1431" y="637"/>
                  <a:pt x="1431" y="439"/>
                </a:cubicBezTo>
                <a:cubicBezTo>
                  <a:pt x="1161" y="439"/>
                  <a:pt x="870" y="437"/>
                  <a:pt x="868" y="439"/>
                </a:cubicBezTo>
                <a:cubicBezTo>
                  <a:pt x="806" y="434"/>
                  <a:pt x="826" y="321"/>
                  <a:pt x="849" y="294"/>
                </a:cubicBezTo>
                <a:cubicBezTo>
                  <a:pt x="871" y="267"/>
                  <a:pt x="904" y="219"/>
                  <a:pt x="904" y="163"/>
                </a:cubicBezTo>
                <a:cubicBezTo>
                  <a:pt x="904" y="107"/>
                  <a:pt x="841" y="0"/>
                  <a:pt x="722" y="0"/>
                </a:cubicBezTo>
                <a:cubicBezTo>
                  <a:pt x="601" y="0"/>
                  <a:pt x="535" y="106"/>
                  <a:pt x="537" y="163"/>
                </a:cubicBezTo>
                <a:cubicBezTo>
                  <a:pt x="538" y="219"/>
                  <a:pt x="571" y="271"/>
                  <a:pt x="591" y="295"/>
                </a:cubicBezTo>
                <a:cubicBezTo>
                  <a:pt x="612" y="319"/>
                  <a:pt x="637" y="427"/>
                  <a:pt x="564" y="439"/>
                </a:cubicBezTo>
                <a:cubicBezTo>
                  <a:pt x="518" y="439"/>
                  <a:pt x="276" y="439"/>
                  <a:pt x="1" y="439"/>
                </a:cubicBezTo>
                <a:cubicBezTo>
                  <a:pt x="0" y="931"/>
                  <a:pt x="1" y="461"/>
                  <a:pt x="1" y="1496"/>
                </a:cubicBezTo>
                <a:close/>
              </a:path>
            </a:pathLst>
          </a:custGeom>
          <a:solidFill>
            <a:schemeClr val="accent2">
              <a:alpha val="50195"/>
            </a:schemeClr>
          </a:solidFill>
          <a:ln w="9525">
            <a:solidFill>
              <a:schemeClr val="bg1"/>
            </a:solidFill>
            <a:round/>
            <a:headEnd/>
            <a:tailEnd/>
          </a:ln>
        </p:spPr>
        <p:txBody>
          <a:bodyPr wrap="none" anchor="ctr"/>
          <a:lstStyle/>
          <a:p>
            <a:endParaRPr lang="en-US" sz="1400">
              <a:solidFill>
                <a:srgbClr val="111111"/>
              </a:solidFill>
              <a:latin typeface="Verdana" pitchFamily="34" charset="0"/>
              <a:ea typeface="ＭＳ Ｐゴシック" pitchFamily="34" charset="-128"/>
            </a:endParaRPr>
          </a:p>
        </p:txBody>
      </p:sp>
      <p:sp>
        <p:nvSpPr>
          <p:cNvPr id="16390" name="Freeform 9"/>
          <p:cNvSpPr>
            <a:spLocks/>
          </p:cNvSpPr>
          <p:nvPr/>
        </p:nvSpPr>
        <p:spPr bwMode="auto">
          <a:xfrm>
            <a:off x="4484688" y="1447800"/>
            <a:ext cx="2851150" cy="3016250"/>
          </a:xfrm>
          <a:custGeom>
            <a:avLst/>
            <a:gdLst>
              <a:gd name="T0" fmla="*/ 2147483647 w 1449"/>
              <a:gd name="T1" fmla="*/ 0 h 1502"/>
              <a:gd name="T2" fmla="*/ 2147483647 w 1449"/>
              <a:gd name="T3" fmla="*/ 0 h 1502"/>
              <a:gd name="T4" fmla="*/ 2147483647 w 1449"/>
              <a:gd name="T5" fmla="*/ 2147483647 h 1502"/>
              <a:gd name="T6" fmla="*/ 2147483647 w 1449"/>
              <a:gd name="T7" fmla="*/ 2147483647 h 1502"/>
              <a:gd name="T8" fmla="*/ 2147483647 w 1449"/>
              <a:gd name="T9" fmla="*/ 2147483647 h 1502"/>
              <a:gd name="T10" fmla="*/ 2147483647 w 1449"/>
              <a:gd name="T11" fmla="*/ 2147483647 h 1502"/>
              <a:gd name="T12" fmla="*/ 2147483647 w 1449"/>
              <a:gd name="T13" fmla="*/ 2147483647 h 1502"/>
              <a:gd name="T14" fmla="*/ 2147483647 w 1449"/>
              <a:gd name="T15" fmla="*/ 2147483647 h 1502"/>
              <a:gd name="T16" fmla="*/ 2147483647 w 1449"/>
              <a:gd name="T17" fmla="*/ 2147483647 h 1502"/>
              <a:gd name="T18" fmla="*/ 2147483647 w 1449"/>
              <a:gd name="T19" fmla="*/ 2147483647 h 1502"/>
              <a:gd name="T20" fmla="*/ 2147483647 w 1449"/>
              <a:gd name="T21" fmla="*/ 2147483647 h 1502"/>
              <a:gd name="T22" fmla="*/ 2147483647 w 1449"/>
              <a:gd name="T23" fmla="*/ 2147483647 h 1502"/>
              <a:gd name="T24" fmla="*/ 2147483647 w 1449"/>
              <a:gd name="T25" fmla="*/ 2147483647 h 1502"/>
              <a:gd name="T26" fmla="*/ 2147483647 w 1449"/>
              <a:gd name="T27" fmla="*/ 2147483647 h 1502"/>
              <a:gd name="T28" fmla="*/ 2147483647 w 1449"/>
              <a:gd name="T29" fmla="*/ 2147483647 h 1502"/>
              <a:gd name="T30" fmla="*/ 2147483647 w 1449"/>
              <a:gd name="T31" fmla="*/ 2147483647 h 1502"/>
              <a:gd name="T32" fmla="*/ 2147483647 w 1449"/>
              <a:gd name="T33" fmla="*/ 2147483647 h 1502"/>
              <a:gd name="T34" fmla="*/ 2147483647 w 1449"/>
              <a:gd name="T35" fmla="*/ 2147483647 h 1502"/>
              <a:gd name="T36" fmla="*/ 2147483647 w 1449"/>
              <a:gd name="T37" fmla="*/ 0 h 1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9"/>
              <a:gd name="T58" fmla="*/ 0 h 1502"/>
              <a:gd name="T59" fmla="*/ 1449 w 1449"/>
              <a:gd name="T60" fmla="*/ 1502 h 1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9" h="1502">
                <a:moveTo>
                  <a:pt x="1449" y="0"/>
                </a:moveTo>
                <a:cubicBezTo>
                  <a:pt x="27" y="0"/>
                  <a:pt x="1428" y="0"/>
                  <a:pt x="5" y="0"/>
                </a:cubicBezTo>
                <a:cubicBezTo>
                  <a:pt x="5" y="196"/>
                  <a:pt x="5" y="394"/>
                  <a:pt x="5" y="394"/>
                </a:cubicBezTo>
                <a:cubicBezTo>
                  <a:pt x="3" y="473"/>
                  <a:pt x="72" y="438"/>
                  <a:pt x="108" y="416"/>
                </a:cubicBezTo>
                <a:cubicBezTo>
                  <a:pt x="143" y="394"/>
                  <a:pt x="215" y="361"/>
                  <a:pt x="275" y="361"/>
                </a:cubicBezTo>
                <a:cubicBezTo>
                  <a:pt x="334" y="361"/>
                  <a:pt x="440" y="439"/>
                  <a:pt x="440" y="535"/>
                </a:cubicBezTo>
                <a:cubicBezTo>
                  <a:pt x="440" y="631"/>
                  <a:pt x="343" y="705"/>
                  <a:pt x="275" y="709"/>
                </a:cubicBezTo>
                <a:cubicBezTo>
                  <a:pt x="207" y="714"/>
                  <a:pt x="145" y="678"/>
                  <a:pt x="108" y="649"/>
                </a:cubicBezTo>
                <a:cubicBezTo>
                  <a:pt x="69" y="621"/>
                  <a:pt x="0" y="590"/>
                  <a:pt x="5" y="665"/>
                </a:cubicBezTo>
                <a:cubicBezTo>
                  <a:pt x="5" y="830"/>
                  <a:pt x="5" y="866"/>
                  <a:pt x="5" y="1064"/>
                </a:cubicBezTo>
                <a:cubicBezTo>
                  <a:pt x="179" y="1064"/>
                  <a:pt x="418" y="1064"/>
                  <a:pt x="566" y="1064"/>
                </a:cubicBezTo>
                <a:cubicBezTo>
                  <a:pt x="641" y="1089"/>
                  <a:pt x="609" y="1181"/>
                  <a:pt x="583" y="1208"/>
                </a:cubicBezTo>
                <a:cubicBezTo>
                  <a:pt x="556" y="1236"/>
                  <a:pt x="525" y="1300"/>
                  <a:pt x="530" y="1343"/>
                </a:cubicBezTo>
                <a:cubicBezTo>
                  <a:pt x="534" y="1386"/>
                  <a:pt x="579" y="1501"/>
                  <a:pt x="715" y="1501"/>
                </a:cubicBezTo>
                <a:cubicBezTo>
                  <a:pt x="851" y="1502"/>
                  <a:pt x="894" y="1382"/>
                  <a:pt x="891" y="1346"/>
                </a:cubicBezTo>
                <a:cubicBezTo>
                  <a:pt x="888" y="1309"/>
                  <a:pt x="878" y="1266"/>
                  <a:pt x="851" y="1208"/>
                </a:cubicBezTo>
                <a:cubicBezTo>
                  <a:pt x="824" y="1150"/>
                  <a:pt x="800" y="1089"/>
                  <a:pt x="869" y="1068"/>
                </a:cubicBezTo>
                <a:cubicBezTo>
                  <a:pt x="925" y="1064"/>
                  <a:pt x="987" y="1064"/>
                  <a:pt x="1449" y="1065"/>
                </a:cubicBezTo>
                <a:cubicBezTo>
                  <a:pt x="1449" y="24"/>
                  <a:pt x="1449" y="1038"/>
                  <a:pt x="1449" y="0"/>
                </a:cubicBezTo>
                <a:close/>
              </a:path>
            </a:pathLst>
          </a:custGeom>
          <a:solidFill>
            <a:schemeClr val="bg2">
              <a:alpha val="50195"/>
            </a:schemeClr>
          </a:solidFill>
          <a:ln w="9525">
            <a:solidFill>
              <a:schemeClr val="bg1"/>
            </a:solidFill>
            <a:round/>
            <a:headEnd/>
            <a:tailEnd/>
          </a:ln>
        </p:spPr>
        <p:txBody>
          <a:bodyPr wrap="none" anchor="ctr"/>
          <a:lstStyle/>
          <a:p>
            <a:endParaRPr lang="en-US" sz="1400">
              <a:solidFill>
                <a:srgbClr val="111111"/>
              </a:solidFill>
              <a:latin typeface="Verdana" pitchFamily="34" charset="0"/>
              <a:ea typeface="ＭＳ Ｐゴシック" pitchFamily="34" charset="-128"/>
            </a:endParaRPr>
          </a:p>
        </p:txBody>
      </p:sp>
      <p:sp>
        <p:nvSpPr>
          <p:cNvPr id="16391" name="Freeform 10"/>
          <p:cNvSpPr>
            <a:spLocks/>
          </p:cNvSpPr>
          <p:nvPr/>
        </p:nvSpPr>
        <p:spPr bwMode="auto">
          <a:xfrm>
            <a:off x="3651250" y="3586163"/>
            <a:ext cx="3684588" cy="2128837"/>
          </a:xfrm>
          <a:custGeom>
            <a:avLst/>
            <a:gdLst>
              <a:gd name="T0" fmla="*/ 2147483647 w 1872"/>
              <a:gd name="T1" fmla="*/ 2147483647 h 1060"/>
              <a:gd name="T2" fmla="*/ 2147483647 w 1872"/>
              <a:gd name="T3" fmla="*/ 2147483647 h 1060"/>
              <a:gd name="T4" fmla="*/ 2147483647 w 1872"/>
              <a:gd name="T5" fmla="*/ 2147483647 h 1060"/>
              <a:gd name="T6" fmla="*/ 2147483647 w 1872"/>
              <a:gd name="T7" fmla="*/ 2147483647 h 1060"/>
              <a:gd name="T8" fmla="*/ 2147483647 w 1872"/>
              <a:gd name="T9" fmla="*/ 2147483647 h 1060"/>
              <a:gd name="T10" fmla="*/ 0 w 1872"/>
              <a:gd name="T11" fmla="*/ 2147483647 h 1060"/>
              <a:gd name="T12" fmla="*/ 2147483647 w 1872"/>
              <a:gd name="T13" fmla="*/ 2147483647 h 1060"/>
              <a:gd name="T14" fmla="*/ 2147483647 w 1872"/>
              <a:gd name="T15" fmla="*/ 2147483647 h 1060"/>
              <a:gd name="T16" fmla="*/ 2147483647 w 1872"/>
              <a:gd name="T17" fmla="*/ 2147483647 h 1060"/>
              <a:gd name="T18" fmla="*/ 2147483647 w 1872"/>
              <a:gd name="T19" fmla="*/ 2147483647 h 1060"/>
              <a:gd name="T20" fmla="*/ 2147483647 w 1872"/>
              <a:gd name="T21" fmla="*/ 2147483647 h 1060"/>
              <a:gd name="T22" fmla="*/ 2147483647 w 1872"/>
              <a:gd name="T23" fmla="*/ 2147483647 h 1060"/>
              <a:gd name="T24" fmla="*/ 2147483647 w 1872"/>
              <a:gd name="T25" fmla="*/ 2147483647 h 1060"/>
              <a:gd name="T26" fmla="*/ 2147483647 w 1872"/>
              <a:gd name="T27" fmla="*/ 2147483647 h 1060"/>
              <a:gd name="T28" fmla="*/ 2147483647 w 1872"/>
              <a:gd name="T29" fmla="*/ 2147483647 h 1060"/>
              <a:gd name="T30" fmla="*/ 2147483647 w 1872"/>
              <a:gd name="T31" fmla="*/ 2147483647 h 1060"/>
              <a:gd name="T32" fmla="*/ 2147483647 w 1872"/>
              <a:gd name="T33" fmla="*/ 2147483647 h 1060"/>
              <a:gd name="T34" fmla="*/ 2147483647 w 1872"/>
              <a:gd name="T35" fmla="*/ 2147483647 h 1060"/>
              <a:gd name="T36" fmla="*/ 2147483647 w 1872"/>
              <a:gd name="T37" fmla="*/ 2147483647 h 10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72"/>
              <a:gd name="T58" fmla="*/ 0 h 1060"/>
              <a:gd name="T59" fmla="*/ 1872 w 1872"/>
              <a:gd name="T60" fmla="*/ 1060 h 10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72" h="1060">
                <a:moveTo>
                  <a:pt x="1872" y="1060"/>
                </a:moveTo>
                <a:cubicBezTo>
                  <a:pt x="450" y="1060"/>
                  <a:pt x="1848" y="1060"/>
                  <a:pt x="428" y="1060"/>
                </a:cubicBezTo>
                <a:cubicBezTo>
                  <a:pt x="428" y="864"/>
                  <a:pt x="428" y="667"/>
                  <a:pt x="428" y="667"/>
                </a:cubicBezTo>
                <a:cubicBezTo>
                  <a:pt x="416" y="593"/>
                  <a:pt x="362" y="633"/>
                  <a:pt x="322" y="651"/>
                </a:cubicBezTo>
                <a:cubicBezTo>
                  <a:pt x="282" y="669"/>
                  <a:pt x="239" y="705"/>
                  <a:pt x="180" y="703"/>
                </a:cubicBezTo>
                <a:cubicBezTo>
                  <a:pt x="120" y="701"/>
                  <a:pt x="0" y="619"/>
                  <a:pt x="0" y="523"/>
                </a:cubicBezTo>
                <a:cubicBezTo>
                  <a:pt x="0" y="427"/>
                  <a:pt x="125" y="355"/>
                  <a:pt x="180" y="355"/>
                </a:cubicBezTo>
                <a:cubicBezTo>
                  <a:pt x="235" y="355"/>
                  <a:pt x="277" y="381"/>
                  <a:pt x="322" y="413"/>
                </a:cubicBezTo>
                <a:cubicBezTo>
                  <a:pt x="367" y="444"/>
                  <a:pt x="422" y="461"/>
                  <a:pt x="428" y="400"/>
                </a:cubicBezTo>
                <a:cubicBezTo>
                  <a:pt x="428" y="217"/>
                  <a:pt x="428" y="201"/>
                  <a:pt x="428" y="3"/>
                </a:cubicBezTo>
                <a:cubicBezTo>
                  <a:pt x="760" y="4"/>
                  <a:pt x="864" y="3"/>
                  <a:pt x="987" y="3"/>
                </a:cubicBezTo>
                <a:cubicBezTo>
                  <a:pt x="1065" y="28"/>
                  <a:pt x="1033" y="115"/>
                  <a:pt x="1004" y="147"/>
                </a:cubicBezTo>
                <a:cubicBezTo>
                  <a:pt x="976" y="180"/>
                  <a:pt x="955" y="224"/>
                  <a:pt x="953" y="279"/>
                </a:cubicBezTo>
                <a:cubicBezTo>
                  <a:pt x="951" y="334"/>
                  <a:pt x="1020" y="440"/>
                  <a:pt x="1140" y="440"/>
                </a:cubicBezTo>
                <a:cubicBezTo>
                  <a:pt x="1261" y="440"/>
                  <a:pt x="1319" y="340"/>
                  <a:pt x="1313" y="283"/>
                </a:cubicBezTo>
                <a:cubicBezTo>
                  <a:pt x="1307" y="226"/>
                  <a:pt x="1295" y="194"/>
                  <a:pt x="1273" y="147"/>
                </a:cubicBezTo>
                <a:cubicBezTo>
                  <a:pt x="1252" y="100"/>
                  <a:pt x="1222" y="25"/>
                  <a:pt x="1293" y="7"/>
                </a:cubicBezTo>
                <a:cubicBezTo>
                  <a:pt x="1321" y="0"/>
                  <a:pt x="1518" y="4"/>
                  <a:pt x="1872" y="4"/>
                </a:cubicBezTo>
                <a:cubicBezTo>
                  <a:pt x="1872" y="1036"/>
                  <a:pt x="1872" y="28"/>
                  <a:pt x="1872" y="1060"/>
                </a:cubicBezTo>
                <a:close/>
              </a:path>
            </a:pathLst>
          </a:custGeom>
          <a:solidFill>
            <a:schemeClr val="folHlink">
              <a:alpha val="50195"/>
            </a:schemeClr>
          </a:solidFill>
          <a:ln w="9525" cap="rnd">
            <a:solidFill>
              <a:schemeClr val="bg1"/>
            </a:solidFill>
            <a:round/>
            <a:headEnd/>
            <a:tailEnd/>
          </a:ln>
        </p:spPr>
        <p:txBody>
          <a:bodyPr/>
          <a:lstStyle/>
          <a:p>
            <a:endParaRPr lang="en-US" sz="1400">
              <a:solidFill>
                <a:srgbClr val="111111"/>
              </a:solidFill>
              <a:latin typeface="Verdana" pitchFamily="34" charset="0"/>
              <a:ea typeface="ＭＳ Ｐゴシック" pitchFamily="34" charset="-128"/>
            </a:endParaRPr>
          </a:p>
        </p:txBody>
      </p:sp>
      <p:sp>
        <p:nvSpPr>
          <p:cNvPr id="16392" name="Rectangle 9"/>
          <p:cNvSpPr>
            <a:spLocks noChangeArrowheads="1"/>
          </p:cNvSpPr>
          <p:nvPr/>
        </p:nvSpPr>
        <p:spPr bwMode="auto">
          <a:xfrm>
            <a:off x="1752600" y="1447800"/>
            <a:ext cx="2667000" cy="1065213"/>
          </a:xfrm>
          <a:prstGeom prst="rect">
            <a:avLst/>
          </a:prstGeom>
          <a:noFill/>
          <a:ln>
            <a:noFill/>
          </a:ln>
          <a:extLst/>
        </p:spPr>
        <p:txBody>
          <a:bodyPr tIns="91440" bIns="91440">
            <a:spAutoFit/>
          </a:bodyPr>
          <a:lstStyle/>
          <a:p>
            <a:pPr marL="127000" indent="-127000" defTabSz="979488" eaLnBrk="0" hangingPunct="0">
              <a:spcBef>
                <a:spcPct val="50000"/>
              </a:spcBef>
              <a:defRPr/>
            </a:pPr>
            <a:r>
              <a:rPr lang="en-GB" sz="1300" u="sng" dirty="0">
                <a:solidFill>
                  <a:srgbClr val="111111"/>
                </a:solidFill>
                <a:latin typeface="Verdana" pitchFamily="34" charset="0"/>
                <a:ea typeface="ＭＳ Ｐゴシック" pitchFamily="34" charset="-128"/>
                <a:cs typeface="Arial" charset="0"/>
              </a:rPr>
              <a:t>Systems Infrastructure</a:t>
            </a:r>
          </a:p>
          <a:p>
            <a:pPr defTabSz="979488" eaLnBrk="0" hangingPunct="0">
              <a:spcBef>
                <a:spcPct val="40000"/>
              </a:spcBef>
              <a:buClr>
                <a:srgbClr val="0E0733"/>
              </a:buClr>
              <a:defRPr/>
            </a:pPr>
            <a:r>
              <a:rPr lang="en-GB" sz="1300" dirty="0">
                <a:solidFill>
                  <a:srgbClr val="111111"/>
                </a:solidFill>
                <a:latin typeface="Verdana" pitchFamily="34" charset="0"/>
                <a:ea typeface="ＭＳ Ｐゴシック" pitchFamily="34" charset="-128"/>
                <a:cs typeface="Arial" charset="0"/>
              </a:rPr>
              <a:t>Facilitation of the logistics, data collection and linkages</a:t>
            </a:r>
          </a:p>
        </p:txBody>
      </p:sp>
      <p:sp>
        <p:nvSpPr>
          <p:cNvPr id="16393" name="Rectangle 10"/>
          <p:cNvSpPr>
            <a:spLocks noChangeArrowheads="1"/>
          </p:cNvSpPr>
          <p:nvPr/>
        </p:nvSpPr>
        <p:spPr bwMode="auto">
          <a:xfrm>
            <a:off x="4495800" y="1447800"/>
            <a:ext cx="2971800" cy="1465263"/>
          </a:xfrm>
          <a:prstGeom prst="rect">
            <a:avLst/>
          </a:prstGeom>
          <a:noFill/>
          <a:ln w="9525">
            <a:noFill/>
            <a:miter lim="800000"/>
            <a:headEnd/>
            <a:tailEnd/>
          </a:ln>
        </p:spPr>
        <p:txBody>
          <a:bodyPr tIns="91440" bIns="91440">
            <a:spAutoFit/>
          </a:bodyPr>
          <a:lstStyle/>
          <a:p>
            <a:pPr defTabSz="979488" eaLnBrk="0" hangingPunct="0">
              <a:spcBef>
                <a:spcPct val="50000"/>
              </a:spcBef>
            </a:pPr>
            <a:r>
              <a:rPr lang="en-GB" sz="1300" u="sng" dirty="0">
                <a:solidFill>
                  <a:srgbClr val="111111"/>
                </a:solidFill>
                <a:latin typeface="Verdana" pitchFamily="34" charset="0"/>
                <a:ea typeface="ＭＳ Ｐゴシック" pitchFamily="34" charset="-128"/>
              </a:rPr>
              <a:t>Legal and Ethical Framework</a:t>
            </a:r>
          </a:p>
          <a:p>
            <a:pPr marL="796925" lvl="1" defTabSz="979488" eaLnBrk="0" hangingPunct="0">
              <a:spcBef>
                <a:spcPct val="40000"/>
              </a:spcBef>
              <a:buClr>
                <a:srgbClr val="0E0733"/>
              </a:buClr>
            </a:pPr>
            <a:r>
              <a:rPr lang="en-GB" sz="1300" dirty="0">
                <a:solidFill>
                  <a:srgbClr val="111111"/>
                </a:solidFill>
                <a:latin typeface="Verdana" pitchFamily="34" charset="0"/>
                <a:ea typeface="ＭＳ Ｐゴシック" pitchFamily="34" charset="-128"/>
              </a:rPr>
              <a:t>Governance structure for how data can be used </a:t>
            </a:r>
            <a:br>
              <a:rPr lang="en-GB" sz="1300" dirty="0">
                <a:solidFill>
                  <a:srgbClr val="111111"/>
                </a:solidFill>
                <a:latin typeface="Verdana" pitchFamily="34" charset="0"/>
                <a:ea typeface="ＭＳ Ｐゴシック" pitchFamily="34" charset="-128"/>
              </a:rPr>
            </a:br>
            <a:r>
              <a:rPr lang="en-GB" sz="1300" dirty="0">
                <a:solidFill>
                  <a:srgbClr val="111111"/>
                </a:solidFill>
                <a:latin typeface="Verdana" pitchFamily="34" charset="0"/>
                <a:ea typeface="ＭＳ Ｐゴシック" pitchFamily="34" charset="-128"/>
              </a:rPr>
              <a:t>and by </a:t>
            </a:r>
            <a:br>
              <a:rPr lang="en-GB" sz="1300" dirty="0">
                <a:solidFill>
                  <a:srgbClr val="111111"/>
                </a:solidFill>
                <a:latin typeface="Verdana" pitchFamily="34" charset="0"/>
                <a:ea typeface="ＭＳ Ｐゴシック" pitchFamily="34" charset="-128"/>
              </a:rPr>
            </a:br>
            <a:r>
              <a:rPr lang="en-GB" sz="1300" dirty="0">
                <a:solidFill>
                  <a:srgbClr val="111111"/>
                </a:solidFill>
                <a:latin typeface="Verdana" pitchFamily="34" charset="0"/>
                <a:ea typeface="ＭＳ Ｐゴシック" pitchFamily="34" charset="-128"/>
              </a:rPr>
              <a:t>whom</a:t>
            </a:r>
          </a:p>
        </p:txBody>
      </p:sp>
      <p:sp>
        <p:nvSpPr>
          <p:cNvPr id="16394" name="Rectangle 11"/>
          <p:cNvSpPr>
            <a:spLocks noChangeArrowheads="1"/>
          </p:cNvSpPr>
          <p:nvPr/>
        </p:nvSpPr>
        <p:spPr bwMode="auto">
          <a:xfrm>
            <a:off x="1752600" y="4419600"/>
            <a:ext cx="2743200" cy="1265238"/>
          </a:xfrm>
          <a:prstGeom prst="rect">
            <a:avLst/>
          </a:prstGeom>
          <a:noFill/>
          <a:ln w="9525">
            <a:noFill/>
            <a:miter lim="800000"/>
            <a:headEnd/>
            <a:tailEnd/>
          </a:ln>
        </p:spPr>
        <p:txBody>
          <a:bodyPr tIns="91440" bIns="91440">
            <a:spAutoFit/>
          </a:bodyPr>
          <a:lstStyle/>
          <a:p>
            <a:pPr defTabSz="979488" eaLnBrk="0" hangingPunct="0">
              <a:spcBef>
                <a:spcPct val="50000"/>
              </a:spcBef>
            </a:pPr>
            <a:r>
              <a:rPr lang="en-GB" sz="1300" u="sng">
                <a:solidFill>
                  <a:srgbClr val="111111"/>
                </a:solidFill>
                <a:latin typeface="Verdana" pitchFamily="34" charset="0"/>
                <a:ea typeface="ＭＳ Ｐゴシック" pitchFamily="34" charset="-128"/>
              </a:rPr>
              <a:t>Methods and </a:t>
            </a:r>
            <a:br>
              <a:rPr lang="en-GB" sz="1300" u="sng">
                <a:solidFill>
                  <a:srgbClr val="111111"/>
                </a:solidFill>
                <a:latin typeface="Verdana" pitchFamily="34" charset="0"/>
                <a:ea typeface="ＭＳ Ｐゴシック" pitchFamily="34" charset="-128"/>
              </a:rPr>
            </a:br>
            <a:r>
              <a:rPr lang="en-GB" sz="1300" u="sng">
                <a:solidFill>
                  <a:srgbClr val="111111"/>
                </a:solidFill>
                <a:latin typeface="Verdana" pitchFamily="34" charset="0"/>
                <a:ea typeface="ＭＳ Ｐゴシック" pitchFamily="34" charset="-128"/>
              </a:rPr>
              <a:t>Standards</a:t>
            </a:r>
          </a:p>
          <a:p>
            <a:pPr lvl="1" defTabSz="979488" eaLnBrk="0" hangingPunct="0">
              <a:spcBef>
                <a:spcPct val="40000"/>
              </a:spcBef>
              <a:buClr>
                <a:srgbClr val="0E0733"/>
              </a:buClr>
            </a:pPr>
            <a:r>
              <a:rPr lang="en-GB" sz="1300">
                <a:solidFill>
                  <a:srgbClr val="111111"/>
                </a:solidFill>
                <a:latin typeface="Verdana" pitchFamily="34" charset="0"/>
                <a:ea typeface="ＭＳ Ｐゴシック" pitchFamily="34" charset="-128"/>
              </a:rPr>
              <a:t>Common definitions and standards to evaluate evidence</a:t>
            </a:r>
          </a:p>
        </p:txBody>
      </p:sp>
      <p:sp>
        <p:nvSpPr>
          <p:cNvPr id="16395" name="Rectangle 12"/>
          <p:cNvSpPr>
            <a:spLocks noChangeArrowheads="1"/>
          </p:cNvSpPr>
          <p:nvPr/>
        </p:nvSpPr>
        <p:spPr bwMode="auto">
          <a:xfrm>
            <a:off x="4495800" y="4378325"/>
            <a:ext cx="2819400" cy="1346200"/>
          </a:xfrm>
          <a:prstGeom prst="rect">
            <a:avLst/>
          </a:prstGeom>
          <a:noFill/>
          <a:ln w="9525">
            <a:noFill/>
            <a:miter lim="800000"/>
            <a:headEnd/>
            <a:tailEnd/>
          </a:ln>
        </p:spPr>
        <p:txBody>
          <a:bodyPr tIns="91440" bIns="91440">
            <a:spAutoFit/>
          </a:bodyPr>
          <a:lstStyle/>
          <a:p>
            <a:pPr defTabSz="979488" eaLnBrk="0" hangingPunct="0">
              <a:spcBef>
                <a:spcPct val="50000"/>
              </a:spcBef>
            </a:pPr>
            <a:r>
              <a:rPr lang="en-GB" sz="1300" u="sng">
                <a:solidFill>
                  <a:srgbClr val="111111"/>
                </a:solidFill>
                <a:latin typeface="Verdana" pitchFamily="34" charset="0"/>
                <a:ea typeface="ＭＳ Ｐゴシック" pitchFamily="34" charset="-128"/>
              </a:rPr>
              <a:t>Stakeholder Trust </a:t>
            </a:r>
          </a:p>
          <a:p>
            <a:pPr lvl="1" defTabSz="979488" eaLnBrk="0" hangingPunct="0">
              <a:spcBef>
                <a:spcPct val="40000"/>
              </a:spcBef>
              <a:buClr>
                <a:srgbClr val="0E0733"/>
              </a:buClr>
            </a:pPr>
            <a:r>
              <a:rPr lang="en-GB" sz="1300">
                <a:solidFill>
                  <a:srgbClr val="111111"/>
                </a:solidFill>
                <a:latin typeface="Verdana" pitchFamily="34" charset="0"/>
                <a:ea typeface="ＭＳ Ｐゴシック" pitchFamily="34" charset="-128"/>
              </a:rPr>
              <a:t>Acceptance</a:t>
            </a:r>
          </a:p>
          <a:p>
            <a:pPr lvl="1" defTabSz="979488" eaLnBrk="0" hangingPunct="0">
              <a:spcBef>
                <a:spcPct val="40000"/>
              </a:spcBef>
              <a:buClr>
                <a:srgbClr val="0E0733"/>
              </a:buClr>
            </a:pPr>
            <a:r>
              <a:rPr lang="en-GB" sz="1300">
                <a:solidFill>
                  <a:srgbClr val="111111"/>
                </a:solidFill>
                <a:latin typeface="Verdana" pitchFamily="34" charset="0"/>
                <a:ea typeface="ＭＳ Ｐゴシック" pitchFamily="34" charset="-128"/>
              </a:rPr>
              <a:t>Trust that data and analyses will not be misused</a:t>
            </a:r>
          </a:p>
        </p:txBody>
      </p:sp>
      <p:pic>
        <p:nvPicPr>
          <p:cNvPr id="15364" name="Picture 4" descr="C:\Documents and Settings\NBalko\Local Settings\Temporary Internet Files\Content.IE5\WCJCGQVP\MC900434845[1].PNG"/>
          <p:cNvPicPr>
            <a:picLocks noChangeAspect="1" noChangeArrowheads="1"/>
          </p:cNvPicPr>
          <p:nvPr/>
        </p:nvPicPr>
        <p:blipFill>
          <a:blip r:embed="rId3" cstate="print"/>
          <a:srcRect/>
          <a:stretch>
            <a:fillRect/>
          </a:stretch>
        </p:blipFill>
        <p:spPr bwMode="auto">
          <a:xfrm>
            <a:off x="3670300" y="2659063"/>
            <a:ext cx="914400" cy="914400"/>
          </a:xfrm>
          <a:prstGeom prst="rect">
            <a:avLst/>
          </a:prstGeom>
          <a:solidFill>
            <a:schemeClr val="bg1"/>
          </a:solidFill>
          <a:ln w="9525">
            <a:noFill/>
            <a:miter lim="800000"/>
            <a:headEnd/>
            <a:tailEnd/>
          </a:ln>
        </p:spPr>
      </p:pic>
      <p:pic>
        <p:nvPicPr>
          <p:cNvPr id="15366" name="Picture 6" descr="http://codingnews.inhealthcare.com/files/2009/01/checklist.jpg"/>
          <p:cNvPicPr>
            <a:picLocks noChangeAspect="1" noChangeArrowheads="1"/>
          </p:cNvPicPr>
          <p:nvPr/>
        </p:nvPicPr>
        <p:blipFill>
          <a:blip r:embed="rId4" cstate="print"/>
          <a:srcRect t="18301" b="15813"/>
          <a:stretch>
            <a:fillRect/>
          </a:stretch>
        </p:blipFill>
        <p:spPr bwMode="auto">
          <a:xfrm>
            <a:off x="1752600" y="3657600"/>
            <a:ext cx="914400" cy="777875"/>
          </a:xfrm>
          <a:prstGeom prst="rect">
            <a:avLst/>
          </a:prstGeom>
          <a:noFill/>
          <a:ln w="9525">
            <a:noFill/>
            <a:miter lim="800000"/>
            <a:headEnd/>
            <a:tailEnd/>
          </a:ln>
        </p:spPr>
      </p:pic>
      <p:pic>
        <p:nvPicPr>
          <p:cNvPr id="15368" name="Picture 8" descr="C:\Documents and Settings\NBalko\Local Settings\Temporary Internet Files\Content.IE5\V9NX7Z8M\MC900441394[1].PNG"/>
          <p:cNvPicPr>
            <a:picLocks noChangeAspect="1" noChangeArrowheads="1"/>
          </p:cNvPicPr>
          <p:nvPr/>
        </p:nvPicPr>
        <p:blipFill>
          <a:blip r:embed="rId5" cstate="print"/>
          <a:srcRect t="5556" b="16667"/>
          <a:stretch>
            <a:fillRect/>
          </a:stretch>
        </p:blipFill>
        <p:spPr bwMode="auto">
          <a:xfrm>
            <a:off x="6380163" y="2846388"/>
            <a:ext cx="914400" cy="711200"/>
          </a:xfrm>
          <a:prstGeom prst="rect">
            <a:avLst/>
          </a:prstGeom>
          <a:solidFill>
            <a:schemeClr val="bg1"/>
          </a:solidFill>
          <a:ln w="9525">
            <a:noFill/>
            <a:miter lim="800000"/>
            <a:headEnd/>
            <a:tailEnd/>
          </a:ln>
        </p:spPr>
      </p:pic>
      <p:pic>
        <p:nvPicPr>
          <p:cNvPr id="15369" name="Picture 9"/>
          <p:cNvPicPr>
            <a:picLocks noChangeAspect="1" noChangeArrowheads="1"/>
          </p:cNvPicPr>
          <p:nvPr/>
        </p:nvPicPr>
        <p:blipFill>
          <a:blip r:embed="rId6" cstate="print"/>
          <a:srcRect/>
          <a:stretch>
            <a:fillRect/>
          </a:stretch>
        </p:blipFill>
        <p:spPr bwMode="auto">
          <a:xfrm>
            <a:off x="6367463" y="3657600"/>
            <a:ext cx="914400" cy="681038"/>
          </a:xfrm>
          <a:prstGeom prst="rect">
            <a:avLst/>
          </a:prstGeom>
          <a:solidFill>
            <a:schemeClr val="bg1"/>
          </a:solid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0-#ppt_w/2"/>
                                          </p:val>
                                        </p:tav>
                                        <p:tav tm="100000">
                                          <p:val>
                                            <p:strVal val="#ppt_x"/>
                                          </p:val>
                                        </p:tav>
                                      </p:tavLst>
                                    </p:anim>
                                    <p:anim calcmode="lin" valueType="num">
                                      <p:cBhvr additive="base">
                                        <p:cTn id="8" dur="500" fill="hold"/>
                                        <p:tgtEl>
                                          <p:spTgt spid="1639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additive="base">
                                        <p:cTn id="11" dur="500" fill="hold"/>
                                        <p:tgtEl>
                                          <p:spTgt spid="16388"/>
                                        </p:tgtEl>
                                        <p:attrNameLst>
                                          <p:attrName>ppt_x</p:attrName>
                                        </p:attrNameLst>
                                      </p:cBhvr>
                                      <p:tavLst>
                                        <p:tav tm="0">
                                          <p:val>
                                            <p:strVal val="0-#ppt_w/2"/>
                                          </p:val>
                                        </p:tav>
                                        <p:tav tm="100000">
                                          <p:val>
                                            <p:strVal val="#ppt_x"/>
                                          </p:val>
                                        </p:tav>
                                      </p:tavLst>
                                    </p:anim>
                                    <p:anim calcmode="lin" valueType="num">
                                      <p:cBhvr additive="base">
                                        <p:cTn id="12" dur="500" fill="hold"/>
                                        <p:tgtEl>
                                          <p:spTgt spid="1638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 fill="hold"/>
                                        <p:tgtEl>
                                          <p:spTgt spid="15364"/>
                                        </p:tgtEl>
                                        <p:attrNameLst>
                                          <p:attrName>ppt_x</p:attrName>
                                        </p:attrNameLst>
                                      </p:cBhvr>
                                      <p:tavLst>
                                        <p:tav tm="0">
                                          <p:val>
                                            <p:strVal val="0-#ppt_w/2"/>
                                          </p:val>
                                        </p:tav>
                                        <p:tav tm="100000">
                                          <p:val>
                                            <p:strVal val="#ppt_x"/>
                                          </p:val>
                                        </p:tav>
                                      </p:tavLst>
                                    </p:anim>
                                    <p:anim calcmode="lin" valueType="num">
                                      <p:cBhvr additive="base">
                                        <p:cTn id="16"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6393"/>
                                        </p:tgtEl>
                                        <p:attrNameLst>
                                          <p:attrName>style.visibility</p:attrName>
                                        </p:attrNameLst>
                                      </p:cBhvr>
                                      <p:to>
                                        <p:strVal val="visible"/>
                                      </p:to>
                                    </p:set>
                                    <p:anim calcmode="lin" valueType="num">
                                      <p:cBhvr additive="base">
                                        <p:cTn id="21" dur="500" fill="hold"/>
                                        <p:tgtEl>
                                          <p:spTgt spid="16393"/>
                                        </p:tgtEl>
                                        <p:attrNameLst>
                                          <p:attrName>ppt_x</p:attrName>
                                        </p:attrNameLst>
                                      </p:cBhvr>
                                      <p:tavLst>
                                        <p:tav tm="0">
                                          <p:val>
                                            <p:strVal val="#ppt_x"/>
                                          </p:val>
                                        </p:tav>
                                        <p:tav tm="100000">
                                          <p:val>
                                            <p:strVal val="#ppt_x"/>
                                          </p:val>
                                        </p:tav>
                                      </p:tavLst>
                                    </p:anim>
                                    <p:anim calcmode="lin" valueType="num">
                                      <p:cBhvr additive="base">
                                        <p:cTn id="22" dur="500" fill="hold"/>
                                        <p:tgtEl>
                                          <p:spTgt spid="16393"/>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ppt_x"/>
                                          </p:val>
                                        </p:tav>
                                        <p:tav tm="100000">
                                          <p:val>
                                            <p:strVal val="#ppt_x"/>
                                          </p:val>
                                        </p:tav>
                                      </p:tavLst>
                                    </p:anim>
                                    <p:anim calcmode="lin" valueType="num">
                                      <p:cBhvr additive="base">
                                        <p:cTn id="26" dur="500" fill="hold"/>
                                        <p:tgtEl>
                                          <p:spTgt spid="16390"/>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15368"/>
                                        </p:tgtEl>
                                        <p:attrNameLst>
                                          <p:attrName>style.visibility</p:attrName>
                                        </p:attrNameLst>
                                      </p:cBhvr>
                                      <p:to>
                                        <p:strVal val="visible"/>
                                      </p:to>
                                    </p:set>
                                    <p:anim calcmode="lin" valueType="num">
                                      <p:cBhvr additive="base">
                                        <p:cTn id="29" dur="500" fill="hold"/>
                                        <p:tgtEl>
                                          <p:spTgt spid="15368"/>
                                        </p:tgtEl>
                                        <p:attrNameLst>
                                          <p:attrName>ppt_x</p:attrName>
                                        </p:attrNameLst>
                                      </p:cBhvr>
                                      <p:tavLst>
                                        <p:tav tm="0">
                                          <p:val>
                                            <p:strVal val="#ppt_x"/>
                                          </p:val>
                                        </p:tav>
                                        <p:tav tm="100000">
                                          <p:val>
                                            <p:strVal val="#ppt_x"/>
                                          </p:val>
                                        </p:tav>
                                      </p:tavLst>
                                    </p:anim>
                                    <p:anim calcmode="lin" valueType="num">
                                      <p:cBhvr additive="base">
                                        <p:cTn id="30" dur="500" fill="hold"/>
                                        <p:tgtEl>
                                          <p:spTgt spid="15368"/>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16391"/>
                                        </p:tgtEl>
                                        <p:attrNameLst>
                                          <p:attrName>style.visibility</p:attrName>
                                        </p:attrNameLst>
                                      </p:cBhvr>
                                      <p:to>
                                        <p:strVal val="visible"/>
                                      </p:to>
                                    </p:set>
                                    <p:anim calcmode="lin" valueType="num">
                                      <p:cBhvr additive="base">
                                        <p:cTn id="35" dur="500" fill="hold"/>
                                        <p:tgtEl>
                                          <p:spTgt spid="16391"/>
                                        </p:tgtEl>
                                        <p:attrNameLst>
                                          <p:attrName>ppt_x</p:attrName>
                                        </p:attrNameLst>
                                      </p:cBhvr>
                                      <p:tavLst>
                                        <p:tav tm="0">
                                          <p:val>
                                            <p:strVal val="1+#ppt_w/2"/>
                                          </p:val>
                                        </p:tav>
                                        <p:tav tm="100000">
                                          <p:val>
                                            <p:strVal val="#ppt_x"/>
                                          </p:val>
                                        </p:tav>
                                      </p:tavLst>
                                    </p:anim>
                                    <p:anim calcmode="lin" valueType="num">
                                      <p:cBhvr additive="base">
                                        <p:cTn id="36" dur="500" fill="hold"/>
                                        <p:tgtEl>
                                          <p:spTgt spid="1639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395"/>
                                        </p:tgtEl>
                                        <p:attrNameLst>
                                          <p:attrName>style.visibility</p:attrName>
                                        </p:attrNameLst>
                                      </p:cBhvr>
                                      <p:to>
                                        <p:strVal val="visible"/>
                                      </p:to>
                                    </p:set>
                                    <p:anim calcmode="lin" valueType="num">
                                      <p:cBhvr additive="base">
                                        <p:cTn id="39" dur="500" fill="hold"/>
                                        <p:tgtEl>
                                          <p:spTgt spid="16395"/>
                                        </p:tgtEl>
                                        <p:attrNameLst>
                                          <p:attrName>ppt_x</p:attrName>
                                        </p:attrNameLst>
                                      </p:cBhvr>
                                      <p:tavLst>
                                        <p:tav tm="0">
                                          <p:val>
                                            <p:strVal val="1+#ppt_w/2"/>
                                          </p:val>
                                        </p:tav>
                                        <p:tav tm="100000">
                                          <p:val>
                                            <p:strVal val="#ppt_x"/>
                                          </p:val>
                                        </p:tav>
                                      </p:tavLst>
                                    </p:anim>
                                    <p:anim calcmode="lin" valueType="num">
                                      <p:cBhvr additive="base">
                                        <p:cTn id="40" dur="500" fill="hold"/>
                                        <p:tgtEl>
                                          <p:spTgt spid="1639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5369"/>
                                        </p:tgtEl>
                                        <p:attrNameLst>
                                          <p:attrName>style.visibility</p:attrName>
                                        </p:attrNameLst>
                                      </p:cBhvr>
                                      <p:to>
                                        <p:strVal val="visible"/>
                                      </p:to>
                                    </p:set>
                                    <p:anim calcmode="lin" valueType="num">
                                      <p:cBhvr additive="base">
                                        <p:cTn id="43" dur="500" fill="hold"/>
                                        <p:tgtEl>
                                          <p:spTgt spid="15369"/>
                                        </p:tgtEl>
                                        <p:attrNameLst>
                                          <p:attrName>ppt_x</p:attrName>
                                        </p:attrNameLst>
                                      </p:cBhvr>
                                      <p:tavLst>
                                        <p:tav tm="0">
                                          <p:val>
                                            <p:strVal val="1+#ppt_w/2"/>
                                          </p:val>
                                        </p:tav>
                                        <p:tav tm="100000">
                                          <p:val>
                                            <p:strVal val="#ppt_x"/>
                                          </p:val>
                                        </p:tav>
                                      </p:tavLst>
                                    </p:anim>
                                    <p:anim calcmode="lin" valueType="num">
                                      <p:cBhvr additive="base">
                                        <p:cTn id="44"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94"/>
                                        </p:tgtEl>
                                        <p:attrNameLst>
                                          <p:attrName>style.visibility</p:attrName>
                                        </p:attrNameLst>
                                      </p:cBhvr>
                                      <p:to>
                                        <p:strVal val="visible"/>
                                      </p:to>
                                    </p:set>
                                    <p:anim calcmode="lin" valueType="num">
                                      <p:cBhvr additive="base">
                                        <p:cTn id="49" dur="500" fill="hold"/>
                                        <p:tgtEl>
                                          <p:spTgt spid="16394"/>
                                        </p:tgtEl>
                                        <p:attrNameLst>
                                          <p:attrName>ppt_x</p:attrName>
                                        </p:attrNameLst>
                                      </p:cBhvr>
                                      <p:tavLst>
                                        <p:tav tm="0">
                                          <p:val>
                                            <p:strVal val="#ppt_x"/>
                                          </p:val>
                                        </p:tav>
                                        <p:tav tm="100000">
                                          <p:val>
                                            <p:strVal val="#ppt_x"/>
                                          </p:val>
                                        </p:tav>
                                      </p:tavLst>
                                    </p:anim>
                                    <p:anim calcmode="lin" valueType="num">
                                      <p:cBhvr additive="base">
                                        <p:cTn id="50" dur="500" fill="hold"/>
                                        <p:tgtEl>
                                          <p:spTgt spid="1639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366"/>
                                        </p:tgtEl>
                                        <p:attrNameLst>
                                          <p:attrName>style.visibility</p:attrName>
                                        </p:attrNameLst>
                                      </p:cBhvr>
                                      <p:to>
                                        <p:strVal val="visible"/>
                                      </p:to>
                                    </p:set>
                                    <p:anim calcmode="lin" valueType="num">
                                      <p:cBhvr additive="base">
                                        <p:cTn id="53" dur="500" fill="hold"/>
                                        <p:tgtEl>
                                          <p:spTgt spid="15366"/>
                                        </p:tgtEl>
                                        <p:attrNameLst>
                                          <p:attrName>ppt_x</p:attrName>
                                        </p:attrNameLst>
                                      </p:cBhvr>
                                      <p:tavLst>
                                        <p:tav tm="0">
                                          <p:val>
                                            <p:strVal val="#ppt_x"/>
                                          </p:val>
                                        </p:tav>
                                        <p:tav tm="100000">
                                          <p:val>
                                            <p:strVal val="#ppt_x"/>
                                          </p:val>
                                        </p:tav>
                                      </p:tavLst>
                                    </p:anim>
                                    <p:anim calcmode="lin" valueType="num">
                                      <p:cBhvr additive="base">
                                        <p:cTn id="54" dur="500" fill="hold"/>
                                        <p:tgtEl>
                                          <p:spTgt spid="1536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389"/>
                                        </p:tgtEl>
                                        <p:attrNameLst>
                                          <p:attrName>style.visibility</p:attrName>
                                        </p:attrNameLst>
                                      </p:cBhvr>
                                      <p:to>
                                        <p:strVal val="visible"/>
                                      </p:to>
                                    </p:set>
                                    <p:anim calcmode="lin" valueType="num">
                                      <p:cBhvr additive="base">
                                        <p:cTn id="57" dur="500" fill="hold"/>
                                        <p:tgtEl>
                                          <p:spTgt spid="16389"/>
                                        </p:tgtEl>
                                        <p:attrNameLst>
                                          <p:attrName>ppt_x</p:attrName>
                                        </p:attrNameLst>
                                      </p:cBhvr>
                                      <p:tavLst>
                                        <p:tav tm="0">
                                          <p:val>
                                            <p:strVal val="#ppt_x"/>
                                          </p:val>
                                        </p:tav>
                                        <p:tav tm="100000">
                                          <p:val>
                                            <p:strVal val="#ppt_x"/>
                                          </p:val>
                                        </p:tav>
                                      </p:tavLst>
                                    </p:anim>
                                    <p:anim calcmode="lin" valueType="num">
                                      <p:cBhvr additive="base">
                                        <p:cTn id="5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3" grpId="0"/>
      <p:bldP spid="16394" grpId="0"/>
      <p:bldP spid="163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AZ_RGB_H_NEG-icon.png"/>
          <p:cNvPicPr>
            <a:picLocks noChangeAspect="1"/>
          </p:cNvPicPr>
          <p:nvPr/>
        </p:nvPicPr>
        <p:blipFill>
          <a:blip r:embed="rId2" cstate="print"/>
          <a:srcRect/>
          <a:stretch>
            <a:fillRect/>
          </a:stretch>
        </p:blipFill>
        <p:spPr bwMode="auto">
          <a:xfrm>
            <a:off x="8131175" y="5816600"/>
            <a:ext cx="471488" cy="550863"/>
          </a:xfrm>
          <a:prstGeom prst="rect">
            <a:avLst/>
          </a:prstGeom>
          <a:noFill/>
          <a:ln w="9525">
            <a:noFill/>
            <a:miter lim="800000"/>
            <a:headEnd/>
            <a:tailEnd/>
          </a:ln>
        </p:spPr>
      </p:pic>
      <p:sp>
        <p:nvSpPr>
          <p:cNvPr id="39940" name="Rectangle 3"/>
          <p:cNvSpPr>
            <a:spLocks noChangeArrowheads="1"/>
          </p:cNvSpPr>
          <p:nvPr/>
        </p:nvSpPr>
        <p:spPr bwMode="auto">
          <a:xfrm>
            <a:off x="539750" y="2205038"/>
            <a:ext cx="8218488" cy="3421062"/>
          </a:xfrm>
          <a:prstGeom prst="rect">
            <a:avLst/>
          </a:prstGeom>
          <a:noFill/>
          <a:ln w="9525">
            <a:noFill/>
            <a:miter lim="800000"/>
            <a:headEnd/>
            <a:tailEnd/>
          </a:ln>
        </p:spPr>
        <p:txBody>
          <a:bodyPr lIns="91420" tIns="45711" rIns="91420" bIns="45711">
            <a:spAutoFit/>
          </a:bodyPr>
          <a:lstStyle/>
          <a:p>
            <a:pPr defTabSz="455613"/>
            <a:r>
              <a:rPr lang="en-US" sz="2800">
                <a:solidFill>
                  <a:srgbClr val="FFFFFF"/>
                </a:solidFill>
              </a:rPr>
              <a:t>“</a:t>
            </a:r>
            <a:r>
              <a:rPr lang="en-GB" sz="2800">
                <a:solidFill>
                  <a:srgbClr val="FFFFFF"/>
                </a:solidFill>
              </a:rPr>
              <a:t>the notion that evidence alone is neutral or determinative must be abandoned in policy debates; ...The interpretation of evidence depends much on one</a:t>
            </a:r>
            <a:r>
              <a:rPr lang="ja-JP" altLang="en-GB" sz="2800">
                <a:solidFill>
                  <a:srgbClr val="FFFFFF"/>
                </a:solidFill>
                <a:ea typeface="ＭＳ Ｐゴシック" pitchFamily="34" charset="-128"/>
              </a:rPr>
              <a:t>’</a:t>
            </a:r>
            <a:r>
              <a:rPr lang="en-GB" sz="2800">
                <a:solidFill>
                  <a:srgbClr val="FFFFFF"/>
                </a:solidFill>
              </a:rPr>
              <a:t>s circumstances and values</a:t>
            </a:r>
            <a:r>
              <a:rPr lang="ja-JP" altLang="en-GB" sz="2800">
                <a:solidFill>
                  <a:srgbClr val="FFFFFF"/>
                </a:solidFill>
                <a:ea typeface="ＭＳ Ｐゴシック" pitchFamily="34" charset="-128"/>
              </a:rPr>
              <a:t>”</a:t>
            </a:r>
            <a:endParaRPr lang="en-US" sz="2800">
              <a:solidFill>
                <a:srgbClr val="FFFFFF"/>
              </a:solidFill>
            </a:endParaRPr>
          </a:p>
          <a:p>
            <a:pPr defTabSz="455613"/>
            <a:endParaRPr lang="en-US" sz="2800">
              <a:solidFill>
                <a:srgbClr val="FFFFFF"/>
              </a:solidFill>
            </a:endParaRPr>
          </a:p>
          <a:p>
            <a:pPr defTabSz="455613"/>
            <a:endParaRPr lang="en-US" sz="2800">
              <a:solidFill>
                <a:srgbClr val="FFFFFF"/>
              </a:solidFill>
            </a:endParaRPr>
          </a:p>
          <a:p>
            <a:pPr defTabSz="455613"/>
            <a:r>
              <a:rPr lang="en-US">
                <a:solidFill>
                  <a:srgbClr val="FFFFFF"/>
                </a:solidFill>
              </a:rPr>
              <a:t>Arthur Caplan (JCO 2011) </a:t>
            </a:r>
            <a:endParaRPr lang="de-DE">
              <a:solidFill>
                <a:srgbClr val="FFFFFF"/>
              </a:solidFill>
            </a:endParaRPr>
          </a:p>
        </p:txBody>
      </p:sp>
      <p:pic>
        <p:nvPicPr>
          <p:cNvPr id="80897" name="Picture 1"/>
          <p:cNvPicPr>
            <a:picLocks noChangeAspect="1" noChangeArrowheads="1"/>
          </p:cNvPicPr>
          <p:nvPr/>
        </p:nvPicPr>
        <p:blipFill>
          <a:blip r:embed="rId3" cstate="print"/>
          <a:srcRect/>
          <a:stretch>
            <a:fillRect/>
          </a:stretch>
        </p:blipFill>
        <p:spPr bwMode="auto">
          <a:xfrm>
            <a:off x="1" y="609601"/>
            <a:ext cx="9144000" cy="566737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z="3300" dirty="0" smtClean="0"/>
              <a:t>And now.....</a:t>
            </a:r>
          </a:p>
        </p:txBody>
      </p:sp>
      <p:sp>
        <p:nvSpPr>
          <p:cNvPr id="5" name="Text Placeholder 4"/>
          <p:cNvSpPr>
            <a:spLocks noGrp="1"/>
          </p:cNvSpPr>
          <p:nvPr>
            <p:ph type="body" sz="quarter" idx="13"/>
          </p:nvPr>
        </p:nvSpPr>
        <p:spPr>
          <a:xfrm>
            <a:off x="309600" y="784800"/>
            <a:ext cx="8834400" cy="511200"/>
          </a:xfrm>
        </p:spPr>
        <p:txBody>
          <a:bodyPr/>
          <a:lstStyle/>
          <a:p>
            <a:r>
              <a:rPr lang="en-GB" dirty="0" smtClean="0"/>
              <a:t>Multiple data customers, many different tastes....</a:t>
            </a:r>
          </a:p>
          <a:p>
            <a:endParaRPr lang="en-GB" dirty="0"/>
          </a:p>
        </p:txBody>
      </p:sp>
      <p:sp>
        <p:nvSpPr>
          <p:cNvPr id="6" name="Text Placeholder 5"/>
          <p:cNvSpPr>
            <a:spLocks noGrp="1"/>
          </p:cNvSpPr>
          <p:nvPr>
            <p:ph type="body" sz="quarter" idx="14"/>
          </p:nvPr>
        </p:nvSpPr>
        <p:spPr/>
        <p:txBody>
          <a:bodyPr/>
          <a:lstStyle/>
          <a:p>
            <a:endParaRPr lang="en-GB"/>
          </a:p>
        </p:txBody>
      </p:sp>
      <p:sp>
        <p:nvSpPr>
          <p:cNvPr id="25603" name="Slide Number Placeholder 3"/>
          <p:cNvSpPr>
            <a:spLocks noGrp="1"/>
          </p:cNvSpPr>
          <p:nvPr>
            <p:ph type="sldNum" sz="quarter" idx="15"/>
          </p:nvPr>
        </p:nvSpPr>
        <p:spPr>
          <a:noFill/>
        </p:spPr>
        <p:txBody>
          <a:bodyPr lIns="91440" rIns="91440" anchor="ctr"/>
          <a:lstStyle/>
          <a:p>
            <a:pPr algn="l"/>
            <a:fld id="{11EDF0E1-908D-438A-B8B9-7EAFEE182537}" type="slidenum">
              <a:rPr lang="en-GB" smtClean="0">
                <a:solidFill>
                  <a:srgbClr val="000000"/>
                </a:solidFill>
                <a:latin typeface="Arial" pitchFamily="34" charset="0"/>
                <a:ea typeface="ＭＳ Ｐゴシック" pitchFamily="34" charset="-128"/>
                <a:cs typeface="Arial" pitchFamily="34" charset="0"/>
              </a:rPr>
              <a:pPr algn="l"/>
              <a:t>3</a:t>
            </a:fld>
            <a:r>
              <a:rPr lang="en-GB" smtClean="0">
                <a:solidFill>
                  <a:srgbClr val="000000"/>
                </a:solidFill>
                <a:latin typeface="Arial" pitchFamily="34" charset="0"/>
                <a:ea typeface="ＭＳ Ｐゴシック" pitchFamily="34" charset="-128"/>
                <a:cs typeface="Arial" pitchFamily="34" charset="0"/>
              </a:rPr>
              <a:t> </a:t>
            </a:r>
          </a:p>
        </p:txBody>
      </p:sp>
      <p:pic>
        <p:nvPicPr>
          <p:cNvPr id="25604" name="Picture 2"/>
          <p:cNvPicPr>
            <a:picLocks noChangeAspect="1" noChangeArrowheads="1"/>
          </p:cNvPicPr>
          <p:nvPr/>
        </p:nvPicPr>
        <p:blipFill>
          <a:blip r:embed="rId2" cstate="print"/>
          <a:srcRect t="10864" b="7620"/>
          <a:stretch>
            <a:fillRect/>
          </a:stretch>
        </p:blipFill>
        <p:spPr bwMode="auto">
          <a:xfrm>
            <a:off x="0" y="1597025"/>
            <a:ext cx="9144000" cy="495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Fuelling the evolution I</a:t>
            </a:r>
          </a:p>
        </p:txBody>
      </p:sp>
      <p:sp>
        <p:nvSpPr>
          <p:cNvPr id="8" name="Text Placeholder 7"/>
          <p:cNvSpPr>
            <a:spLocks noGrp="1"/>
          </p:cNvSpPr>
          <p:nvPr>
            <p:ph type="body" sz="quarter" idx="13"/>
          </p:nvPr>
        </p:nvSpPr>
        <p:spPr/>
        <p:txBody>
          <a:bodyPr/>
          <a:lstStyle/>
          <a:p>
            <a:r>
              <a:rPr lang="en-GB" dirty="0" smtClean="0"/>
              <a:t>“Our frightening fiscal future”*</a:t>
            </a:r>
            <a:endParaRPr lang="en-GB" dirty="0"/>
          </a:p>
        </p:txBody>
      </p:sp>
      <p:sp>
        <p:nvSpPr>
          <p:cNvPr id="15365" name="Slide Number Placeholder 4"/>
          <p:cNvSpPr>
            <a:spLocks noGrp="1"/>
          </p:cNvSpPr>
          <p:nvPr>
            <p:ph type="sldNum" sz="quarter" idx="15"/>
          </p:nvPr>
        </p:nvSpPr>
        <p:spPr>
          <a:noFill/>
        </p:spPr>
        <p:txBody>
          <a:bodyPr/>
          <a:lstStyle/>
          <a:p>
            <a:endParaRPr lang="de-DE" smtClean="0">
              <a:latin typeface="Arial" pitchFamily="34" charset="0"/>
            </a:endParaRPr>
          </a:p>
        </p:txBody>
      </p:sp>
      <p:sp>
        <p:nvSpPr>
          <p:cNvPr id="15363" name="Date Placeholder 2"/>
          <p:cNvSpPr>
            <a:spLocks noGrp="1"/>
          </p:cNvSpPr>
          <p:nvPr>
            <p:ph type="dt" sz="half" idx="16"/>
          </p:nvPr>
        </p:nvSpPr>
        <p:spPr bwMode="auto">
          <a:noFill/>
          <a:ln>
            <a:miter lim="800000"/>
            <a:headEnd/>
            <a:tailEnd/>
          </a:ln>
        </p:spPr>
        <p:txBody>
          <a:bodyPr wrap="square" numCol="1" anchorCtr="0" compatLnSpc="1">
            <a:prstTxWarp prst="textNoShape">
              <a:avLst/>
            </a:prstTxWarp>
          </a:bodyPr>
          <a:lstStyle/>
          <a:p>
            <a:fld id="{92EFBA94-F28A-4475-9E0A-6964EB995C68}" type="datetime1">
              <a:rPr lang="de-DE" smtClean="0">
                <a:latin typeface="Arial" pitchFamily="34" charset="0"/>
              </a:rPr>
              <a:pPr/>
              <a:t>21.05.2012</a:t>
            </a:fld>
            <a:endParaRPr lang="en-US" smtClean="0">
              <a:latin typeface="Arial" pitchFamily="34" charset="0"/>
            </a:endParaRPr>
          </a:p>
        </p:txBody>
      </p:sp>
      <p:pic>
        <p:nvPicPr>
          <p:cNvPr id="15366" name="Picture 2"/>
          <p:cNvPicPr>
            <a:picLocks noChangeAspect="1" noChangeArrowheads="1"/>
          </p:cNvPicPr>
          <p:nvPr/>
        </p:nvPicPr>
        <p:blipFill>
          <a:blip r:embed="rId2" cstate="print"/>
          <a:srcRect/>
          <a:stretch>
            <a:fillRect/>
          </a:stretch>
        </p:blipFill>
        <p:spPr bwMode="auto">
          <a:xfrm>
            <a:off x="555625" y="1603375"/>
            <a:ext cx="8159750" cy="3249613"/>
          </a:xfrm>
          <a:prstGeom prst="rect">
            <a:avLst/>
          </a:prstGeom>
          <a:noFill/>
          <a:ln w="9525">
            <a:noFill/>
            <a:miter lim="800000"/>
            <a:headEnd/>
            <a:tailEnd/>
          </a:ln>
        </p:spPr>
      </p:pic>
      <p:sp>
        <p:nvSpPr>
          <p:cNvPr id="15367" name="TextBox 6"/>
          <p:cNvSpPr txBox="1">
            <a:spLocks noChangeArrowheads="1"/>
          </p:cNvSpPr>
          <p:nvPr/>
        </p:nvSpPr>
        <p:spPr bwMode="auto">
          <a:xfrm>
            <a:off x="542925" y="4943475"/>
            <a:ext cx="6073775" cy="307975"/>
          </a:xfrm>
          <a:prstGeom prst="rect">
            <a:avLst/>
          </a:prstGeom>
          <a:noFill/>
          <a:ln w="9525">
            <a:noFill/>
            <a:miter lim="800000"/>
            <a:headEnd/>
            <a:tailEnd/>
          </a:ln>
        </p:spPr>
        <p:txBody>
          <a:bodyPr wrap="none">
            <a:spAutoFit/>
          </a:bodyPr>
          <a:lstStyle/>
          <a:p>
            <a:r>
              <a:rPr lang="en-GB" sz="1400" dirty="0"/>
              <a:t>*Congressional Budget Office, Long Term Budget Outlook, June 2011</a:t>
            </a:r>
          </a:p>
        </p:txBody>
      </p:sp>
      <p:sp>
        <p:nvSpPr>
          <p:cNvPr id="10" name="Text Placeholder 7"/>
          <p:cNvSpPr>
            <a:spLocks noGrp="1"/>
          </p:cNvSpPr>
          <p:nvPr>
            <p:ph type="body" sz="quarter" idx="13"/>
          </p:nvPr>
        </p:nvSpPr>
        <p:spPr>
          <a:xfrm>
            <a:off x="333984" y="5518344"/>
            <a:ext cx="8416800" cy="511200"/>
          </a:xfrm>
        </p:spPr>
        <p:txBody>
          <a:bodyPr/>
          <a:lstStyle/>
          <a:p>
            <a:r>
              <a:rPr lang="en-GB" dirty="0" smtClean="0"/>
              <a:t>And.....</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Fuelling the evolution II</a:t>
            </a:r>
          </a:p>
        </p:txBody>
      </p:sp>
      <p:sp>
        <p:nvSpPr>
          <p:cNvPr id="8" name="Text Placeholder 7"/>
          <p:cNvSpPr>
            <a:spLocks noGrp="1"/>
          </p:cNvSpPr>
          <p:nvPr>
            <p:ph type="body" sz="quarter" idx="13"/>
          </p:nvPr>
        </p:nvSpPr>
        <p:spPr/>
        <p:txBody>
          <a:bodyPr/>
          <a:lstStyle/>
          <a:p>
            <a:r>
              <a:rPr lang="en-GB" dirty="0" smtClean="0"/>
              <a:t>“The information explosion”</a:t>
            </a:r>
            <a:endParaRPr lang="en-GB" dirty="0"/>
          </a:p>
        </p:txBody>
      </p:sp>
      <p:sp>
        <p:nvSpPr>
          <p:cNvPr id="15365" name="Slide Number Placeholder 4"/>
          <p:cNvSpPr>
            <a:spLocks noGrp="1"/>
          </p:cNvSpPr>
          <p:nvPr>
            <p:ph type="sldNum" sz="quarter" idx="15"/>
          </p:nvPr>
        </p:nvSpPr>
        <p:spPr>
          <a:noFill/>
        </p:spPr>
        <p:txBody>
          <a:bodyPr/>
          <a:lstStyle/>
          <a:p>
            <a:endParaRPr lang="de-DE" smtClean="0">
              <a:latin typeface="Arial" pitchFamily="34" charset="0"/>
            </a:endParaRPr>
          </a:p>
        </p:txBody>
      </p:sp>
      <p:sp>
        <p:nvSpPr>
          <p:cNvPr id="15363" name="Date Placeholder 2"/>
          <p:cNvSpPr>
            <a:spLocks noGrp="1"/>
          </p:cNvSpPr>
          <p:nvPr>
            <p:ph type="dt" sz="half" idx="16"/>
          </p:nvPr>
        </p:nvSpPr>
        <p:spPr bwMode="auto">
          <a:noFill/>
          <a:ln>
            <a:miter lim="800000"/>
            <a:headEnd/>
            <a:tailEnd/>
          </a:ln>
        </p:spPr>
        <p:txBody>
          <a:bodyPr wrap="square" numCol="1" anchorCtr="0" compatLnSpc="1">
            <a:prstTxWarp prst="textNoShape">
              <a:avLst/>
            </a:prstTxWarp>
          </a:bodyPr>
          <a:lstStyle/>
          <a:p>
            <a:fld id="{92EFBA94-F28A-4475-9E0A-6964EB995C68}" type="datetime1">
              <a:rPr lang="de-DE" smtClean="0">
                <a:latin typeface="Arial" pitchFamily="34" charset="0"/>
              </a:rPr>
              <a:pPr/>
              <a:t>21.05.2012</a:t>
            </a:fld>
            <a:endParaRPr lang="en-US" smtClean="0">
              <a:latin typeface="Arial" pitchFamily="34" charset="0"/>
            </a:endParaRPr>
          </a:p>
        </p:txBody>
      </p:sp>
      <p:sp>
        <p:nvSpPr>
          <p:cNvPr id="11" name="Rectangle 10"/>
          <p:cNvSpPr/>
          <p:nvPr/>
        </p:nvSpPr>
        <p:spPr>
          <a:xfrm>
            <a:off x="2386584" y="1965960"/>
            <a:ext cx="5961888" cy="3046988"/>
          </a:xfrm>
          <a:prstGeom prst="rect">
            <a:avLst/>
          </a:prstGeom>
        </p:spPr>
        <p:txBody>
          <a:bodyPr wrap="square">
            <a:spAutoFit/>
          </a:bodyPr>
          <a:lstStyle/>
          <a:p>
            <a:r>
              <a:rPr lang="en-GB" sz="2400" dirty="0" smtClean="0">
                <a:latin typeface="+mn-lt"/>
                <a:ea typeface="Calibri"/>
              </a:rPr>
              <a:t>“The adoption of EHRs in the ambulatory setting has doubled in about two years and the Federal government’s incentive program for Meaningful Use is likely the primary driver. “</a:t>
            </a:r>
          </a:p>
          <a:p>
            <a:r>
              <a:rPr lang="en-GB" sz="2400" dirty="0" smtClean="0">
                <a:latin typeface="+mn-lt"/>
              </a:rPr>
              <a:t>		</a:t>
            </a:r>
          </a:p>
          <a:p>
            <a:r>
              <a:rPr lang="en-GB" sz="2400" dirty="0" smtClean="0">
                <a:latin typeface="+mn-lt"/>
              </a:rPr>
              <a:t>		</a:t>
            </a:r>
            <a:r>
              <a:rPr lang="en-GB" sz="1600" i="1" dirty="0" err="1" smtClean="0">
                <a:latin typeface="+mn-lt"/>
              </a:rPr>
              <a:t>Gilad</a:t>
            </a:r>
            <a:r>
              <a:rPr lang="en-GB" sz="1600" i="1" dirty="0" smtClean="0">
                <a:latin typeface="+mn-lt"/>
              </a:rPr>
              <a:t> J. </a:t>
            </a:r>
            <a:r>
              <a:rPr lang="en-GB" sz="1600" i="1" dirty="0" err="1" smtClean="0">
                <a:latin typeface="+mn-lt"/>
              </a:rPr>
              <a:t>Kuperman</a:t>
            </a:r>
            <a:r>
              <a:rPr lang="en-GB" sz="1600" i="1" dirty="0" smtClean="0">
                <a:latin typeface="+mn-lt"/>
              </a:rPr>
              <a:t>, AMIA Board Chair</a:t>
            </a:r>
            <a:endParaRPr lang="en-GB" sz="2400" i="1" dirty="0">
              <a:latin typeface="+mn-lt"/>
            </a:endParaRPr>
          </a:p>
        </p:txBody>
      </p:sp>
      <p:pic>
        <p:nvPicPr>
          <p:cNvPr id="78850" name="Picture 2" descr="Gilad J. Kuperman, Chair, AMIA 2010 SPC"/>
          <p:cNvPicPr>
            <a:picLocks noChangeAspect="1" noChangeArrowheads="1"/>
          </p:cNvPicPr>
          <p:nvPr/>
        </p:nvPicPr>
        <p:blipFill>
          <a:blip r:embed="rId2" cstate="print"/>
          <a:srcRect/>
          <a:stretch>
            <a:fillRect/>
          </a:stretch>
        </p:blipFill>
        <p:spPr bwMode="auto">
          <a:xfrm>
            <a:off x="685292" y="2102294"/>
            <a:ext cx="1524000" cy="2286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1138" y="234950"/>
            <a:ext cx="8793162" cy="692150"/>
          </a:xfrm>
        </p:spPr>
        <p:txBody>
          <a:bodyPr/>
          <a:lstStyle/>
          <a:p>
            <a:r>
              <a:rPr lang="en-GB" smtClean="0"/>
              <a:t>We need to be able to answer the Payer “Moment of Truth” Questions</a:t>
            </a:r>
          </a:p>
        </p:txBody>
      </p:sp>
      <p:sp>
        <p:nvSpPr>
          <p:cNvPr id="16387" name="Slide Number Placeholder 3"/>
          <p:cNvSpPr>
            <a:spLocks noGrp="1"/>
          </p:cNvSpPr>
          <p:nvPr>
            <p:ph type="sldNum" sz="quarter" idx="12"/>
          </p:nvPr>
        </p:nvSpPr>
        <p:spPr>
          <a:xfrm>
            <a:off x="606425" y="6245225"/>
            <a:ext cx="6413500" cy="476250"/>
          </a:xfrm>
          <a:noFill/>
        </p:spPr>
        <p:txBody>
          <a:bodyPr lIns="91440" rIns="91440" anchor="ctr"/>
          <a:lstStyle/>
          <a:p>
            <a:pPr algn="l"/>
            <a:fld id="{98454113-F176-4677-96DC-4BD51041162E}" type="slidenum">
              <a:rPr lang="en-GB" b="0" smtClean="0">
                <a:solidFill>
                  <a:schemeClr val="tx2"/>
                </a:solidFill>
                <a:latin typeface="Arial" pitchFamily="34" charset="0"/>
              </a:rPr>
              <a:pPr algn="l"/>
              <a:t>6</a:t>
            </a:fld>
            <a:r>
              <a:rPr lang="en-GB" b="0" smtClean="0">
                <a:solidFill>
                  <a:schemeClr val="tx2"/>
                </a:solidFill>
                <a:latin typeface="Arial" pitchFamily="34" charset="0"/>
              </a:rPr>
              <a:t> </a:t>
            </a:r>
          </a:p>
        </p:txBody>
      </p:sp>
      <p:grpSp>
        <p:nvGrpSpPr>
          <p:cNvPr id="2" name="Group 9"/>
          <p:cNvGrpSpPr>
            <a:grpSpLocks/>
          </p:cNvGrpSpPr>
          <p:nvPr/>
        </p:nvGrpSpPr>
        <p:grpSpPr bwMode="auto">
          <a:xfrm rot="1800000">
            <a:off x="2622550" y="1322388"/>
            <a:ext cx="3944938" cy="4324350"/>
            <a:chOff x="2569485" y="1295400"/>
            <a:chExt cx="3866119" cy="4238110"/>
          </a:xfrm>
        </p:grpSpPr>
        <p:sp>
          <p:nvSpPr>
            <p:cNvPr id="6" name="Isosceles Triangle 5"/>
            <p:cNvSpPr/>
            <p:nvPr/>
          </p:nvSpPr>
          <p:spPr>
            <a:xfrm>
              <a:off x="4065414" y="1288393"/>
              <a:ext cx="840122" cy="1395590"/>
            </a:xfrm>
            <a:custGeom>
              <a:avLst/>
              <a:gdLst>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Lst>
              <a:ahLst/>
              <a:cxnLst>
                <a:cxn ang="0">
                  <a:pos x="connsiteX0" y="connsiteY0"/>
                </a:cxn>
                <a:cxn ang="0">
                  <a:pos x="connsiteX1" y="connsiteY1"/>
                </a:cxn>
                <a:cxn ang="0">
                  <a:pos x="connsiteX2" y="connsiteY2"/>
                </a:cxn>
                <a:cxn ang="0">
                  <a:pos x="connsiteX3" y="connsiteY3"/>
                </a:cxn>
              </a:cxnLst>
              <a:rect l="l" t="t" r="r" b="b"/>
              <a:pathLst>
                <a:path w="991891" h="1649975">
                  <a:moveTo>
                    <a:pt x="0" y="1649975"/>
                  </a:moveTo>
                  <a:cubicBezTo>
                    <a:pt x="324065" y="1436533"/>
                    <a:pt x="495731" y="632542"/>
                    <a:pt x="495946" y="0"/>
                  </a:cubicBezTo>
                  <a:cubicBezTo>
                    <a:pt x="508861" y="619842"/>
                    <a:pt x="674176" y="1423833"/>
                    <a:pt x="991891" y="1649975"/>
                  </a:cubicBezTo>
                  <a:lnTo>
                    <a:pt x="0" y="1649975"/>
                  </a:lnTo>
                  <a:close/>
                </a:path>
              </a:pathLst>
            </a:custGeom>
            <a:gradFill flip="none" rotWithShape="1">
              <a:gsLst>
                <a:gs pos="0">
                  <a:schemeClr val="bg1"/>
                </a:gs>
                <a:gs pos="31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 name="Isosceles Triangle 5"/>
            <p:cNvSpPr/>
            <p:nvPr/>
          </p:nvSpPr>
          <p:spPr>
            <a:xfrm rot="3600000">
              <a:off x="5300281" y="1993464"/>
              <a:ext cx="841710" cy="1397092"/>
            </a:xfrm>
            <a:custGeom>
              <a:avLst/>
              <a:gdLst>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Lst>
              <a:ahLst/>
              <a:cxnLst>
                <a:cxn ang="0">
                  <a:pos x="connsiteX0" y="connsiteY0"/>
                </a:cxn>
                <a:cxn ang="0">
                  <a:pos x="connsiteX1" y="connsiteY1"/>
                </a:cxn>
                <a:cxn ang="0">
                  <a:pos x="connsiteX2" y="connsiteY2"/>
                </a:cxn>
                <a:cxn ang="0">
                  <a:pos x="connsiteX3" y="connsiteY3"/>
                </a:cxn>
              </a:cxnLst>
              <a:rect l="l" t="t" r="r" b="b"/>
              <a:pathLst>
                <a:path w="991891" h="1649975">
                  <a:moveTo>
                    <a:pt x="0" y="1649975"/>
                  </a:moveTo>
                  <a:cubicBezTo>
                    <a:pt x="324065" y="1436533"/>
                    <a:pt x="495731" y="632542"/>
                    <a:pt x="495946" y="0"/>
                  </a:cubicBezTo>
                  <a:cubicBezTo>
                    <a:pt x="508861" y="619842"/>
                    <a:pt x="674176" y="1423833"/>
                    <a:pt x="991891" y="1649975"/>
                  </a:cubicBezTo>
                  <a:lnTo>
                    <a:pt x="0" y="1649975"/>
                  </a:lnTo>
                  <a:close/>
                </a:path>
              </a:pathLst>
            </a:custGeom>
            <a:gradFill flip="none" rotWithShape="1">
              <a:gsLst>
                <a:gs pos="0">
                  <a:schemeClr val="bg1"/>
                </a:gs>
                <a:gs pos="31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 name="Isosceles Triangle 5"/>
            <p:cNvSpPr/>
            <p:nvPr/>
          </p:nvSpPr>
          <p:spPr>
            <a:xfrm rot="10800000">
              <a:off x="4070084" y="4133767"/>
              <a:ext cx="838567" cy="1397145"/>
            </a:xfrm>
            <a:custGeom>
              <a:avLst/>
              <a:gdLst>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Lst>
              <a:ahLst/>
              <a:cxnLst>
                <a:cxn ang="0">
                  <a:pos x="connsiteX0" y="connsiteY0"/>
                </a:cxn>
                <a:cxn ang="0">
                  <a:pos x="connsiteX1" y="connsiteY1"/>
                </a:cxn>
                <a:cxn ang="0">
                  <a:pos x="connsiteX2" y="connsiteY2"/>
                </a:cxn>
                <a:cxn ang="0">
                  <a:pos x="connsiteX3" y="connsiteY3"/>
                </a:cxn>
              </a:cxnLst>
              <a:rect l="l" t="t" r="r" b="b"/>
              <a:pathLst>
                <a:path w="991891" h="1649975">
                  <a:moveTo>
                    <a:pt x="0" y="1649975"/>
                  </a:moveTo>
                  <a:cubicBezTo>
                    <a:pt x="324065" y="1436533"/>
                    <a:pt x="495731" y="632542"/>
                    <a:pt x="495946" y="0"/>
                  </a:cubicBezTo>
                  <a:cubicBezTo>
                    <a:pt x="508861" y="619842"/>
                    <a:pt x="674176" y="1423833"/>
                    <a:pt x="991891" y="1649975"/>
                  </a:cubicBezTo>
                  <a:lnTo>
                    <a:pt x="0" y="1649975"/>
                  </a:lnTo>
                  <a:close/>
                </a:path>
              </a:pathLst>
            </a:custGeom>
            <a:gradFill flip="none" rotWithShape="1">
              <a:gsLst>
                <a:gs pos="0">
                  <a:schemeClr val="bg1"/>
                </a:gs>
                <a:gs pos="31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 name="Isosceles Triangle 5"/>
            <p:cNvSpPr/>
            <p:nvPr/>
          </p:nvSpPr>
          <p:spPr>
            <a:xfrm rot="14400000">
              <a:off x="2830234" y="3424990"/>
              <a:ext cx="841709" cy="1397092"/>
            </a:xfrm>
            <a:custGeom>
              <a:avLst/>
              <a:gdLst>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Lst>
              <a:ahLst/>
              <a:cxnLst>
                <a:cxn ang="0">
                  <a:pos x="connsiteX0" y="connsiteY0"/>
                </a:cxn>
                <a:cxn ang="0">
                  <a:pos x="connsiteX1" y="connsiteY1"/>
                </a:cxn>
                <a:cxn ang="0">
                  <a:pos x="connsiteX2" y="connsiteY2"/>
                </a:cxn>
                <a:cxn ang="0">
                  <a:pos x="connsiteX3" y="connsiteY3"/>
                </a:cxn>
              </a:cxnLst>
              <a:rect l="l" t="t" r="r" b="b"/>
              <a:pathLst>
                <a:path w="991891" h="1649975">
                  <a:moveTo>
                    <a:pt x="0" y="1649975"/>
                  </a:moveTo>
                  <a:cubicBezTo>
                    <a:pt x="324065" y="1436533"/>
                    <a:pt x="495731" y="632542"/>
                    <a:pt x="495946" y="0"/>
                  </a:cubicBezTo>
                  <a:cubicBezTo>
                    <a:pt x="508861" y="619842"/>
                    <a:pt x="674176" y="1423833"/>
                    <a:pt x="991891" y="1649975"/>
                  </a:cubicBezTo>
                  <a:lnTo>
                    <a:pt x="0" y="1649975"/>
                  </a:lnTo>
                  <a:close/>
                </a:path>
              </a:pathLst>
            </a:custGeom>
            <a:gradFill flip="none" rotWithShape="1">
              <a:gsLst>
                <a:gs pos="0">
                  <a:schemeClr val="bg1"/>
                </a:gs>
                <a:gs pos="31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0" name="Isosceles Triangle 5"/>
            <p:cNvSpPr/>
            <p:nvPr/>
          </p:nvSpPr>
          <p:spPr>
            <a:xfrm rot="7200000">
              <a:off x="5299057" y="3427802"/>
              <a:ext cx="838598" cy="1397092"/>
            </a:xfrm>
            <a:custGeom>
              <a:avLst/>
              <a:gdLst>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Lst>
              <a:ahLst/>
              <a:cxnLst>
                <a:cxn ang="0">
                  <a:pos x="connsiteX0" y="connsiteY0"/>
                </a:cxn>
                <a:cxn ang="0">
                  <a:pos x="connsiteX1" y="connsiteY1"/>
                </a:cxn>
                <a:cxn ang="0">
                  <a:pos x="connsiteX2" y="connsiteY2"/>
                </a:cxn>
                <a:cxn ang="0">
                  <a:pos x="connsiteX3" y="connsiteY3"/>
                </a:cxn>
              </a:cxnLst>
              <a:rect l="l" t="t" r="r" b="b"/>
              <a:pathLst>
                <a:path w="991891" h="1649975">
                  <a:moveTo>
                    <a:pt x="0" y="1649975"/>
                  </a:moveTo>
                  <a:cubicBezTo>
                    <a:pt x="324065" y="1436533"/>
                    <a:pt x="495731" y="632542"/>
                    <a:pt x="495946" y="0"/>
                  </a:cubicBezTo>
                  <a:cubicBezTo>
                    <a:pt x="508861" y="619842"/>
                    <a:pt x="674176" y="1423833"/>
                    <a:pt x="991891" y="1649975"/>
                  </a:cubicBezTo>
                  <a:lnTo>
                    <a:pt x="0" y="1649975"/>
                  </a:lnTo>
                  <a:close/>
                </a:path>
              </a:pathLst>
            </a:custGeom>
            <a:gradFill flip="none" rotWithShape="1">
              <a:gsLst>
                <a:gs pos="0">
                  <a:schemeClr val="bg1"/>
                </a:gs>
                <a:gs pos="31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1" name="Isosceles Triangle 5"/>
            <p:cNvSpPr/>
            <p:nvPr/>
          </p:nvSpPr>
          <p:spPr>
            <a:xfrm rot="18000000">
              <a:off x="2832319" y="2004648"/>
              <a:ext cx="838598" cy="1398649"/>
            </a:xfrm>
            <a:custGeom>
              <a:avLst/>
              <a:gdLst>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 name="connsiteX0" fmla="*/ 0 w 991891"/>
                <a:gd name="connsiteY0" fmla="*/ 1649975 h 1649975"/>
                <a:gd name="connsiteX1" fmla="*/ 495946 w 991891"/>
                <a:gd name="connsiteY1" fmla="*/ 0 h 1649975"/>
                <a:gd name="connsiteX2" fmla="*/ 991891 w 991891"/>
                <a:gd name="connsiteY2" fmla="*/ 1649975 h 1649975"/>
                <a:gd name="connsiteX3" fmla="*/ 0 w 991891"/>
                <a:gd name="connsiteY3" fmla="*/ 1649975 h 1649975"/>
              </a:gdLst>
              <a:ahLst/>
              <a:cxnLst>
                <a:cxn ang="0">
                  <a:pos x="connsiteX0" y="connsiteY0"/>
                </a:cxn>
                <a:cxn ang="0">
                  <a:pos x="connsiteX1" y="connsiteY1"/>
                </a:cxn>
                <a:cxn ang="0">
                  <a:pos x="connsiteX2" y="connsiteY2"/>
                </a:cxn>
                <a:cxn ang="0">
                  <a:pos x="connsiteX3" y="connsiteY3"/>
                </a:cxn>
              </a:cxnLst>
              <a:rect l="l" t="t" r="r" b="b"/>
              <a:pathLst>
                <a:path w="991891" h="1649975">
                  <a:moveTo>
                    <a:pt x="0" y="1649975"/>
                  </a:moveTo>
                  <a:cubicBezTo>
                    <a:pt x="324065" y="1436533"/>
                    <a:pt x="495731" y="632542"/>
                    <a:pt x="495946" y="0"/>
                  </a:cubicBezTo>
                  <a:cubicBezTo>
                    <a:pt x="508861" y="619842"/>
                    <a:pt x="674176" y="1423833"/>
                    <a:pt x="991891" y="1649975"/>
                  </a:cubicBezTo>
                  <a:lnTo>
                    <a:pt x="0" y="1649975"/>
                  </a:lnTo>
                  <a:close/>
                </a:path>
              </a:pathLst>
            </a:custGeom>
            <a:gradFill flip="none" rotWithShape="1">
              <a:gsLst>
                <a:gs pos="0">
                  <a:schemeClr val="bg1"/>
                </a:gs>
                <a:gs pos="31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grpSp>
      <p:sp>
        <p:nvSpPr>
          <p:cNvPr id="16389" name="Rectangle 8"/>
          <p:cNvSpPr>
            <a:spLocks noChangeArrowheads="1"/>
          </p:cNvSpPr>
          <p:nvPr/>
        </p:nvSpPr>
        <p:spPr bwMode="auto">
          <a:xfrm>
            <a:off x="3803650" y="3081338"/>
            <a:ext cx="1579563" cy="846137"/>
          </a:xfrm>
          <a:prstGeom prst="rect">
            <a:avLst/>
          </a:prstGeom>
          <a:noFill/>
          <a:ln w="9525">
            <a:noFill/>
            <a:miter lim="800000"/>
            <a:headEnd/>
            <a:tailEnd/>
          </a:ln>
        </p:spPr>
        <p:txBody>
          <a:bodyPr wrap="none" lIns="0" tIns="0" rIns="0" bIns="0" anchor="ctr">
            <a:spAutoFit/>
          </a:bodyPr>
          <a:lstStyle/>
          <a:p>
            <a:pPr algn="ctr"/>
            <a:r>
              <a:rPr lang="en-GB">
                <a:solidFill>
                  <a:srgbClr val="830051"/>
                </a:solidFill>
                <a:ea typeface="MS PGothic" pitchFamily="34" charset="-128"/>
              </a:rPr>
              <a:t>Can it Work?</a:t>
            </a:r>
            <a:br>
              <a:rPr lang="en-GB">
                <a:solidFill>
                  <a:srgbClr val="830051"/>
                </a:solidFill>
                <a:ea typeface="MS PGothic" pitchFamily="34" charset="-128"/>
              </a:rPr>
            </a:br>
            <a:r>
              <a:rPr lang="en-GB">
                <a:solidFill>
                  <a:srgbClr val="830051"/>
                </a:solidFill>
                <a:ea typeface="MS PGothic" pitchFamily="34" charset="-128"/>
              </a:rPr>
              <a:t>Does it Work?</a:t>
            </a:r>
          </a:p>
          <a:p>
            <a:pPr algn="ctr"/>
            <a:r>
              <a:rPr lang="en-GB">
                <a:solidFill>
                  <a:srgbClr val="830051"/>
                </a:solidFill>
                <a:ea typeface="MS PGothic" pitchFamily="34" charset="-128"/>
              </a:rPr>
              <a:t>Is it Worth It?</a:t>
            </a:r>
          </a:p>
        </p:txBody>
      </p:sp>
      <p:sp>
        <p:nvSpPr>
          <p:cNvPr id="16390" name="TextBox 3"/>
          <p:cNvSpPr txBox="1">
            <a:spLocks noChangeArrowheads="1"/>
          </p:cNvSpPr>
          <p:nvPr/>
        </p:nvSpPr>
        <p:spPr bwMode="auto">
          <a:xfrm>
            <a:off x="6818313" y="3014663"/>
            <a:ext cx="2068512" cy="1130300"/>
          </a:xfrm>
          <a:prstGeom prst="rect">
            <a:avLst/>
          </a:prstGeom>
          <a:noFill/>
          <a:ln w="9525">
            <a:noFill/>
            <a:miter lim="800000"/>
            <a:headEnd/>
            <a:tailEnd/>
          </a:ln>
        </p:spPr>
        <p:txBody>
          <a:bodyPr lIns="0" tIns="0" rIns="0" bIns="0">
            <a:spAutoFit/>
          </a:bodyPr>
          <a:lstStyle/>
          <a:p>
            <a:pPr algn="r"/>
            <a:r>
              <a:rPr lang="en-US">
                <a:solidFill>
                  <a:srgbClr val="830051"/>
                </a:solidFill>
                <a:ea typeface="MS PGothic" pitchFamily="34" charset="-128"/>
              </a:rPr>
              <a:t>How is your drug better than the alternatives in my specific setting?</a:t>
            </a:r>
          </a:p>
        </p:txBody>
      </p:sp>
      <p:sp>
        <p:nvSpPr>
          <p:cNvPr id="16391" name="TextBox 4"/>
          <p:cNvSpPr txBox="1">
            <a:spLocks noChangeArrowheads="1"/>
          </p:cNvSpPr>
          <p:nvPr/>
        </p:nvSpPr>
        <p:spPr bwMode="auto">
          <a:xfrm>
            <a:off x="1228725" y="5341938"/>
            <a:ext cx="2339975" cy="1017587"/>
          </a:xfrm>
          <a:prstGeom prst="rect">
            <a:avLst/>
          </a:prstGeom>
          <a:noFill/>
          <a:ln w="9525">
            <a:noFill/>
            <a:miter lim="800000"/>
            <a:headEnd/>
            <a:tailEnd/>
          </a:ln>
        </p:spPr>
        <p:txBody>
          <a:bodyPr lIns="0" tIns="0" rIns="0" bIns="0">
            <a:spAutoFit/>
          </a:bodyPr>
          <a:lstStyle/>
          <a:p>
            <a:pPr defTabSz="454025">
              <a:lnSpc>
                <a:spcPct val="90000"/>
              </a:lnSpc>
              <a:spcBef>
                <a:spcPct val="20000"/>
              </a:spcBef>
              <a:buClr>
                <a:srgbClr val="3C88BD"/>
              </a:buClr>
            </a:pPr>
            <a:r>
              <a:rPr lang="en-US">
                <a:solidFill>
                  <a:srgbClr val="830051"/>
                </a:solidFill>
                <a:ea typeface="MS PGothic" pitchFamily="34" charset="-128"/>
              </a:rPr>
              <a:t>Can I afford it and what part of my budget will I use to fund it?</a:t>
            </a:r>
          </a:p>
        </p:txBody>
      </p:sp>
      <p:sp>
        <p:nvSpPr>
          <p:cNvPr id="16392" name="TextBox 7"/>
          <p:cNvSpPr txBox="1">
            <a:spLocks noChangeArrowheads="1"/>
          </p:cNvSpPr>
          <p:nvPr/>
        </p:nvSpPr>
        <p:spPr bwMode="auto">
          <a:xfrm>
            <a:off x="5448300" y="1154113"/>
            <a:ext cx="3024188" cy="1017587"/>
          </a:xfrm>
          <a:prstGeom prst="rect">
            <a:avLst/>
          </a:prstGeom>
          <a:noFill/>
          <a:ln w="9525">
            <a:noFill/>
            <a:miter lim="800000"/>
            <a:headEnd/>
            <a:tailEnd/>
          </a:ln>
        </p:spPr>
        <p:txBody>
          <a:bodyPr lIns="0" tIns="0" rIns="0" bIns="0">
            <a:spAutoFit/>
          </a:bodyPr>
          <a:lstStyle/>
          <a:p>
            <a:pPr algn="r" defTabSz="454025">
              <a:lnSpc>
                <a:spcPct val="90000"/>
              </a:lnSpc>
              <a:spcBef>
                <a:spcPct val="20000"/>
              </a:spcBef>
              <a:buClr>
                <a:srgbClr val="3C88BD"/>
              </a:buClr>
            </a:pPr>
            <a:r>
              <a:rPr lang="en-US">
                <a:solidFill>
                  <a:srgbClr val="830051"/>
                </a:solidFill>
                <a:ea typeface="MS PGothic" pitchFamily="34" charset="-128"/>
              </a:rPr>
              <a:t>What am I currently paying for treating this disease? What am I currently paying for treating this disease? </a:t>
            </a:r>
          </a:p>
        </p:txBody>
      </p:sp>
      <p:sp>
        <p:nvSpPr>
          <p:cNvPr id="16393" name="TextBox 7"/>
          <p:cNvSpPr txBox="1">
            <a:spLocks noChangeArrowheads="1"/>
          </p:cNvSpPr>
          <p:nvPr/>
        </p:nvSpPr>
        <p:spPr bwMode="auto">
          <a:xfrm>
            <a:off x="5403850" y="5311775"/>
            <a:ext cx="2638425" cy="763588"/>
          </a:xfrm>
          <a:prstGeom prst="rect">
            <a:avLst/>
          </a:prstGeom>
          <a:noFill/>
          <a:ln w="9525">
            <a:noFill/>
            <a:miter lim="800000"/>
            <a:headEnd/>
            <a:tailEnd/>
          </a:ln>
        </p:spPr>
        <p:txBody>
          <a:bodyPr lIns="0" tIns="0" rIns="0" bIns="0">
            <a:spAutoFit/>
          </a:bodyPr>
          <a:lstStyle/>
          <a:p>
            <a:pPr algn="r" defTabSz="454025">
              <a:lnSpc>
                <a:spcPct val="90000"/>
              </a:lnSpc>
              <a:spcBef>
                <a:spcPct val="20000"/>
              </a:spcBef>
              <a:buClr>
                <a:srgbClr val="3C88BD"/>
              </a:buClr>
            </a:pPr>
            <a:r>
              <a:rPr lang="en-US">
                <a:solidFill>
                  <a:srgbClr val="830051"/>
                </a:solidFill>
                <a:ea typeface="MS PGothic" pitchFamily="34" charset="-128"/>
              </a:rPr>
              <a:t>How much is your drug and why is it worth the cost?</a:t>
            </a:r>
          </a:p>
        </p:txBody>
      </p:sp>
      <p:sp>
        <p:nvSpPr>
          <p:cNvPr id="16394" name="TextBox 5"/>
          <p:cNvSpPr txBox="1">
            <a:spLocks noChangeArrowheads="1"/>
          </p:cNvSpPr>
          <p:nvPr/>
        </p:nvSpPr>
        <p:spPr bwMode="auto">
          <a:xfrm>
            <a:off x="511175" y="1333500"/>
            <a:ext cx="3195638" cy="254000"/>
          </a:xfrm>
          <a:prstGeom prst="rect">
            <a:avLst/>
          </a:prstGeom>
          <a:noFill/>
          <a:ln w="9525">
            <a:noFill/>
            <a:miter lim="800000"/>
            <a:headEnd/>
            <a:tailEnd/>
          </a:ln>
        </p:spPr>
        <p:txBody>
          <a:bodyPr wrap="none" lIns="0" tIns="0" rIns="0" bIns="0">
            <a:spAutoFit/>
          </a:bodyPr>
          <a:lstStyle/>
          <a:p>
            <a:pPr marL="225425" indent="-225425" algn="ctr" defTabSz="454025">
              <a:lnSpc>
                <a:spcPct val="90000"/>
              </a:lnSpc>
              <a:spcBef>
                <a:spcPct val="20000"/>
              </a:spcBef>
              <a:buClr>
                <a:srgbClr val="3C88BD"/>
              </a:buClr>
            </a:pPr>
            <a:r>
              <a:rPr lang="en-US">
                <a:solidFill>
                  <a:srgbClr val="830051"/>
                </a:solidFill>
                <a:ea typeface="MS PGothic" pitchFamily="34" charset="-128"/>
              </a:rPr>
              <a:t>Why do patients need this?  </a:t>
            </a:r>
          </a:p>
        </p:txBody>
      </p:sp>
      <p:sp>
        <p:nvSpPr>
          <p:cNvPr id="16395" name="TextBox 4"/>
          <p:cNvSpPr txBox="1">
            <a:spLocks noChangeArrowheads="1"/>
          </p:cNvSpPr>
          <p:nvPr/>
        </p:nvSpPr>
        <p:spPr bwMode="auto">
          <a:xfrm>
            <a:off x="296863" y="3006725"/>
            <a:ext cx="2384425" cy="1016000"/>
          </a:xfrm>
          <a:prstGeom prst="rect">
            <a:avLst/>
          </a:prstGeom>
          <a:noFill/>
          <a:ln w="9525">
            <a:noFill/>
            <a:miter lim="800000"/>
            <a:headEnd/>
            <a:tailEnd/>
          </a:ln>
        </p:spPr>
        <p:txBody>
          <a:bodyPr lIns="0" tIns="0" rIns="0" bIns="0">
            <a:spAutoFit/>
          </a:bodyPr>
          <a:lstStyle/>
          <a:p>
            <a:pPr defTabSz="454025">
              <a:lnSpc>
                <a:spcPct val="90000"/>
              </a:lnSpc>
              <a:spcBef>
                <a:spcPct val="20000"/>
              </a:spcBef>
              <a:buClr>
                <a:srgbClr val="3C88BD"/>
              </a:buClr>
            </a:pPr>
            <a:r>
              <a:rPr lang="en-US">
                <a:solidFill>
                  <a:srgbClr val="830051"/>
                </a:solidFill>
                <a:ea typeface="MS PGothic" pitchFamily="34" charset="-128"/>
              </a:rPr>
              <a:t>What patients should get it and how can use be limited to appropriate patients?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solidFill>
                  <a:schemeClr val="accent1"/>
                </a:solidFill>
              </a:rPr>
              <a:t>Real World Evidence</a:t>
            </a:r>
            <a:r>
              <a:rPr lang="en-US" sz="2400" dirty="0" smtClean="0">
                <a:solidFill>
                  <a:srgbClr val="1F497D"/>
                </a:solidFill>
              </a:rPr>
              <a:t/>
            </a:r>
            <a:br>
              <a:rPr lang="en-US" sz="2400" dirty="0" smtClean="0">
                <a:solidFill>
                  <a:srgbClr val="1F497D"/>
                </a:solidFill>
              </a:rPr>
            </a:br>
            <a:endParaRPr lang="en-US" sz="2400" dirty="0" smtClean="0">
              <a:solidFill>
                <a:srgbClr val="1F497D"/>
              </a:solidFill>
            </a:endParaRPr>
          </a:p>
        </p:txBody>
      </p:sp>
      <p:sp>
        <p:nvSpPr>
          <p:cNvPr id="26627" name="Text Placeholder 1"/>
          <p:cNvSpPr>
            <a:spLocks noGrp="1"/>
          </p:cNvSpPr>
          <p:nvPr>
            <p:ph type="body" sz="quarter" idx="12"/>
          </p:nvPr>
        </p:nvSpPr>
        <p:spPr>
          <a:xfrm>
            <a:off x="309563" y="784225"/>
            <a:ext cx="8416925" cy="511175"/>
          </a:xfrm>
        </p:spPr>
        <p:txBody>
          <a:bodyPr/>
          <a:lstStyle/>
          <a:p>
            <a:r>
              <a:rPr lang="en-US" dirty="0" smtClean="0"/>
              <a:t>Application to Pharma</a:t>
            </a:r>
          </a:p>
        </p:txBody>
      </p:sp>
      <p:sp>
        <p:nvSpPr>
          <p:cNvPr id="26628" name="shpTwoPicturesSlide"/>
          <p:cNvSpPr>
            <a:spLocks noChangeAspect="1" noChangeArrowheads="1"/>
          </p:cNvSpPr>
          <p:nvPr/>
        </p:nvSpPr>
        <p:spPr bwMode="auto">
          <a:xfrm>
            <a:off x="22225" y="6856413"/>
            <a:ext cx="1588" cy="1587"/>
          </a:xfrm>
          <a:prstGeom prst="rect">
            <a:avLst/>
          </a:prstGeom>
          <a:noFill/>
          <a:ln w="9525">
            <a:noFill/>
            <a:miter lim="800000"/>
            <a:headEnd/>
            <a:tailEnd/>
          </a:ln>
        </p:spPr>
        <p:txBody>
          <a:bodyPr wrap="none" anchor="ctr"/>
          <a:lstStyle/>
          <a:p>
            <a:pPr algn="ctr"/>
            <a:endParaRPr lang="de-CH"/>
          </a:p>
        </p:txBody>
      </p:sp>
      <p:sp>
        <p:nvSpPr>
          <p:cNvPr id="26629" name="Line 18"/>
          <p:cNvSpPr>
            <a:spLocks noChangeShapeType="1"/>
          </p:cNvSpPr>
          <p:nvPr/>
        </p:nvSpPr>
        <p:spPr bwMode="auto">
          <a:xfrm>
            <a:off x="563563" y="2339975"/>
            <a:ext cx="0" cy="3067050"/>
          </a:xfrm>
          <a:prstGeom prst="line">
            <a:avLst/>
          </a:prstGeom>
          <a:noFill/>
          <a:ln w="19050">
            <a:solidFill>
              <a:schemeClr val="tx1"/>
            </a:solidFill>
            <a:round/>
            <a:headEnd/>
            <a:tailEnd/>
          </a:ln>
        </p:spPr>
        <p:txBody>
          <a:bodyPr>
            <a:spAutoFit/>
          </a:bodyPr>
          <a:lstStyle/>
          <a:p>
            <a:endParaRPr lang="en-GB"/>
          </a:p>
        </p:txBody>
      </p:sp>
      <p:sp>
        <p:nvSpPr>
          <p:cNvPr id="26630" name="TextBox 22"/>
          <p:cNvSpPr txBox="1">
            <a:spLocks noChangeArrowheads="1"/>
          </p:cNvSpPr>
          <p:nvPr/>
        </p:nvSpPr>
        <p:spPr bwMode="auto">
          <a:xfrm>
            <a:off x="927100" y="2197100"/>
            <a:ext cx="7319963" cy="708025"/>
          </a:xfrm>
          <a:prstGeom prst="rect">
            <a:avLst/>
          </a:prstGeom>
          <a:noFill/>
          <a:ln w="9525">
            <a:noFill/>
            <a:miter lim="800000"/>
            <a:headEnd/>
            <a:tailEnd/>
          </a:ln>
        </p:spPr>
        <p:txBody>
          <a:bodyPr anchor="ctr">
            <a:spAutoFit/>
          </a:bodyPr>
          <a:lstStyle/>
          <a:p>
            <a:r>
              <a:rPr lang="en-US" sz="2000">
                <a:solidFill>
                  <a:srgbClr val="000000"/>
                </a:solidFill>
                <a:ea typeface="ＭＳ Ｐゴシック" pitchFamily="34" charset="-128"/>
              </a:rPr>
              <a:t>Improving clinical development through understanding treatment and outcome diversity</a:t>
            </a:r>
            <a:endParaRPr lang="en-US" sz="2000">
              <a:solidFill>
                <a:srgbClr val="1F497D"/>
              </a:solidFill>
              <a:ea typeface="ＭＳ Ｐゴシック" pitchFamily="34" charset="-128"/>
            </a:endParaRPr>
          </a:p>
        </p:txBody>
      </p:sp>
      <p:sp>
        <p:nvSpPr>
          <p:cNvPr id="26631" name="Isosceles Triangle 1"/>
          <p:cNvSpPr>
            <a:spLocks noChangeArrowheads="1"/>
          </p:cNvSpPr>
          <p:nvPr/>
        </p:nvSpPr>
        <p:spPr bwMode="auto">
          <a:xfrm rot="5400000">
            <a:off x="415132" y="2461419"/>
            <a:ext cx="476250" cy="179387"/>
          </a:xfrm>
          <a:prstGeom prst="triangle">
            <a:avLst>
              <a:gd name="adj" fmla="val 50000"/>
            </a:avLst>
          </a:prstGeom>
          <a:solidFill>
            <a:schemeClr val="tx1"/>
          </a:solidFill>
          <a:ln w="9525" algn="ctr">
            <a:solidFill>
              <a:schemeClr val="tx1"/>
            </a:solidFill>
            <a:round/>
            <a:headEnd/>
            <a:tailEnd/>
          </a:ln>
        </p:spPr>
        <p:txBody>
          <a:bodyPr anchor="ctr"/>
          <a:lstStyle/>
          <a:p>
            <a:pPr algn="ctr"/>
            <a:endParaRPr lang="en-US">
              <a:solidFill>
                <a:schemeClr val="bg1"/>
              </a:solidFill>
            </a:endParaRPr>
          </a:p>
        </p:txBody>
      </p:sp>
      <p:sp>
        <p:nvSpPr>
          <p:cNvPr id="26632" name="TextBox 20"/>
          <p:cNvSpPr txBox="1">
            <a:spLocks noChangeArrowheads="1"/>
          </p:cNvSpPr>
          <p:nvPr/>
        </p:nvSpPr>
        <p:spPr bwMode="auto">
          <a:xfrm>
            <a:off x="927100" y="3359150"/>
            <a:ext cx="7550150" cy="1014413"/>
          </a:xfrm>
          <a:prstGeom prst="rect">
            <a:avLst/>
          </a:prstGeom>
          <a:noFill/>
          <a:ln w="9525">
            <a:noFill/>
            <a:miter lim="800000"/>
            <a:headEnd/>
            <a:tailEnd/>
          </a:ln>
        </p:spPr>
        <p:txBody>
          <a:bodyPr anchor="ctr">
            <a:spAutoFit/>
          </a:bodyPr>
          <a:lstStyle/>
          <a:p>
            <a:r>
              <a:rPr lang="en-US" sz="2000">
                <a:ea typeface="ＭＳ Ｐゴシック" pitchFamily="34" charset="-128"/>
              </a:rPr>
              <a:t>Minimizing decision uncertainty through demonstrating relevance at product introduction and on market claim validation</a:t>
            </a:r>
            <a:endParaRPr lang="en-US" sz="2000">
              <a:solidFill>
                <a:schemeClr val="tx2"/>
              </a:solidFill>
              <a:ea typeface="ＭＳ Ｐゴシック" pitchFamily="34" charset="-128"/>
            </a:endParaRPr>
          </a:p>
        </p:txBody>
      </p:sp>
      <p:sp>
        <p:nvSpPr>
          <p:cNvPr id="26633" name="Isosceles Triangle 11"/>
          <p:cNvSpPr>
            <a:spLocks noChangeArrowheads="1"/>
          </p:cNvSpPr>
          <p:nvPr/>
        </p:nvSpPr>
        <p:spPr bwMode="auto">
          <a:xfrm rot="5400000">
            <a:off x="414338" y="3776663"/>
            <a:ext cx="477837" cy="179387"/>
          </a:xfrm>
          <a:prstGeom prst="triangle">
            <a:avLst>
              <a:gd name="adj" fmla="val 50000"/>
            </a:avLst>
          </a:prstGeom>
          <a:solidFill>
            <a:schemeClr val="tx1"/>
          </a:solidFill>
          <a:ln w="9525" algn="ctr">
            <a:solidFill>
              <a:schemeClr val="tx1"/>
            </a:solidFill>
            <a:round/>
            <a:headEnd/>
            <a:tailEnd/>
          </a:ln>
        </p:spPr>
        <p:txBody>
          <a:bodyPr anchor="ctr"/>
          <a:lstStyle/>
          <a:p>
            <a:pPr algn="ctr"/>
            <a:endParaRPr lang="en-US">
              <a:solidFill>
                <a:schemeClr val="bg1"/>
              </a:solidFill>
            </a:endParaRPr>
          </a:p>
        </p:txBody>
      </p:sp>
      <p:sp>
        <p:nvSpPr>
          <p:cNvPr id="26634" name="TextBox 24"/>
          <p:cNvSpPr txBox="1">
            <a:spLocks noChangeArrowheads="1"/>
          </p:cNvSpPr>
          <p:nvPr/>
        </p:nvSpPr>
        <p:spPr bwMode="auto">
          <a:xfrm>
            <a:off x="927100" y="4826000"/>
            <a:ext cx="7543800" cy="708025"/>
          </a:xfrm>
          <a:prstGeom prst="rect">
            <a:avLst/>
          </a:prstGeom>
          <a:noFill/>
          <a:ln w="9525">
            <a:noFill/>
            <a:miter lim="800000"/>
            <a:headEnd/>
            <a:tailEnd/>
          </a:ln>
        </p:spPr>
        <p:txBody>
          <a:bodyPr anchor="ctr">
            <a:spAutoFit/>
          </a:bodyPr>
          <a:lstStyle/>
          <a:p>
            <a:r>
              <a:rPr lang="en-US" sz="2000">
                <a:solidFill>
                  <a:srgbClr val="000000"/>
                </a:solidFill>
                <a:ea typeface="ＭＳ Ｐゴシック" pitchFamily="34" charset="-128"/>
              </a:rPr>
              <a:t>Creating a “learning healthcare system” through performance indicators, information and incentives</a:t>
            </a:r>
            <a:endParaRPr lang="en-US" sz="2000">
              <a:solidFill>
                <a:srgbClr val="1F497D"/>
              </a:solidFill>
              <a:ea typeface="ＭＳ Ｐゴシック" pitchFamily="34" charset="-128"/>
            </a:endParaRPr>
          </a:p>
        </p:txBody>
      </p:sp>
      <p:sp>
        <p:nvSpPr>
          <p:cNvPr id="26635" name="Isosceles Triangle 12"/>
          <p:cNvSpPr>
            <a:spLocks noChangeArrowheads="1"/>
          </p:cNvSpPr>
          <p:nvPr/>
        </p:nvSpPr>
        <p:spPr bwMode="auto">
          <a:xfrm rot="5400000">
            <a:off x="414338" y="5072063"/>
            <a:ext cx="477837" cy="179387"/>
          </a:xfrm>
          <a:prstGeom prst="triangle">
            <a:avLst>
              <a:gd name="adj" fmla="val 50000"/>
            </a:avLst>
          </a:prstGeom>
          <a:solidFill>
            <a:schemeClr val="tx1"/>
          </a:solidFill>
          <a:ln w="9525" algn="ctr">
            <a:solidFill>
              <a:schemeClr val="tx1"/>
            </a:solidFill>
            <a:round/>
            <a:headEnd/>
            <a:tailEnd/>
          </a:ln>
        </p:spPr>
        <p:txBody>
          <a:bodyPr anchor="ctr"/>
          <a:lstStyle/>
          <a:p>
            <a:pPr algn="ctr"/>
            <a:endParaRPr lang="en-US">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pTextToc"/>
          <p:cNvSpPr txBox="1">
            <a:spLocks noChangeArrowheads="1"/>
          </p:cNvSpPr>
          <p:nvPr/>
        </p:nvSpPr>
        <p:spPr bwMode="auto">
          <a:xfrm>
            <a:off x="384175" y="2844800"/>
            <a:ext cx="8375650" cy="1204913"/>
          </a:xfrm>
          <a:prstGeom prst="rect">
            <a:avLst/>
          </a:prstGeom>
          <a:noFill/>
          <a:ln w="9525">
            <a:noFill/>
            <a:miter lim="800000"/>
            <a:headEnd/>
            <a:tailEnd/>
          </a:ln>
        </p:spPr>
        <p:txBody>
          <a:bodyPr wrap="none" lIns="0" tIns="0" rIns="0" bIns="0"/>
          <a:lstStyle/>
          <a:p>
            <a:r>
              <a:rPr lang="en-US" sz="2400">
                <a:solidFill>
                  <a:srgbClr val="4B306A"/>
                </a:solidFill>
                <a:ea typeface="ＭＳ Ｐゴシック" pitchFamily="34" charset="-128"/>
              </a:rPr>
              <a:t>Influencing clinical development | understanding diversity</a:t>
            </a:r>
          </a:p>
        </p:txBody>
      </p:sp>
      <p:cxnSp>
        <p:nvCxnSpPr>
          <p:cNvPr id="27651" name="Gerade Verbindung 32"/>
          <p:cNvCxnSpPr>
            <a:cxnSpLocks noChangeShapeType="1"/>
          </p:cNvCxnSpPr>
          <p:nvPr/>
        </p:nvCxnSpPr>
        <p:spPr bwMode="auto">
          <a:xfrm>
            <a:off x="384175" y="3538538"/>
            <a:ext cx="8375650" cy="1587"/>
          </a:xfrm>
          <a:prstGeom prst="line">
            <a:avLst/>
          </a:prstGeom>
          <a:noFill/>
          <a:ln w="12700">
            <a:solidFill>
              <a:srgbClr val="FF7F00"/>
            </a:solidFill>
            <a:round/>
            <a:headEnd/>
            <a:tailEnd/>
          </a:ln>
        </p:spPr>
      </p:cxnSp>
      <p:sp>
        <p:nvSpPr>
          <p:cNvPr id="25" name="Rechteck 24"/>
          <p:cNvSpPr/>
          <p:nvPr/>
        </p:nvSpPr>
        <p:spPr bwMode="auto">
          <a:xfrm>
            <a:off x="384175" y="3725863"/>
            <a:ext cx="1120775" cy="307975"/>
          </a:xfrm>
          <a:prstGeom prst="rect">
            <a:avLst/>
          </a:prstGeom>
        </p:spPr>
        <p:txBody>
          <a:bodyPr lIns="0" tIns="0" rIns="0" bIns="0">
            <a:spAutoFit/>
          </a:bodyPr>
          <a:lstStyle/>
          <a:p>
            <a:pPr>
              <a:defRPr/>
            </a:pPr>
            <a:r>
              <a:rPr lang="en-GB" sz="2000" kern="0" dirty="0">
                <a:solidFill>
                  <a:schemeClr val="tx2"/>
                </a:solidFill>
                <a:latin typeface="Arial"/>
                <a:cs typeface="Arial" charset="0"/>
              </a:rPr>
              <a:t>RWE</a:t>
            </a:r>
            <a:endParaRPr lang="en-GB" sz="2000" dirty="0">
              <a:solidFill>
                <a:schemeClr val="tx2"/>
              </a:solidFill>
              <a:latin typeface="Arial"/>
              <a:ea typeface="MS PGothic" pitchFamily="34" charset="-128"/>
              <a:cs typeface="Arial" charset="0"/>
            </a:endParaRPr>
          </a:p>
        </p:txBody>
      </p:sp>
      <p:sp>
        <p:nvSpPr>
          <p:cNvPr id="27653" name="Oval 8"/>
          <p:cNvSpPr>
            <a:spLocks noChangeArrowheads="1"/>
          </p:cNvSpPr>
          <p:nvPr/>
        </p:nvSpPr>
        <p:spPr bwMode="auto">
          <a:xfrm>
            <a:off x="1116013" y="3803650"/>
            <a:ext cx="153987" cy="153988"/>
          </a:xfrm>
          <a:prstGeom prst="ellipse">
            <a:avLst/>
          </a:prstGeom>
          <a:solidFill>
            <a:schemeClr val="accent1"/>
          </a:solidFill>
          <a:ln w="9525" algn="ctr">
            <a:solidFill>
              <a:schemeClr val="accent1"/>
            </a:solidFill>
            <a:round/>
            <a:headEnd/>
            <a:tailEnd/>
          </a:ln>
        </p:spPr>
        <p:txBody>
          <a:bodyPr anchor="ctr"/>
          <a:lstStyle/>
          <a:p>
            <a:pPr algn="ctr"/>
            <a:endParaRPr lang="en-US">
              <a:solidFill>
                <a:schemeClr val="bg1"/>
              </a:solidFill>
            </a:endParaRPr>
          </a:p>
        </p:txBody>
      </p:sp>
      <p:sp>
        <p:nvSpPr>
          <p:cNvPr id="25606" name="Oval 9"/>
          <p:cNvSpPr>
            <a:spLocks noChangeArrowheads="1"/>
          </p:cNvSpPr>
          <p:nvPr/>
        </p:nvSpPr>
        <p:spPr bwMode="auto">
          <a:xfrm>
            <a:off x="1476375" y="3803650"/>
            <a:ext cx="153988" cy="153988"/>
          </a:xfrm>
          <a:prstGeom prst="ellipse">
            <a:avLst/>
          </a:prstGeom>
          <a:solidFill>
            <a:schemeClr val="bg1">
              <a:lumMod val="65000"/>
            </a:schemeClr>
          </a:solidFill>
          <a:ln w="9525" cap="flat" cmpd="sng" algn="ctr">
            <a:noFill/>
            <a:prstDash val="solid"/>
            <a:round/>
            <a:headEnd type="none" w="med" len="med"/>
            <a:tailEnd type="none" w="med" len="med"/>
          </a:ln>
          <a:effectLst/>
        </p:spPr>
        <p:txBody>
          <a:bodyPr anchor="ctr"/>
          <a:lstStyle/>
          <a:p>
            <a:pPr algn="ctr">
              <a:defRPr/>
            </a:pPr>
            <a:endParaRPr lang="en-US">
              <a:solidFill>
                <a:schemeClr val="bg1"/>
              </a:solidFill>
              <a:latin typeface="Arial" charset="0"/>
              <a:cs typeface="Arial" charset="0"/>
            </a:endParaRPr>
          </a:p>
        </p:txBody>
      </p:sp>
      <p:sp>
        <p:nvSpPr>
          <p:cNvPr id="11" name="Oval 10"/>
          <p:cNvSpPr/>
          <p:nvPr/>
        </p:nvSpPr>
        <p:spPr bwMode="auto">
          <a:xfrm>
            <a:off x="1835150" y="3803650"/>
            <a:ext cx="153988" cy="153988"/>
          </a:xfrm>
          <a:prstGeom prst="ellipse">
            <a:avLst/>
          </a:prstGeom>
          <a:solidFill>
            <a:schemeClr val="bg1">
              <a:lumMod val="65000"/>
            </a:schemeClr>
          </a:solidFill>
          <a:ln w="9525" cap="flat" cmpd="sng" algn="ctr">
            <a:noFill/>
            <a:prstDash val="solid"/>
            <a:round/>
            <a:headEnd type="none" w="med" len="med"/>
            <a:tailEnd type="none" w="med" len="med"/>
          </a:ln>
          <a:effectLst/>
        </p:spPr>
        <p:txBody>
          <a:bodyPr anchor="ctr"/>
          <a:lstStyle/>
          <a:p>
            <a:pPr algn="ctr">
              <a:defRPr/>
            </a:pPr>
            <a:endParaRPr lang="en-GB" dirty="0" err="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309563" y="274638"/>
            <a:ext cx="8415337" cy="511175"/>
          </a:xfrm>
        </p:spPr>
        <p:txBody>
          <a:bodyPr/>
          <a:lstStyle/>
          <a:p>
            <a:r>
              <a:rPr lang="en-GB" smtClean="0"/>
              <a:t>Personalising Healthcare </a:t>
            </a:r>
          </a:p>
        </p:txBody>
      </p:sp>
      <p:grpSp>
        <p:nvGrpSpPr>
          <p:cNvPr id="28675" name="Group 165"/>
          <p:cNvGrpSpPr>
            <a:grpSpLocks/>
          </p:cNvGrpSpPr>
          <p:nvPr/>
        </p:nvGrpSpPr>
        <p:grpSpPr bwMode="auto">
          <a:xfrm>
            <a:off x="246063" y="2868613"/>
            <a:ext cx="8593137" cy="525462"/>
            <a:chOff x="218628" y="2031245"/>
            <a:chExt cx="8592163" cy="524881"/>
          </a:xfrm>
        </p:grpSpPr>
        <p:sp>
          <p:nvSpPr>
            <p:cNvPr id="8" name="Trapezoid 9"/>
            <p:cNvSpPr/>
            <p:nvPr/>
          </p:nvSpPr>
          <p:spPr>
            <a:xfrm flipH="1">
              <a:off x="218628"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9" name="Trapezoid 9"/>
            <p:cNvSpPr/>
            <p:nvPr/>
          </p:nvSpPr>
          <p:spPr>
            <a:xfrm flipH="1">
              <a:off x="563076"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0" name="Trapezoid 9"/>
            <p:cNvSpPr/>
            <p:nvPr/>
          </p:nvSpPr>
          <p:spPr>
            <a:xfrm flipH="1">
              <a:off x="909112"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 name="Trapezoid 9"/>
            <p:cNvSpPr/>
            <p:nvPr/>
          </p:nvSpPr>
          <p:spPr>
            <a:xfrm flipH="1">
              <a:off x="1253561"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 name="Trapezoid 9"/>
            <p:cNvSpPr/>
            <p:nvPr/>
          </p:nvSpPr>
          <p:spPr>
            <a:xfrm flipH="1">
              <a:off x="1944044"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 name="Trapezoid 9"/>
            <p:cNvSpPr/>
            <p:nvPr/>
          </p:nvSpPr>
          <p:spPr>
            <a:xfrm flipH="1">
              <a:off x="1599596"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 name="Trapezoid 9"/>
            <p:cNvSpPr/>
            <p:nvPr/>
          </p:nvSpPr>
          <p:spPr>
            <a:xfrm flipH="1">
              <a:off x="2634529"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 name="Trapezoid 9"/>
            <p:cNvSpPr/>
            <p:nvPr/>
          </p:nvSpPr>
          <p:spPr>
            <a:xfrm flipH="1">
              <a:off x="2288493"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 name="Trapezoid 9"/>
            <p:cNvSpPr/>
            <p:nvPr/>
          </p:nvSpPr>
          <p:spPr>
            <a:xfrm flipH="1">
              <a:off x="3325013"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7" name="Trapezoid 9"/>
            <p:cNvSpPr/>
            <p:nvPr/>
          </p:nvSpPr>
          <p:spPr>
            <a:xfrm flipH="1">
              <a:off x="297897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8" name="Trapezoid 9"/>
            <p:cNvSpPr/>
            <p:nvPr/>
          </p:nvSpPr>
          <p:spPr>
            <a:xfrm flipH="1">
              <a:off x="401391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9" name="Trapezoid 9"/>
            <p:cNvSpPr/>
            <p:nvPr/>
          </p:nvSpPr>
          <p:spPr>
            <a:xfrm flipH="1">
              <a:off x="3669462"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0" name="Trapezoid 9"/>
            <p:cNvSpPr/>
            <p:nvPr/>
          </p:nvSpPr>
          <p:spPr>
            <a:xfrm flipH="1">
              <a:off x="4704394"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1" name="Trapezoid 9"/>
            <p:cNvSpPr/>
            <p:nvPr/>
          </p:nvSpPr>
          <p:spPr>
            <a:xfrm flipH="1">
              <a:off x="4359946"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2" name="Trapezoid 9"/>
            <p:cNvSpPr/>
            <p:nvPr/>
          </p:nvSpPr>
          <p:spPr>
            <a:xfrm flipH="1">
              <a:off x="5394878"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3" name="Trapezoid 9"/>
            <p:cNvSpPr/>
            <p:nvPr/>
          </p:nvSpPr>
          <p:spPr>
            <a:xfrm flipH="1">
              <a:off x="5050430"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4" name="Trapezoid 9"/>
            <p:cNvSpPr/>
            <p:nvPr/>
          </p:nvSpPr>
          <p:spPr>
            <a:xfrm flipH="1">
              <a:off x="6085363"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5" name="Trapezoid 9"/>
            <p:cNvSpPr/>
            <p:nvPr/>
          </p:nvSpPr>
          <p:spPr>
            <a:xfrm flipH="1">
              <a:off x="573932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6" name="Trapezoid 9"/>
            <p:cNvSpPr/>
            <p:nvPr/>
          </p:nvSpPr>
          <p:spPr>
            <a:xfrm flipH="1">
              <a:off x="677426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7" name="Trapezoid 9"/>
            <p:cNvSpPr/>
            <p:nvPr/>
          </p:nvSpPr>
          <p:spPr>
            <a:xfrm flipH="1">
              <a:off x="6429811"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8" name="Trapezoid 9"/>
            <p:cNvSpPr/>
            <p:nvPr/>
          </p:nvSpPr>
          <p:spPr>
            <a:xfrm flipH="1">
              <a:off x="7464744"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9" name="Trapezoid 9"/>
            <p:cNvSpPr/>
            <p:nvPr/>
          </p:nvSpPr>
          <p:spPr>
            <a:xfrm flipH="1">
              <a:off x="7120296"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0" name="Trapezoid 9"/>
            <p:cNvSpPr/>
            <p:nvPr/>
          </p:nvSpPr>
          <p:spPr>
            <a:xfrm flipH="1">
              <a:off x="8155228"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1" name="Trapezoid 9"/>
            <p:cNvSpPr/>
            <p:nvPr/>
          </p:nvSpPr>
          <p:spPr>
            <a:xfrm flipH="1">
              <a:off x="7810779"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3" name="Trapezoid 9"/>
            <p:cNvSpPr/>
            <p:nvPr/>
          </p:nvSpPr>
          <p:spPr>
            <a:xfrm flipH="1">
              <a:off x="8499676"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7" name="Trapezoid 9"/>
            <p:cNvSpPr/>
            <p:nvPr/>
          </p:nvSpPr>
          <p:spPr>
            <a:xfrm flipH="1">
              <a:off x="391645"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8" name="Trapezoid 9"/>
            <p:cNvSpPr/>
            <p:nvPr/>
          </p:nvSpPr>
          <p:spPr>
            <a:xfrm flipH="1">
              <a:off x="736094"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39" name="Trapezoid 9"/>
            <p:cNvSpPr/>
            <p:nvPr/>
          </p:nvSpPr>
          <p:spPr>
            <a:xfrm flipH="1">
              <a:off x="1080542"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0" name="Trapezoid 9"/>
            <p:cNvSpPr/>
            <p:nvPr/>
          </p:nvSpPr>
          <p:spPr>
            <a:xfrm flipH="1">
              <a:off x="1426578"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830051"/>
            </a:solidFill>
            <a:ln w="6350">
              <a:solidFill>
                <a:srgbClr val="8300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1" name="Trapezoid 9"/>
            <p:cNvSpPr/>
            <p:nvPr/>
          </p:nvSpPr>
          <p:spPr>
            <a:xfrm flipH="1">
              <a:off x="2117063"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2" name="Trapezoid 9"/>
            <p:cNvSpPr/>
            <p:nvPr/>
          </p:nvSpPr>
          <p:spPr>
            <a:xfrm flipH="1">
              <a:off x="177102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3" name="Trapezoid 9"/>
            <p:cNvSpPr/>
            <p:nvPr/>
          </p:nvSpPr>
          <p:spPr>
            <a:xfrm flipH="1">
              <a:off x="280596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4" name="Trapezoid 9"/>
            <p:cNvSpPr/>
            <p:nvPr/>
          </p:nvSpPr>
          <p:spPr>
            <a:xfrm flipH="1">
              <a:off x="2461511"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5" name="Trapezoid 9"/>
            <p:cNvSpPr/>
            <p:nvPr/>
          </p:nvSpPr>
          <p:spPr>
            <a:xfrm flipH="1">
              <a:off x="3496443"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6" name="Trapezoid 9"/>
            <p:cNvSpPr/>
            <p:nvPr/>
          </p:nvSpPr>
          <p:spPr>
            <a:xfrm flipH="1">
              <a:off x="3151995"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7" name="Trapezoid 9"/>
            <p:cNvSpPr/>
            <p:nvPr/>
          </p:nvSpPr>
          <p:spPr>
            <a:xfrm flipH="1">
              <a:off x="4186928"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8" name="Trapezoid 9"/>
            <p:cNvSpPr/>
            <p:nvPr/>
          </p:nvSpPr>
          <p:spPr>
            <a:xfrm flipH="1">
              <a:off x="3842479"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49" name="Trapezoid 9"/>
            <p:cNvSpPr/>
            <p:nvPr/>
          </p:nvSpPr>
          <p:spPr>
            <a:xfrm flipH="1">
              <a:off x="4877412"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0" name="Trapezoid 9"/>
            <p:cNvSpPr/>
            <p:nvPr/>
          </p:nvSpPr>
          <p:spPr>
            <a:xfrm flipH="1">
              <a:off x="4531376"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1" name="Trapezoid 9"/>
            <p:cNvSpPr/>
            <p:nvPr/>
          </p:nvSpPr>
          <p:spPr>
            <a:xfrm flipH="1">
              <a:off x="5567897"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2" name="Trapezoid 9"/>
            <p:cNvSpPr/>
            <p:nvPr/>
          </p:nvSpPr>
          <p:spPr>
            <a:xfrm flipH="1">
              <a:off x="5221861"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3" name="Trapezoid 9"/>
            <p:cNvSpPr/>
            <p:nvPr/>
          </p:nvSpPr>
          <p:spPr>
            <a:xfrm flipH="1">
              <a:off x="6256794"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4" name="Trapezoid 9"/>
            <p:cNvSpPr/>
            <p:nvPr/>
          </p:nvSpPr>
          <p:spPr>
            <a:xfrm flipH="1">
              <a:off x="5912345"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5" name="Trapezoid 9"/>
            <p:cNvSpPr/>
            <p:nvPr/>
          </p:nvSpPr>
          <p:spPr>
            <a:xfrm flipH="1">
              <a:off x="6947277"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6" name="Trapezoid 9"/>
            <p:cNvSpPr/>
            <p:nvPr/>
          </p:nvSpPr>
          <p:spPr>
            <a:xfrm flipH="1">
              <a:off x="6602829"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7" name="Trapezoid 9"/>
            <p:cNvSpPr/>
            <p:nvPr/>
          </p:nvSpPr>
          <p:spPr>
            <a:xfrm flipH="1">
              <a:off x="7637762" y="2031245"/>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8" name="Trapezoid 9"/>
            <p:cNvSpPr/>
            <p:nvPr/>
          </p:nvSpPr>
          <p:spPr>
            <a:xfrm flipH="1">
              <a:off x="7293313"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9" name="Trapezoid 9"/>
            <p:cNvSpPr/>
            <p:nvPr/>
          </p:nvSpPr>
          <p:spPr>
            <a:xfrm flipH="1">
              <a:off x="8328246" y="2031245"/>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60" name="Trapezoid 9"/>
            <p:cNvSpPr/>
            <p:nvPr/>
          </p:nvSpPr>
          <p:spPr>
            <a:xfrm flipH="1">
              <a:off x="7982210"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61" name="Trapezoid 9"/>
            <p:cNvSpPr/>
            <p:nvPr/>
          </p:nvSpPr>
          <p:spPr>
            <a:xfrm flipH="1">
              <a:off x="8672695" y="2031245"/>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6" name="Trapezoid 9"/>
            <p:cNvSpPr/>
            <p:nvPr/>
          </p:nvSpPr>
          <p:spPr>
            <a:xfrm flipH="1">
              <a:off x="245612"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7" name="Trapezoid 9"/>
            <p:cNvSpPr/>
            <p:nvPr/>
          </p:nvSpPr>
          <p:spPr>
            <a:xfrm flipH="1">
              <a:off x="591648"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8" name="Trapezoid 9"/>
            <p:cNvSpPr/>
            <p:nvPr/>
          </p:nvSpPr>
          <p:spPr>
            <a:xfrm flipH="1">
              <a:off x="93609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19" name="Trapezoid 9"/>
            <p:cNvSpPr/>
            <p:nvPr/>
          </p:nvSpPr>
          <p:spPr>
            <a:xfrm flipH="1">
              <a:off x="1282132"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0" name="Trapezoid 9"/>
            <p:cNvSpPr/>
            <p:nvPr/>
          </p:nvSpPr>
          <p:spPr>
            <a:xfrm flipH="1">
              <a:off x="1971029"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1" name="Trapezoid 9"/>
            <p:cNvSpPr/>
            <p:nvPr/>
          </p:nvSpPr>
          <p:spPr>
            <a:xfrm flipH="1">
              <a:off x="1626580"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2" name="Trapezoid 9"/>
            <p:cNvSpPr/>
            <p:nvPr/>
          </p:nvSpPr>
          <p:spPr>
            <a:xfrm flipH="1">
              <a:off x="266151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3" name="Trapezoid 9"/>
            <p:cNvSpPr/>
            <p:nvPr/>
          </p:nvSpPr>
          <p:spPr>
            <a:xfrm flipH="1">
              <a:off x="2317065"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4" name="Trapezoid 9"/>
            <p:cNvSpPr/>
            <p:nvPr/>
          </p:nvSpPr>
          <p:spPr>
            <a:xfrm flipH="1">
              <a:off x="3351998"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5" name="Trapezoid 9"/>
            <p:cNvSpPr/>
            <p:nvPr/>
          </p:nvSpPr>
          <p:spPr>
            <a:xfrm flipH="1">
              <a:off x="3007549"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6" name="Trapezoid 9"/>
            <p:cNvSpPr/>
            <p:nvPr/>
          </p:nvSpPr>
          <p:spPr>
            <a:xfrm flipH="1">
              <a:off x="4042482"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7" name="Trapezoid 9"/>
            <p:cNvSpPr/>
            <p:nvPr/>
          </p:nvSpPr>
          <p:spPr>
            <a:xfrm flipH="1">
              <a:off x="3696446"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8" name="Trapezoid 9"/>
            <p:cNvSpPr/>
            <p:nvPr/>
          </p:nvSpPr>
          <p:spPr>
            <a:xfrm flipH="1">
              <a:off x="4732966"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29" name="Trapezoid 9"/>
            <p:cNvSpPr/>
            <p:nvPr/>
          </p:nvSpPr>
          <p:spPr>
            <a:xfrm flipH="1">
              <a:off x="438693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0" name="Trapezoid 9"/>
            <p:cNvSpPr/>
            <p:nvPr/>
          </p:nvSpPr>
          <p:spPr>
            <a:xfrm flipH="1">
              <a:off x="542186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1" name="Trapezoid 9"/>
            <p:cNvSpPr/>
            <p:nvPr/>
          </p:nvSpPr>
          <p:spPr>
            <a:xfrm flipH="1">
              <a:off x="5077414"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2" name="Trapezoid 9"/>
            <p:cNvSpPr/>
            <p:nvPr/>
          </p:nvSpPr>
          <p:spPr>
            <a:xfrm flipH="1">
              <a:off x="611234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3" name="Trapezoid 9"/>
            <p:cNvSpPr/>
            <p:nvPr/>
          </p:nvSpPr>
          <p:spPr>
            <a:xfrm flipH="1">
              <a:off x="5767899"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4" name="Trapezoid 9"/>
            <p:cNvSpPr/>
            <p:nvPr/>
          </p:nvSpPr>
          <p:spPr>
            <a:xfrm flipH="1">
              <a:off x="6802832"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5" name="Trapezoid 9"/>
            <p:cNvSpPr/>
            <p:nvPr/>
          </p:nvSpPr>
          <p:spPr>
            <a:xfrm flipH="1">
              <a:off x="6458383"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6" name="Trapezoid 9"/>
            <p:cNvSpPr/>
            <p:nvPr/>
          </p:nvSpPr>
          <p:spPr>
            <a:xfrm flipH="1">
              <a:off x="7493315"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7" name="Trapezoid 9"/>
            <p:cNvSpPr/>
            <p:nvPr/>
          </p:nvSpPr>
          <p:spPr>
            <a:xfrm flipH="1">
              <a:off x="714728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8" name="Trapezoid 9"/>
            <p:cNvSpPr/>
            <p:nvPr/>
          </p:nvSpPr>
          <p:spPr>
            <a:xfrm flipH="1">
              <a:off x="8183800"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9" name="Trapezoid 9"/>
            <p:cNvSpPr/>
            <p:nvPr/>
          </p:nvSpPr>
          <p:spPr>
            <a:xfrm flipH="1">
              <a:off x="7837764"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0" name="Trapezoid 9"/>
            <p:cNvSpPr/>
            <p:nvPr/>
          </p:nvSpPr>
          <p:spPr>
            <a:xfrm flipH="1">
              <a:off x="8528248"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1" name="Trapezoid 9"/>
            <p:cNvSpPr/>
            <p:nvPr/>
          </p:nvSpPr>
          <p:spPr>
            <a:xfrm flipH="1">
              <a:off x="41863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2" name="Trapezoid 9"/>
            <p:cNvSpPr/>
            <p:nvPr/>
          </p:nvSpPr>
          <p:spPr>
            <a:xfrm flipH="1">
              <a:off x="764666"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3" name="Trapezoid 9"/>
            <p:cNvSpPr/>
            <p:nvPr/>
          </p:nvSpPr>
          <p:spPr>
            <a:xfrm flipH="1">
              <a:off x="1109114"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4" name="Trapezoid 9"/>
            <p:cNvSpPr/>
            <p:nvPr/>
          </p:nvSpPr>
          <p:spPr>
            <a:xfrm flipH="1">
              <a:off x="145356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5" name="Trapezoid 9"/>
            <p:cNvSpPr/>
            <p:nvPr/>
          </p:nvSpPr>
          <p:spPr>
            <a:xfrm flipH="1">
              <a:off x="214404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6" name="Trapezoid 9"/>
            <p:cNvSpPr/>
            <p:nvPr/>
          </p:nvSpPr>
          <p:spPr>
            <a:xfrm flipH="1">
              <a:off x="1799599"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rgbClr val="008000"/>
            </a:soli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7" name="Trapezoid 9"/>
            <p:cNvSpPr/>
            <p:nvPr/>
          </p:nvSpPr>
          <p:spPr>
            <a:xfrm flipH="1">
              <a:off x="2834531"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8" name="Trapezoid 9"/>
            <p:cNvSpPr/>
            <p:nvPr/>
          </p:nvSpPr>
          <p:spPr>
            <a:xfrm flipH="1">
              <a:off x="2490083"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49" name="Trapezoid 9"/>
            <p:cNvSpPr/>
            <p:nvPr/>
          </p:nvSpPr>
          <p:spPr>
            <a:xfrm flipH="1">
              <a:off x="3525015"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0" name="Trapezoid 9"/>
            <p:cNvSpPr/>
            <p:nvPr/>
          </p:nvSpPr>
          <p:spPr>
            <a:xfrm flipH="1">
              <a:off x="3178979"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1" name="Trapezoid 9"/>
            <p:cNvSpPr/>
            <p:nvPr/>
          </p:nvSpPr>
          <p:spPr>
            <a:xfrm flipH="1">
              <a:off x="4213912"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2" name="Trapezoid 9"/>
            <p:cNvSpPr/>
            <p:nvPr/>
          </p:nvSpPr>
          <p:spPr>
            <a:xfrm flipH="1">
              <a:off x="3869464"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3" name="Trapezoid 9"/>
            <p:cNvSpPr/>
            <p:nvPr/>
          </p:nvSpPr>
          <p:spPr>
            <a:xfrm flipH="1">
              <a:off x="4904397"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4" name="Trapezoid 9"/>
            <p:cNvSpPr/>
            <p:nvPr/>
          </p:nvSpPr>
          <p:spPr>
            <a:xfrm flipH="1">
              <a:off x="4559948"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5" name="Trapezoid 9"/>
            <p:cNvSpPr/>
            <p:nvPr/>
          </p:nvSpPr>
          <p:spPr>
            <a:xfrm flipH="1">
              <a:off x="5594881"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6" name="Trapezoid 9"/>
            <p:cNvSpPr/>
            <p:nvPr/>
          </p:nvSpPr>
          <p:spPr>
            <a:xfrm flipH="1">
              <a:off x="5250433"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7" name="Trapezoid 9"/>
            <p:cNvSpPr/>
            <p:nvPr/>
          </p:nvSpPr>
          <p:spPr>
            <a:xfrm flipH="1">
              <a:off x="6285365"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8" name="Trapezoid 9"/>
            <p:cNvSpPr/>
            <p:nvPr/>
          </p:nvSpPr>
          <p:spPr>
            <a:xfrm flipH="1">
              <a:off x="5939330"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9" name="Trapezoid 9"/>
            <p:cNvSpPr/>
            <p:nvPr/>
          </p:nvSpPr>
          <p:spPr>
            <a:xfrm flipH="1">
              <a:off x="6975849"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0" name="Trapezoid 9"/>
            <p:cNvSpPr/>
            <p:nvPr/>
          </p:nvSpPr>
          <p:spPr>
            <a:xfrm flipH="1">
              <a:off x="6629813"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1" name="Trapezoid 9"/>
            <p:cNvSpPr/>
            <p:nvPr/>
          </p:nvSpPr>
          <p:spPr>
            <a:xfrm flipH="1">
              <a:off x="7664746"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2" name="Trapezoid 9"/>
            <p:cNvSpPr/>
            <p:nvPr/>
          </p:nvSpPr>
          <p:spPr>
            <a:xfrm flipH="1">
              <a:off x="7320298"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3" name="Trapezoid 9"/>
            <p:cNvSpPr/>
            <p:nvPr/>
          </p:nvSpPr>
          <p:spPr>
            <a:xfrm flipH="1">
              <a:off x="8355231" y="2321436"/>
              <a:ext cx="111112"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4" name="Trapezoid 9"/>
            <p:cNvSpPr/>
            <p:nvPr/>
          </p:nvSpPr>
          <p:spPr>
            <a:xfrm flipH="1">
              <a:off x="8010782" y="2321436"/>
              <a:ext cx="109526"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65" name="Trapezoid 9"/>
            <p:cNvSpPr/>
            <p:nvPr/>
          </p:nvSpPr>
          <p:spPr>
            <a:xfrm flipH="1">
              <a:off x="8701266" y="2321436"/>
              <a:ext cx="109525" cy="234690"/>
            </a:xfrm>
            <a:custGeom>
              <a:avLst/>
              <a:gdLst/>
              <a:ahLst/>
              <a:cxnLst/>
              <a:rect l="l" t="t" r="r" b="b"/>
              <a:pathLst>
                <a:path w="410428" h="1107688">
                  <a:moveTo>
                    <a:pt x="83170" y="289932"/>
                  </a:moveTo>
                  <a:lnTo>
                    <a:pt x="327258" y="289932"/>
                  </a:lnTo>
                  <a:lnTo>
                    <a:pt x="410428" y="698810"/>
                  </a:lnTo>
                  <a:lnTo>
                    <a:pt x="324161" y="698810"/>
                  </a:lnTo>
                  <a:lnTo>
                    <a:pt x="264688" y="1107688"/>
                  </a:lnTo>
                  <a:lnTo>
                    <a:pt x="145741" y="1107688"/>
                  </a:lnTo>
                  <a:lnTo>
                    <a:pt x="86267" y="698810"/>
                  </a:lnTo>
                  <a:lnTo>
                    <a:pt x="0" y="698810"/>
                  </a:lnTo>
                  <a:close/>
                  <a:moveTo>
                    <a:pt x="205215" y="0"/>
                  </a:moveTo>
                  <a:cubicBezTo>
                    <a:pt x="270908" y="0"/>
                    <a:pt x="324162" y="53254"/>
                    <a:pt x="324162" y="118947"/>
                  </a:cubicBezTo>
                  <a:cubicBezTo>
                    <a:pt x="324162" y="184640"/>
                    <a:pt x="270908" y="237894"/>
                    <a:pt x="205215" y="237894"/>
                  </a:cubicBezTo>
                  <a:cubicBezTo>
                    <a:pt x="139522" y="237894"/>
                    <a:pt x="86268" y="184640"/>
                    <a:pt x="86268" y="118947"/>
                  </a:cubicBezTo>
                  <a:cubicBezTo>
                    <a:pt x="86268" y="53254"/>
                    <a:pt x="139522" y="0"/>
                    <a:pt x="205215" y="0"/>
                  </a:cubicBezTo>
                  <a:close/>
                </a:path>
              </a:pathLst>
            </a:cu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grpSp>
      <p:sp>
        <p:nvSpPr>
          <p:cNvPr id="115" name="Line Callout 2 (Accent Bar) 114"/>
          <p:cNvSpPr/>
          <p:nvPr/>
        </p:nvSpPr>
        <p:spPr bwMode="auto">
          <a:xfrm>
            <a:off x="1514475" y="1860550"/>
            <a:ext cx="3838575" cy="709613"/>
          </a:xfrm>
          <a:prstGeom prst="accentCallout2">
            <a:avLst>
              <a:gd name="adj1" fmla="val 18750"/>
              <a:gd name="adj2" fmla="val -8333"/>
              <a:gd name="adj3" fmla="val 18750"/>
              <a:gd name="adj4" fmla="val -16667"/>
              <a:gd name="adj5" fmla="val 123225"/>
              <a:gd name="adj6" fmla="val -16487"/>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Total </a:t>
            </a:r>
            <a:r>
              <a:rPr lang="en-GB" sz="1600" dirty="0" err="1"/>
              <a:t>Popn</a:t>
            </a:r>
            <a:r>
              <a:rPr lang="en-GB" sz="1600" dirty="0"/>
              <a:t>: </a:t>
            </a:r>
            <a:br>
              <a:rPr lang="en-GB" sz="1600" dirty="0"/>
            </a:br>
            <a:r>
              <a:rPr lang="en-GB" sz="1600" dirty="0"/>
              <a:t>RRR 25%; ARR 5%; NNT 20; NNH 100 &lt; £25K/QALY</a:t>
            </a:r>
          </a:p>
        </p:txBody>
      </p:sp>
      <p:sp>
        <p:nvSpPr>
          <p:cNvPr id="167" name="TextBox 166"/>
          <p:cNvSpPr txBox="1"/>
          <p:nvPr/>
        </p:nvSpPr>
        <p:spPr>
          <a:xfrm>
            <a:off x="6049963" y="2046288"/>
            <a:ext cx="2751137" cy="338137"/>
          </a:xfrm>
          <a:prstGeom prst="rect">
            <a:avLst/>
          </a:prstGeom>
          <a:noFill/>
        </p:spPr>
        <p:txBody>
          <a:bodyPr>
            <a:spAutoFit/>
          </a:bodyPr>
          <a:lstStyle/>
          <a:p>
            <a:pPr>
              <a:defRPr/>
            </a:pPr>
            <a:r>
              <a:rPr lang="en-US" sz="1600" dirty="0" err="1">
                <a:latin typeface="+mn-lt"/>
              </a:rPr>
              <a:t>Popn</a:t>
            </a:r>
            <a:r>
              <a:rPr lang="en-US" sz="1600" dirty="0">
                <a:latin typeface="+mn-lt"/>
              </a:rPr>
              <a:t>. Benefit/Risk: +</a:t>
            </a:r>
            <a:r>
              <a:rPr lang="en-US" sz="1600" dirty="0" err="1">
                <a:latin typeface="+mn-lt"/>
              </a:rPr>
              <a:t>ve</a:t>
            </a:r>
            <a:endParaRPr lang="en-US" sz="1600" dirty="0">
              <a:latin typeface="+mn-lt"/>
            </a:endParaRPr>
          </a:p>
        </p:txBody>
      </p:sp>
      <p:sp>
        <p:nvSpPr>
          <p:cNvPr id="168" name="Pentagon 167"/>
          <p:cNvSpPr/>
          <p:nvPr/>
        </p:nvSpPr>
        <p:spPr bwMode="auto">
          <a:xfrm>
            <a:off x="5399118" y="1904046"/>
            <a:ext cx="604812" cy="591913"/>
          </a:xfrm>
          <a:prstGeom prst="homePlate">
            <a:avLst/>
          </a:prstGeom>
          <a:solidFill>
            <a:schemeClr val="accent2"/>
          </a:solidFill>
          <a:ln w="9525" cap="flat" cmpd="sng" algn="ctr">
            <a:solidFill>
              <a:srgbClr val="4B306A"/>
            </a:solid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a:bevelB/>
          </a:sp3d>
        </p:spPr>
        <p:txBody>
          <a:bodyPr anchor="ctr"/>
          <a:lstStyle/>
          <a:p>
            <a:pPr algn="ctr">
              <a:defRPr/>
            </a:pPr>
            <a:endParaRPr lang="en-US" sz="1600" dirty="0" err="1">
              <a:solidFill>
                <a:schemeClr val="bg1"/>
              </a:solidFill>
              <a:latin typeface="+mn-lt"/>
            </a:endParaRPr>
          </a:p>
        </p:txBody>
      </p:sp>
      <p:cxnSp>
        <p:nvCxnSpPr>
          <p:cNvPr id="28681" name="Straight Connector 31"/>
          <p:cNvCxnSpPr>
            <a:cxnSpLocks noChangeShapeType="1"/>
          </p:cNvCxnSpPr>
          <p:nvPr/>
        </p:nvCxnSpPr>
        <p:spPr bwMode="auto">
          <a:xfrm>
            <a:off x="241300" y="2751138"/>
            <a:ext cx="8513763" cy="0"/>
          </a:xfrm>
          <a:prstGeom prst="line">
            <a:avLst/>
          </a:prstGeom>
          <a:noFill/>
          <a:ln w="9525" algn="ctr">
            <a:solidFill>
              <a:schemeClr val="accent2"/>
            </a:solidFill>
            <a:round/>
            <a:headEnd/>
            <a:tailEnd/>
          </a:ln>
        </p:spPr>
      </p:cxnSp>
      <p:grpSp>
        <p:nvGrpSpPr>
          <p:cNvPr id="7" name="Group 96"/>
          <p:cNvGrpSpPr>
            <a:grpSpLocks/>
          </p:cNvGrpSpPr>
          <p:nvPr/>
        </p:nvGrpSpPr>
        <p:grpSpPr bwMode="auto">
          <a:xfrm>
            <a:off x="227013" y="3492500"/>
            <a:ext cx="3265487" cy="3171825"/>
            <a:chOff x="226804" y="3492308"/>
            <a:chExt cx="3265985" cy="3172424"/>
          </a:xfrm>
        </p:grpSpPr>
        <p:sp>
          <p:nvSpPr>
            <p:cNvPr id="170" name="Line Callout 2 (Accent Bar) 169"/>
            <p:cNvSpPr/>
            <p:nvPr/>
          </p:nvSpPr>
          <p:spPr bwMode="auto">
            <a:xfrm>
              <a:off x="866664" y="4746670"/>
              <a:ext cx="2626125" cy="695456"/>
            </a:xfrm>
            <a:prstGeom prst="accentCallout2">
              <a:avLst>
                <a:gd name="adj1" fmla="val 18750"/>
                <a:gd name="adj2" fmla="val -8333"/>
                <a:gd name="adj3" fmla="val 18750"/>
                <a:gd name="adj4" fmla="val -16667"/>
                <a:gd name="adj5" fmla="val -178766"/>
                <a:gd name="adj6" fmla="val -413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Will have event in subsequent 12 months</a:t>
              </a:r>
            </a:p>
          </p:txBody>
        </p:sp>
        <p:sp>
          <p:nvSpPr>
            <p:cNvPr id="109" name="TextBox 108"/>
            <p:cNvSpPr txBox="1"/>
            <p:nvPr/>
          </p:nvSpPr>
          <p:spPr>
            <a:xfrm>
              <a:off x="785689" y="6080422"/>
              <a:ext cx="2616599" cy="584310"/>
            </a:xfrm>
            <a:prstGeom prst="rect">
              <a:avLst/>
            </a:prstGeom>
            <a:noFill/>
          </p:spPr>
          <p:txBody>
            <a:bodyPr>
              <a:spAutoFit/>
            </a:bodyPr>
            <a:lstStyle/>
            <a:p>
              <a:pPr algn="ctr">
                <a:defRPr/>
              </a:pPr>
              <a:r>
                <a:rPr lang="en-US" sz="1600" dirty="0">
                  <a:latin typeface="+mn-lt"/>
                </a:rPr>
                <a:t>Individual benefit/risk:</a:t>
              </a:r>
              <a:br>
                <a:rPr lang="en-US" sz="1600" dirty="0">
                  <a:latin typeface="+mn-lt"/>
                </a:rPr>
              </a:br>
              <a:r>
                <a:rPr lang="en-US" sz="1600" dirty="0">
                  <a:latin typeface="+mn-lt"/>
                </a:rPr>
                <a:t> -</a:t>
              </a:r>
              <a:r>
                <a:rPr lang="en-US" sz="1600" dirty="0" err="1">
                  <a:latin typeface="+mn-lt"/>
                </a:rPr>
                <a:t>ve</a:t>
              </a:r>
              <a:endParaRPr lang="en-US" sz="1600" dirty="0">
                <a:latin typeface="+mn-lt"/>
              </a:endParaRPr>
            </a:p>
          </p:txBody>
        </p:sp>
        <p:sp>
          <p:nvSpPr>
            <p:cNvPr id="4" name="Pentagon 3"/>
            <p:cNvSpPr/>
            <p:nvPr/>
          </p:nvSpPr>
          <p:spPr bwMode="auto">
            <a:xfrm rot="5400000">
              <a:off x="1797707" y="4567184"/>
              <a:ext cx="574571" cy="2267210"/>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dirty="0" err="1">
                <a:solidFill>
                  <a:schemeClr val="bg1"/>
                </a:solidFill>
              </a:endParaRPr>
            </a:p>
          </p:txBody>
        </p:sp>
        <p:cxnSp>
          <p:nvCxnSpPr>
            <p:cNvPr id="28703" name="Straight Connector 34"/>
            <p:cNvCxnSpPr>
              <a:cxnSpLocks noChangeShapeType="1"/>
            </p:cNvCxnSpPr>
            <p:nvPr/>
          </p:nvCxnSpPr>
          <p:spPr bwMode="auto">
            <a:xfrm>
              <a:off x="226804" y="3492308"/>
              <a:ext cx="1194504" cy="0"/>
            </a:xfrm>
            <a:prstGeom prst="line">
              <a:avLst/>
            </a:prstGeom>
            <a:noFill/>
            <a:ln w="9525" algn="ctr">
              <a:solidFill>
                <a:schemeClr val="accent1"/>
              </a:solidFill>
              <a:round/>
              <a:headEnd/>
              <a:tailEnd/>
            </a:ln>
          </p:spPr>
        </p:cxnSp>
      </p:grpSp>
      <p:grpSp>
        <p:nvGrpSpPr>
          <p:cNvPr id="34" name="Group 97"/>
          <p:cNvGrpSpPr>
            <a:grpSpLocks/>
          </p:cNvGrpSpPr>
          <p:nvPr/>
        </p:nvGrpSpPr>
        <p:grpSpPr bwMode="auto">
          <a:xfrm>
            <a:off x="1511300" y="3492500"/>
            <a:ext cx="6094413" cy="1193800"/>
            <a:chOff x="1512030" y="3492308"/>
            <a:chExt cx="6093479" cy="1194338"/>
          </a:xfrm>
        </p:grpSpPr>
        <p:sp>
          <p:nvSpPr>
            <p:cNvPr id="108" name="Line Callout 2 (Accent Bar) 107"/>
            <p:cNvSpPr/>
            <p:nvPr/>
          </p:nvSpPr>
          <p:spPr bwMode="auto">
            <a:xfrm>
              <a:off x="2465972" y="3673365"/>
              <a:ext cx="2176128" cy="1013281"/>
            </a:xfrm>
            <a:prstGeom prst="accentCallout2">
              <a:avLst>
                <a:gd name="adj1" fmla="val 18750"/>
                <a:gd name="adj2" fmla="val -8333"/>
                <a:gd name="adj3" fmla="val 18750"/>
                <a:gd name="adj4" fmla="val -16667"/>
                <a:gd name="adj5" fmla="val -17992"/>
                <a:gd name="adj6" fmla="val -33925"/>
              </a:avLst>
            </a:prstGeom>
            <a:ln>
              <a:solidFill>
                <a:srgbClr val="008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Would have had an event in subsequent 12 months if not on </a:t>
              </a:r>
              <a:r>
                <a:rPr lang="en-GB" sz="1600" dirty="0" err="1"/>
                <a:t>Tx</a:t>
              </a:r>
              <a:r>
                <a:rPr lang="en-GB" sz="1600" dirty="0"/>
                <a:t> XX</a:t>
              </a:r>
            </a:p>
          </p:txBody>
        </p:sp>
        <p:sp>
          <p:nvSpPr>
            <p:cNvPr id="2" name="TextBox 1"/>
            <p:cNvSpPr txBox="1"/>
            <p:nvPr/>
          </p:nvSpPr>
          <p:spPr>
            <a:xfrm>
              <a:off x="5503981" y="3871892"/>
              <a:ext cx="2101528" cy="586051"/>
            </a:xfrm>
            <a:prstGeom prst="rect">
              <a:avLst/>
            </a:prstGeom>
            <a:noFill/>
          </p:spPr>
          <p:txBody>
            <a:bodyPr>
              <a:spAutoFit/>
            </a:bodyPr>
            <a:lstStyle/>
            <a:p>
              <a:pPr>
                <a:defRPr/>
              </a:pPr>
              <a:r>
                <a:rPr lang="en-US" sz="1600" dirty="0">
                  <a:latin typeface="+mn-lt"/>
                </a:rPr>
                <a:t>Individual benefit/risk: +++</a:t>
              </a:r>
              <a:r>
                <a:rPr lang="en-US" sz="1600" dirty="0" err="1">
                  <a:latin typeface="+mn-lt"/>
                </a:rPr>
                <a:t>ve</a:t>
              </a:r>
              <a:endParaRPr lang="en-US" sz="1600" dirty="0">
                <a:latin typeface="+mn-lt"/>
              </a:endParaRPr>
            </a:p>
          </p:txBody>
        </p:sp>
        <p:sp>
          <p:nvSpPr>
            <p:cNvPr id="3" name="Pentagon 2"/>
            <p:cNvSpPr/>
            <p:nvPr/>
          </p:nvSpPr>
          <p:spPr bwMode="auto">
            <a:xfrm>
              <a:off x="4732631" y="3710472"/>
              <a:ext cx="604812" cy="909176"/>
            </a:xfrm>
            <a:prstGeom prst="homePlate">
              <a:avLst/>
            </a:prstGeom>
            <a:solidFill>
              <a:srgbClr val="008000"/>
            </a:solidFill>
            <a:ln w="9525" cap="flat" cmpd="sng" algn="ctr">
              <a:solidFill>
                <a:srgbClr val="008000"/>
              </a:solid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a:bevelB/>
            </a:sp3d>
          </p:spPr>
          <p:txBody>
            <a:bodyPr anchor="ctr"/>
            <a:lstStyle/>
            <a:p>
              <a:pPr algn="ctr">
                <a:defRPr/>
              </a:pPr>
              <a:endParaRPr lang="en-US" sz="1600" dirty="0" err="1">
                <a:solidFill>
                  <a:schemeClr val="bg1"/>
                </a:solidFill>
                <a:latin typeface="+mn-lt"/>
              </a:endParaRPr>
            </a:p>
          </p:txBody>
        </p:sp>
        <p:cxnSp>
          <p:nvCxnSpPr>
            <p:cNvPr id="28697" name="Straight Connector 61"/>
            <p:cNvCxnSpPr>
              <a:cxnSpLocks noChangeShapeType="1"/>
            </p:cNvCxnSpPr>
            <p:nvPr/>
          </p:nvCxnSpPr>
          <p:spPr bwMode="auto">
            <a:xfrm>
              <a:off x="1512030" y="3492308"/>
              <a:ext cx="468729" cy="0"/>
            </a:xfrm>
            <a:prstGeom prst="line">
              <a:avLst/>
            </a:prstGeom>
            <a:noFill/>
            <a:ln w="9525" algn="ctr">
              <a:solidFill>
                <a:srgbClr val="008000"/>
              </a:solidFill>
              <a:round/>
              <a:headEnd/>
              <a:tailEnd/>
            </a:ln>
          </p:spPr>
        </p:cxnSp>
      </p:grpSp>
      <p:grpSp>
        <p:nvGrpSpPr>
          <p:cNvPr id="36" name="Group 98"/>
          <p:cNvGrpSpPr>
            <a:grpSpLocks/>
          </p:cNvGrpSpPr>
          <p:nvPr/>
        </p:nvGrpSpPr>
        <p:grpSpPr bwMode="auto">
          <a:xfrm>
            <a:off x="2071688" y="3492500"/>
            <a:ext cx="6773862" cy="3111500"/>
            <a:chOff x="2071481" y="3492308"/>
            <a:chExt cx="6773893" cy="3111952"/>
          </a:xfrm>
        </p:grpSpPr>
        <p:sp>
          <p:nvSpPr>
            <p:cNvPr id="171" name="Line Callout 2 (Accent Bar) 170"/>
            <p:cNvSpPr/>
            <p:nvPr/>
          </p:nvSpPr>
          <p:spPr bwMode="auto">
            <a:xfrm flipH="1">
              <a:off x="5049645" y="4713273"/>
              <a:ext cx="3009914" cy="654145"/>
            </a:xfrm>
            <a:prstGeom prst="accentCallout2">
              <a:avLst>
                <a:gd name="adj1" fmla="val 18750"/>
                <a:gd name="adj2" fmla="val -8333"/>
                <a:gd name="adj3" fmla="val 18750"/>
                <a:gd name="adj4" fmla="val -16667"/>
                <a:gd name="adj5" fmla="val -187086"/>
                <a:gd name="adj6" fmla="val 3738"/>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r">
                <a:defRPr/>
              </a:pPr>
              <a:r>
                <a:rPr lang="en-GB" sz="1600" dirty="0"/>
                <a:t>Will not have event in subsequent 12 months</a:t>
              </a:r>
            </a:p>
          </p:txBody>
        </p:sp>
        <p:sp>
          <p:nvSpPr>
            <p:cNvPr id="113" name="TextBox 112"/>
            <p:cNvSpPr txBox="1"/>
            <p:nvPr/>
          </p:nvSpPr>
          <p:spPr>
            <a:xfrm>
              <a:off x="5641784" y="6019975"/>
              <a:ext cx="2524137" cy="584285"/>
            </a:xfrm>
            <a:prstGeom prst="rect">
              <a:avLst/>
            </a:prstGeom>
            <a:noFill/>
          </p:spPr>
          <p:txBody>
            <a:bodyPr>
              <a:spAutoFit/>
            </a:bodyPr>
            <a:lstStyle/>
            <a:p>
              <a:pPr algn="ctr">
                <a:defRPr/>
              </a:pPr>
              <a:r>
                <a:rPr lang="en-US" sz="1600" dirty="0">
                  <a:latin typeface="+mn-lt"/>
                </a:rPr>
                <a:t>Individual benefit/risk: -</a:t>
              </a:r>
              <a:r>
                <a:rPr lang="en-US" sz="1600" dirty="0" err="1">
                  <a:latin typeface="+mn-lt"/>
                </a:rPr>
                <a:t>ve</a:t>
              </a:r>
              <a:endParaRPr lang="en-US" sz="1600" dirty="0">
                <a:latin typeface="+mn-lt"/>
              </a:endParaRPr>
            </a:p>
          </p:txBody>
        </p:sp>
        <p:sp>
          <p:nvSpPr>
            <p:cNvPr id="114" name="Pentagon 113"/>
            <p:cNvSpPr/>
            <p:nvPr/>
          </p:nvSpPr>
          <p:spPr bwMode="auto">
            <a:xfrm rot="5400000">
              <a:off x="6592032" y="4521830"/>
              <a:ext cx="574571" cy="2267210"/>
            </a:xfrm>
            <a:prstGeom prst="homePlat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a:bevelB/>
            </a:sp3d>
          </p:spPr>
          <p:txBody>
            <a:bodyPr anchor="ctr"/>
            <a:lstStyle/>
            <a:p>
              <a:pPr algn="ctr">
                <a:defRPr/>
              </a:pPr>
              <a:endParaRPr lang="en-US" sz="1600" dirty="0" err="1">
                <a:solidFill>
                  <a:schemeClr val="bg1"/>
                </a:solidFill>
                <a:latin typeface="+mn-lt"/>
              </a:endParaRPr>
            </a:p>
          </p:txBody>
        </p:sp>
        <p:cxnSp>
          <p:nvCxnSpPr>
            <p:cNvPr id="96" name="Straight Connector 95"/>
            <p:cNvCxnSpPr/>
            <p:nvPr/>
          </p:nvCxnSpPr>
          <p:spPr bwMode="auto">
            <a:xfrm>
              <a:off x="2071481" y="3492308"/>
              <a:ext cx="6773893"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sp>
        <p:nvSpPr>
          <p:cNvPr id="28685" name="Text Placeholder 99"/>
          <p:cNvSpPr>
            <a:spLocks noGrp="1"/>
          </p:cNvSpPr>
          <p:nvPr>
            <p:ph type="body" sz="quarter" idx="13"/>
          </p:nvPr>
        </p:nvSpPr>
        <p:spPr>
          <a:xfrm>
            <a:off x="309563" y="784225"/>
            <a:ext cx="8416925" cy="511175"/>
          </a:xfrm>
        </p:spPr>
        <p:txBody>
          <a:bodyPr/>
          <a:lstStyle/>
          <a:p>
            <a:r>
              <a:rPr lang="en-GB" smtClean="0"/>
              <a:t>Population vs. patient level risk/benefit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hFaznCnEU2ooWRZ36S7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zBFxj7cmUSoSBeMBA9s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cUJc4fGbkWoVKRVjULLh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k.u4.CUAU2dw3ARp1Lv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Uc.cYLZUkiNzqcA5kKM1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qER0a5GHka9SFRUVAeY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s3D23gV6ki8WxcmSmsd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iv3FvSNXkijCUBvTTiu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MiNdemZ2EaBcwqQIjJi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aWg_4pvkEem1Y4D7i3E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Y2rALKXK0uN.SmNvh9q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IiqAUeXkE2BmuwlQtDt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18OnFZmUSkyRlDKlJTjf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39udE1Js06lHWGH4iVJ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UjNlBtqqkyH2eCQlDPKP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cSo1YgwaEO.NVHRCKat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4r2m.2G7021jl2V_qD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Kevi.Z7BEuWcNSlBuYC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DJj2oyLFkSAlwruOWjC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HeOM9b7.SECnCZEqdjVF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z3dmMtdAUe2wwdN6.ruR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PWFe.x8TUGMOijiToFDSQ"/>
</p:tagLst>
</file>

<file path=ppt/tags/tag31.xml><?xml version="1.0" encoding="utf-8"?>
<p:tagLst xmlns:a="http://schemas.openxmlformats.org/drawingml/2006/main" xmlns:r="http://schemas.openxmlformats.org/officeDocument/2006/relationships" xmlns:p="http://schemas.openxmlformats.org/presentationml/2006/main">
  <p:tag name="RESIZE" val="Yes"/>
  <p:tag name="THINKCELLSHAPEDONOTDELETE" val="pHb7AE8RlDEe1yxlFtjiNZ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_Y_znzZo0iisgE4rItO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1SZPFSABU.qfbqVWxry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OSaskeL6EeYXE.hTpvp5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NwBglGETkaTBG0xzZ.8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xyBn8gNdU6LTAf9cZKF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3c_usGpOL0Ow2DwdVqv8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tHpQEznkus7eOJbEyC2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_AqvoW9nkGni2vcX_dq4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S_D1pXw2U.Aju22ByZuF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SUaOanX40mKa4PskuI0I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7RPHItxFE2b8eODTb9b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CW.5xHRWke8.el3BuSw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TfqVHvwckSGmGvthbI_p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7xaF.8dAhECllWUW2f0c9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UlH5ZwdKFkawx9ipKLKXO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0W_bK.xe40GSGF8Xpl5eW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2h3pqa4roUue8bLKctC.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6IFLi3hBr0KxerGP8v5M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5lIdtLfFq0iOwJTqewObG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585gfHihUyueKljxAfn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ENRWAcL_kKE1K9s1Eul2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l_c_v_zJECZXtc4207Ql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_0niDoTTK0CfPoIt_XTyk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puhkBUd4EGZgPE2Vzr9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gL6TToTJ0iUug_XtedG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Hs2Mo6zZUerTAMTu_Vw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1kuUMy3CCkGdHQnvvE1Pr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5VwccLuiEOwmTEFOCL.D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AYrUmhQCS0asWWRjgvYBR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XB7Aj_goESVLHXb6.tB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7NZGg.qzEGlK3D9BNBGZ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NiQn6w8r20KlLVe2GMIOS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xcye7hbXkiCbQlynYbdF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45JFWvZmOka5TNE0qTMT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LY5J6wzokeiFboD2WFbU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3BFeLdQ3kaVp3pV8QQn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UrqkHnSME6l7vXNQNkkS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cg4HcFxjUmWuDzVIJCz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KRQG52WdkmguPHi4gu23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Dz5D67hzECskMNMqjBu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L70F01z2EORCdiwwR7C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3vq4weDWEW8BPNtVZIOa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5.BBhGiH8EuXxT8WVGAc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80rI.Myb6kW.all1TQ2Im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qps4I5VJkSdHfQTjfX78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bTSxFfwIUOTRNO94FnP3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JA6M0ToVAUm9ImTdMs9f5g"/>
</p:tagLst>
</file>

<file path=ppt/tags/tag7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I_x3YYJ2ukObM3wmzrh_5A"/>
</p:tagLst>
</file>

<file path=ppt/tags/tag7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ULykddOSukmvbjQrtrZf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mjUiEQQw_kqNMuVx._glC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GiNk7b3htkCkaLXSKvhlq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TM9aecfVECHmdJEoyvD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me9aOfiFUuqu8C2XhZD6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zSCUdd8w20KJX.MF5J8sPw"/>
</p:tagLst>
</file>

<file path=ppt/tags/tag8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fJGdQ9_VTEWqT8GN8ylRT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PZqXtuOlUyCwqBHAJW7_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MwTc9F8GUGvTdqimhwN1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XhMg7GEKkqFkwp7N15yK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qM9bSjKyMkaEP4eruFirq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JsyD7tTD0.EXem_iW_RR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xAIetRdSykqyAJeuuNlmN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31l8V2SzEywCENTLXI24A"/>
</p:tagLst>
</file>

<file path=ppt/tags/tag8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Anu0eKQ5Nkqm0yb43kcp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Z7W6OmRnUOraJTBgi.V_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7_W3AEqsE.xWTmQKXE8a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cnSnlN9q002IzruqzoiQ3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DodjqCqbVUmYt92ZMofNig"/>
</p:tagLst>
</file>

<file path=ppt/tags/tag9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agmjI54_NEqX4kmtfC87U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PWlnHwW4UekoQYydQ.a_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znNEus83Vk.t3P_ea745hA"/>
</p:tagLst>
</file>

<file path=ppt/tags/tag9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Tn1dO9pWjEqG9ySDHBDAjQ"/>
</p:tagLst>
</file>

<file path=ppt/theme/theme1.xml><?xml version="1.0" encoding="utf-8"?>
<a:theme xmlns:a="http://schemas.openxmlformats.org/drawingml/2006/main" name="AZ_PowerPoint_template_May11[1]">
  <a:themeElements>
    <a:clrScheme name="AstraZeneca">
      <a:dk1>
        <a:srgbClr val="000000"/>
      </a:dk1>
      <a:lt1>
        <a:srgbClr val="FFFFFF"/>
      </a:lt1>
      <a:dk2>
        <a:srgbClr val="830051"/>
      </a:dk2>
      <a:lt2>
        <a:srgbClr val="F0AB00"/>
      </a:lt2>
      <a:accent1>
        <a:srgbClr val="830051"/>
      </a:accent1>
      <a:accent2>
        <a:srgbClr val="4B306A"/>
      </a:accent2>
      <a:accent3>
        <a:srgbClr val="F0AB00"/>
      </a:accent3>
      <a:accent4>
        <a:srgbClr val="7AB800"/>
      </a:accent4>
      <a:accent5>
        <a:srgbClr val="00ADD0"/>
      </a:accent5>
      <a:accent6>
        <a:srgbClr val="C7C2BA"/>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Z_PowerPoint_template_May11[1]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Mulberr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ivider Mulberry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Purple">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ivider Purple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Gold">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ivider Gold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vider White">
  <a:themeElements>
    <a:clrScheme name="Ast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ivider White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egibility Box Mulberr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Legibility Box Mulberry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gibility Box Gre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Legibility Box Grey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MS Consulting Group_2007">
  <a:themeElements>
    <a:clrScheme name="IMS Standard/Light">
      <a:dk1>
        <a:srgbClr val="111111"/>
      </a:dk1>
      <a:lt1>
        <a:srgbClr val="FFFFFF"/>
      </a:lt1>
      <a:dk2>
        <a:srgbClr val="0E0733"/>
      </a:dk2>
      <a:lt2>
        <a:srgbClr val="2E8D9E"/>
      </a:lt2>
      <a:accent1>
        <a:srgbClr val="C07200"/>
      </a:accent1>
      <a:accent2>
        <a:srgbClr val="0F6800"/>
      </a:accent2>
      <a:accent3>
        <a:srgbClr val="00528A"/>
      </a:accent3>
      <a:accent4>
        <a:srgbClr val="860C0E"/>
      </a:accent4>
      <a:accent5>
        <a:srgbClr val="808080"/>
      </a:accent5>
      <a:accent6>
        <a:srgbClr val="C0C0C0"/>
      </a:accent6>
      <a:hlink>
        <a:srgbClr val="0091C8"/>
      </a:hlink>
      <a:folHlink>
        <a:srgbClr val="8888A4"/>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9C0C9"/>
        </a:solidFill>
        <a:ln w="9525">
          <a:solidFill>
            <a:schemeClr val="tx1"/>
          </a:solid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traZeneca">
    <a:dk1>
      <a:srgbClr val="000000"/>
    </a:dk1>
    <a:lt1>
      <a:srgbClr val="FFFFFF"/>
    </a:lt1>
    <a:dk2>
      <a:srgbClr val="830051"/>
    </a:dk2>
    <a:lt2>
      <a:srgbClr val="F0AB00"/>
    </a:lt2>
    <a:accent1>
      <a:srgbClr val="830051"/>
    </a:accent1>
    <a:accent2>
      <a:srgbClr val="4B306A"/>
    </a:accent2>
    <a:accent3>
      <a:srgbClr val="F0AB00"/>
    </a:accent3>
    <a:accent4>
      <a:srgbClr val="7AB800"/>
    </a:accent4>
    <a:accent5>
      <a:srgbClr val="00ADD0"/>
    </a:accent5>
    <a:accent6>
      <a:srgbClr val="C7C2BA"/>
    </a:accent6>
    <a:hlink>
      <a:srgbClr val="4B306A"/>
    </a:hlink>
    <a:folHlink>
      <a:srgbClr val="C7C2BA"/>
    </a:folHlink>
  </a:clrScheme>
</a:themeOverride>
</file>

<file path=docProps/app.xml><?xml version="1.0" encoding="utf-8"?>
<Properties xmlns="http://schemas.openxmlformats.org/officeDocument/2006/extended-properties" xmlns:vt="http://schemas.openxmlformats.org/officeDocument/2006/docPropsVTypes">
  <Template>AZ_PowerPoint_template_May11[1]</Template>
  <TotalTime>7365</TotalTime>
  <Words>1231</Words>
  <Application>Microsoft Office PowerPoint</Application>
  <PresentationFormat>On-screen Show (4:3)</PresentationFormat>
  <Paragraphs>199</Paragraphs>
  <Slides>23</Slides>
  <Notes>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23</vt:i4>
      </vt:variant>
    </vt:vector>
  </HeadingPairs>
  <TitlesOfParts>
    <vt:vector size="32" baseType="lpstr">
      <vt:lpstr>AZ_PowerPoint_template_May11[1]</vt:lpstr>
      <vt:lpstr>Divider Mulberry</vt:lpstr>
      <vt:lpstr>Divider Purple</vt:lpstr>
      <vt:lpstr>Divider Gold</vt:lpstr>
      <vt:lpstr>Divider White</vt:lpstr>
      <vt:lpstr>Legibility Box Mulberry</vt:lpstr>
      <vt:lpstr>Legibility Box Grey</vt:lpstr>
      <vt:lpstr>IMS Consulting Group_2007</vt:lpstr>
      <vt:lpstr>think-cell Slide</vt:lpstr>
      <vt:lpstr>The Evidence Evolution</vt:lpstr>
      <vt:lpstr>In the Beginning.....</vt:lpstr>
      <vt:lpstr>And now.....</vt:lpstr>
      <vt:lpstr>Fuelling the evolution I</vt:lpstr>
      <vt:lpstr>Fuelling the evolution II</vt:lpstr>
      <vt:lpstr>We need to be able to answer the Payer “Moment of Truth” Questions</vt:lpstr>
      <vt:lpstr>Real World Evidence </vt:lpstr>
      <vt:lpstr>PowerPoint Presentation</vt:lpstr>
      <vt:lpstr>Personalising Healthcare </vt:lpstr>
      <vt:lpstr>Personalising Healthcare</vt:lpstr>
      <vt:lpstr>PowerPoint Presentation</vt:lpstr>
      <vt:lpstr>Historically, pharma has been focused on pre-launch data to develop value arguments and negotiate for market access</vt:lpstr>
      <vt:lpstr>RCTs and Real World Effectiveness</vt:lpstr>
      <vt:lpstr>PowerPoint Presentation</vt:lpstr>
      <vt:lpstr>Italian (AIFA) Specialty Product Registry</vt:lpstr>
      <vt:lpstr>Towards a learning healthcare system…</vt:lpstr>
      <vt:lpstr>PowerPoint Presentation</vt:lpstr>
      <vt:lpstr>AZ has created an RWE skills centre to combine our expertise with the best in industry data partners</vt:lpstr>
      <vt:lpstr>Creating a network of health data</vt:lpstr>
      <vt:lpstr>A working example</vt:lpstr>
      <vt:lpstr>PowerPoint Presentation</vt:lpstr>
      <vt:lpstr>Four key enablers determine the pace and shape of RWE evolution</vt:lpstr>
      <vt:lpstr>PowerPoint Presentation</vt:lpstr>
    </vt:vector>
  </TitlesOfParts>
  <Company>AstraZeneca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m181794</dc:creator>
  <dc:description>For both external and internal use</dc:description>
  <cp:lastModifiedBy>JCMW-ACER</cp:lastModifiedBy>
  <cp:revision>72</cp:revision>
  <dcterms:created xsi:type="dcterms:W3CDTF">2011-10-31T17:53:46Z</dcterms:created>
  <dcterms:modified xsi:type="dcterms:W3CDTF">2012-05-21T16:01:38Z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1.4</vt:lpwstr>
  </property>
</Properties>
</file>