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348" r:id="rId2"/>
    <p:sldId id="335" r:id="rId3"/>
    <p:sldId id="342" r:id="rId4"/>
    <p:sldId id="350" r:id="rId5"/>
    <p:sldId id="345" r:id="rId6"/>
    <p:sldId id="349" r:id="rId7"/>
    <p:sldId id="256" r:id="rId8"/>
    <p:sldId id="336" r:id="rId9"/>
    <p:sldId id="319" r:id="rId10"/>
    <p:sldId id="322" r:id="rId11"/>
    <p:sldId id="317" r:id="rId12"/>
    <p:sldId id="320" r:id="rId13"/>
    <p:sldId id="321" r:id="rId14"/>
    <p:sldId id="331" r:id="rId15"/>
    <p:sldId id="328" r:id="rId16"/>
    <p:sldId id="330" r:id="rId17"/>
    <p:sldId id="341" r:id="rId18"/>
    <p:sldId id="346" r:id="rId19"/>
    <p:sldId id="340" r:id="rId20"/>
    <p:sldId id="338" r:id="rId21"/>
    <p:sldId id="334" r:id="rId22"/>
    <p:sldId id="333" r:id="rId23"/>
    <p:sldId id="278" r:id="rId24"/>
    <p:sldId id="268" r:id="rId25"/>
    <p:sldId id="277" r:id="rId26"/>
    <p:sldId id="324" r:id="rId27"/>
    <p:sldId id="339" r:id="rId28"/>
    <p:sldId id="34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8F3A-5BB0-4D09-9A0B-BAD0085F854A}" type="datetimeFigureOut">
              <a:rPr lang="en-GB" smtClean="0"/>
              <a:t>15/05/2012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C5A89-24D3-4735-9DC2-F67D5F6FE6A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1993-5200-4020-BF62-2E375D2CB07F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14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F47A-E248-473E-87CB-CBAC3E096531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69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CDAC-3A04-4B3D-ACFB-2E078F889A90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4918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5E3A-4552-484A-B2F2-FC54ED529616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517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613A-F546-448D-AECD-50EFFD320062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63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429-59CB-4D03-8719-87089316201C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853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878C-DC1F-408F-8E2C-8AFE83A8090B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860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9F5F-9808-455F-AC14-D6A4179BC49D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93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6B9B-9ED5-4586-B369-32724DDBA1FF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7473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DD29-5DC9-4303-86C6-DB069FA733A5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410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6DE8-8101-41C3-80EF-C62CA0F50758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597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B768-465E-46D9-B4BC-4ADEB149C8AC}" type="datetime1">
              <a:rPr lang="en-GB" smtClean="0"/>
              <a:t>15/05/2012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D520-FE30-4F9B-BB89-AD740E54CF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40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mberhawk.typepad.com/files/thomas-walport-datasharingreview2008.pdf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biobank.ac.u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b="1" dirty="0" err="1" smtClean="0"/>
              <a:t>eHRs</a:t>
            </a:r>
            <a:r>
              <a:rPr lang="en-GB" b="1" dirty="0" smtClean="0"/>
              <a:t>  and the European Union – current legislation and future directions.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en-GB" dirty="0" smtClean="0"/>
              <a:t>Dr Richard </a:t>
            </a:r>
            <a:r>
              <a:rPr lang="en-GB" dirty="0" err="1" smtClean="0"/>
              <a:t>Fitton</a:t>
            </a:r>
            <a:endParaRPr lang="en-GB" dirty="0"/>
          </a:p>
        </p:txBody>
      </p:sp>
      <p:pic>
        <p:nvPicPr>
          <p:cNvPr id="6" name="Picture 5" descr="PRISM Foru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32656"/>
            <a:ext cx="144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/>
              <a:t>3. LEGAL ELEMENTS OF THE </a:t>
            </a:r>
            <a:r>
              <a:rPr lang="en-GB" b="1" dirty="0" smtClean="0"/>
              <a:t>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3.1. Legal Basis</a:t>
            </a:r>
          </a:p>
          <a:p>
            <a:pPr>
              <a:buNone/>
            </a:pPr>
            <a:r>
              <a:rPr lang="en-GB" dirty="0" smtClean="0"/>
              <a:t>	This proposal is based on Article 16 </a:t>
            </a:r>
            <a:r>
              <a:rPr lang="en-GB" dirty="0" smtClean="0"/>
              <a:t>TFEU</a:t>
            </a:r>
            <a:r>
              <a:rPr lang="en-GB" baseline="30000" dirty="0" smtClean="0">
                <a:latin typeface="Verdana"/>
                <a:ea typeface="Verdana"/>
                <a:cs typeface="Verdana"/>
              </a:rPr>
              <a:t>1</a:t>
            </a:r>
            <a:r>
              <a:rPr lang="en-GB" dirty="0" smtClean="0"/>
              <a:t>, </a:t>
            </a:r>
            <a:r>
              <a:rPr lang="en-GB" dirty="0" smtClean="0"/>
              <a:t>which is the new legal basis for the adoption of data protection rules introduced by the Lisbon Treaty.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3813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 smtClean="0"/>
              <a:t>1 </a:t>
            </a:r>
            <a:r>
              <a:rPr lang="en-GB" dirty="0" smtClean="0"/>
              <a:t>Treaty on the Functioning of the European Union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301608" cy="1440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European </a:t>
            </a:r>
            <a:r>
              <a:rPr lang="en-GB" sz="4000" b="1" dirty="0" smtClean="0"/>
              <a:t>Commission</a:t>
            </a:r>
            <a:br>
              <a:rPr lang="en-GB" sz="4000" b="1" dirty="0" smtClean="0"/>
            </a:br>
            <a:r>
              <a:rPr lang="en-GB" sz="4000" b="1" dirty="0" smtClean="0"/>
              <a:t>legislative </a:t>
            </a:r>
            <a:r>
              <a:rPr lang="en-GB" sz="4000" b="1" dirty="0" smtClean="0"/>
              <a:t>terms</a:t>
            </a:r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Regulation</a:t>
            </a:r>
            <a:r>
              <a:rPr lang="en-GB" dirty="0" smtClean="0"/>
              <a:t> – has a general scope, is obligatory in all its elements and is directly applicable to all member states of the European Union and constitutes the most powerful form of EU law.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r>
              <a:rPr lang="en-GB" b="1" dirty="0" smtClean="0"/>
              <a:t>Directives</a:t>
            </a:r>
            <a:r>
              <a:rPr lang="en-GB" dirty="0" smtClean="0"/>
              <a:t> – are only applicable in the member states when the objectives they contained have been transposed into national law.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669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/>
              <a:t> “a </a:t>
            </a:r>
            <a:r>
              <a:rPr lang="en-GB" sz="3600" dirty="0"/>
              <a:t>proposal for a </a:t>
            </a:r>
            <a:r>
              <a:rPr lang="en-GB" sz="3600" b="1" dirty="0"/>
              <a:t>Regulation</a:t>
            </a:r>
            <a:r>
              <a:rPr lang="en-GB" sz="3600" dirty="0"/>
              <a:t> of the </a:t>
            </a:r>
            <a:r>
              <a:rPr lang="en-GB" sz="3600" dirty="0" smtClean="0"/>
              <a:t>European </a:t>
            </a:r>
            <a:r>
              <a:rPr lang="en-GB" sz="3600" dirty="0"/>
              <a:t>Parliament and of the Council on </a:t>
            </a:r>
            <a:r>
              <a:rPr lang="en-GB" sz="3600" dirty="0" smtClean="0"/>
              <a:t>the protection </a:t>
            </a:r>
            <a:r>
              <a:rPr lang="en-GB" sz="3600" dirty="0"/>
              <a:t>of individuals with regard to the processing of personal data and on the </a:t>
            </a:r>
            <a:r>
              <a:rPr lang="en-GB" sz="3600" dirty="0" smtClean="0"/>
              <a:t>free movement </a:t>
            </a:r>
            <a:r>
              <a:rPr lang="en-GB" sz="3600" dirty="0"/>
              <a:t>of such </a:t>
            </a:r>
            <a:r>
              <a:rPr lang="en-GB" sz="3600" dirty="0" smtClean="0"/>
              <a:t>data”</a:t>
            </a:r>
          </a:p>
          <a:p>
            <a:pPr>
              <a:buNone/>
            </a:pPr>
            <a:r>
              <a:rPr lang="en-GB" sz="3600" dirty="0" smtClean="0"/>
              <a:t>(27 countries – 28 in July 2012)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432000" y="18000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4000" b="1" dirty="0" smtClean="0">
                <a:latin typeface="+mj-lt"/>
                <a:ea typeface="+mj-ea"/>
                <a:cs typeface="+mj-cs"/>
              </a:rPr>
              <a:t>EUROPEAN COMMISSION</a:t>
            </a:r>
            <a:endParaRPr lang="en-GB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62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“a </a:t>
            </a:r>
            <a:r>
              <a:rPr lang="en-GB" dirty="0"/>
              <a:t>proposal for a </a:t>
            </a:r>
            <a:r>
              <a:rPr lang="en-GB" b="1" dirty="0"/>
              <a:t>Directive</a:t>
            </a:r>
            <a:r>
              <a:rPr lang="en-GB" dirty="0"/>
              <a:t> </a:t>
            </a:r>
            <a:r>
              <a:rPr lang="en-GB" dirty="0" smtClean="0"/>
              <a:t>....with </a:t>
            </a:r>
            <a:r>
              <a:rPr lang="en-GB" dirty="0"/>
              <a:t>regard to the processing of personal data by competent </a:t>
            </a:r>
            <a:r>
              <a:rPr lang="en-GB" dirty="0" smtClean="0"/>
              <a:t>authorities for the </a:t>
            </a:r>
            <a:r>
              <a:rPr lang="en-GB" dirty="0"/>
              <a:t>purposes of prevention, investigation, detection or prosecution of criminal offences </a:t>
            </a:r>
            <a:r>
              <a:rPr lang="en-GB" dirty="0" smtClean="0"/>
              <a:t>...and </a:t>
            </a:r>
            <a:r>
              <a:rPr lang="en-GB" dirty="0"/>
              <a:t>the free movement of such </a:t>
            </a:r>
            <a:r>
              <a:rPr lang="en-GB" dirty="0" smtClean="0"/>
              <a:t>data.”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2000" y="18000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4000" b="1" dirty="0" smtClean="0">
                <a:latin typeface="+mj-lt"/>
                <a:ea typeface="+mj-ea"/>
                <a:cs typeface="+mj-cs"/>
              </a:rPr>
              <a:t>EUROPEAN COMMISSION</a:t>
            </a:r>
            <a:endParaRPr lang="en-GB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53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Data Sharing Review Report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96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6096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09925"/>
            <a:ext cx="6096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0212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amberhawk.typepad.com/files/thomas-walport-datasharingreview2008.pdf</a:t>
            </a: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6531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Richard Thomas, </a:t>
            </a:r>
            <a:r>
              <a:rPr lang="en-GB" dirty="0" smtClean="0"/>
              <a:t>UK Information </a:t>
            </a:r>
            <a:r>
              <a:rPr lang="en-GB" dirty="0" smtClean="0"/>
              <a:t>Commissioner, </a:t>
            </a:r>
            <a:r>
              <a:rPr lang="en-GB" dirty="0" smtClean="0"/>
              <a:t>2002-2009</a:t>
            </a:r>
          </a:p>
          <a:p>
            <a:r>
              <a:rPr lang="en-GB" dirty="0" smtClean="0"/>
              <a:t>Sir Mark </a:t>
            </a:r>
            <a:r>
              <a:rPr lang="en-GB" dirty="0" err="1" smtClean="0"/>
              <a:t>Walport</a:t>
            </a:r>
            <a:r>
              <a:rPr lang="en-GB" dirty="0" smtClean="0"/>
              <a:t>, Director </a:t>
            </a:r>
            <a:r>
              <a:rPr lang="en-GB" dirty="0" smtClean="0"/>
              <a:t>and Chief Executive of </a:t>
            </a:r>
            <a:r>
              <a:rPr lang="en-GB" dirty="0" smtClean="0"/>
              <a:t>the </a:t>
            </a:r>
            <a:r>
              <a:rPr lang="en-GB" dirty="0" err="1" smtClean="0"/>
              <a:t>Wellcome</a:t>
            </a:r>
            <a:r>
              <a:rPr lang="en-GB" dirty="0" smtClean="0"/>
              <a:t> </a:t>
            </a:r>
            <a:r>
              <a:rPr lang="en-GB" dirty="0" smtClean="0"/>
              <a:t>Trust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Data Sharing Review  Richard Thomas Mark </a:t>
            </a:r>
            <a:r>
              <a:rPr lang="en-GB" dirty="0" err="1" smtClean="0"/>
              <a:t>Walport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4.11 In summary, the poor level of public trust and confidence in the sharing of personal information provides a critical backdrop to this review .... and highlights the need for substantial improvements in the ways that organisations handle personal information.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Data Sharing Review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Richard </a:t>
            </a:r>
            <a:r>
              <a:rPr lang="en-GB" dirty="0" smtClean="0"/>
              <a:t>Thomas Mark </a:t>
            </a:r>
            <a:r>
              <a:rPr lang="en-GB" dirty="0" err="1" smtClean="0"/>
              <a:t>Walport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3600" i="1" dirty="0" smtClean="0"/>
              <a:t>‘The treatment of individual patients relies on data collected from others.  </a:t>
            </a:r>
            <a:endParaRPr lang="en-GB" sz="3600" i="1" dirty="0" smtClean="0"/>
          </a:p>
          <a:p>
            <a:r>
              <a:rPr lang="en-GB" sz="3600" i="1" dirty="0" smtClean="0"/>
              <a:t>“... use </a:t>
            </a:r>
            <a:r>
              <a:rPr lang="en-GB" sz="3600" i="1" dirty="0" smtClean="0"/>
              <a:t>evidence from other people’s data to treat me, but don’t use my data to help them”.’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5344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Engaging with data/research  subjects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“Interdependence is a higher value than independence”</a:t>
            </a:r>
          </a:p>
          <a:p>
            <a:pPr lvl="0"/>
            <a:r>
              <a:rPr lang="en-GB" dirty="0" smtClean="0"/>
              <a:t>Be proactive</a:t>
            </a:r>
          </a:p>
          <a:p>
            <a:pPr lvl="0"/>
            <a:r>
              <a:rPr lang="en-GB" dirty="0" smtClean="0"/>
              <a:t>Begin with the end in mind</a:t>
            </a:r>
          </a:p>
          <a:p>
            <a:pPr lvl="0"/>
            <a:r>
              <a:rPr lang="en-GB" dirty="0" smtClean="0"/>
              <a:t>Put first things first</a:t>
            </a:r>
          </a:p>
          <a:p>
            <a:pPr lvl="0"/>
            <a:r>
              <a:rPr lang="en-GB" dirty="0" smtClean="0"/>
              <a:t>Think win/win</a:t>
            </a:r>
          </a:p>
          <a:p>
            <a:pPr lvl="0"/>
            <a:r>
              <a:rPr lang="en-GB" dirty="0" smtClean="0"/>
              <a:t>Seek first to understand, then to be understood</a:t>
            </a:r>
          </a:p>
          <a:p>
            <a:pPr lvl="0"/>
            <a:r>
              <a:rPr lang="en-GB" dirty="0" smtClean="0"/>
              <a:t>Synergise</a:t>
            </a:r>
          </a:p>
          <a:p>
            <a:pPr lvl="0"/>
            <a:r>
              <a:rPr lang="en-GB" dirty="0" smtClean="0"/>
              <a:t>Balanced self renewal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180000"/>
            <a:ext cx="8229600" cy="1448800"/>
          </a:xfrm>
        </p:spPr>
        <p:txBody>
          <a:bodyPr>
            <a:normAutofit/>
          </a:bodyPr>
          <a:lstStyle/>
          <a:p>
            <a:r>
              <a:rPr lang="en-GB" sz="3200" dirty="0"/>
              <a:t>Patients and information are the most </a:t>
            </a:r>
            <a:r>
              <a:rPr lang="en-GB" sz="3200" dirty="0" smtClean="0"/>
              <a:t>under-utilised </a:t>
            </a:r>
            <a:r>
              <a:rPr lang="en-GB" sz="3200" dirty="0"/>
              <a:t>resources in health service provision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93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12776"/>
            <a:ext cx="80648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/>
              <a:t>The past, present and future data protection data legislation in the </a:t>
            </a:r>
            <a:r>
              <a:rPr lang="en-GB" sz="3200" dirty="0" smtClean="0"/>
              <a:t>UK and Europe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The  </a:t>
            </a:r>
            <a:r>
              <a:rPr lang="en-GB" sz="3200" dirty="0"/>
              <a:t>European Declaration on Human Rights. </a:t>
            </a:r>
            <a:endParaRPr lang="en-GB" sz="3200" dirty="0" smtClean="0"/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dirty="0" smtClean="0"/>
              <a:t>The </a:t>
            </a:r>
            <a:r>
              <a:rPr lang="en-GB" sz="3200" dirty="0"/>
              <a:t>increasing role of the data subject.</a:t>
            </a:r>
          </a:p>
          <a:p>
            <a:endParaRPr lang="en-GB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Points to address</a:t>
            </a:r>
            <a:endParaRPr lang="en-GB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S CLP presentation imag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391400" cy="50387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/>
              <a:t>Lessons learned: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DPA</a:t>
            </a:r>
            <a:r>
              <a:rPr lang="en-GB" baseline="30000" dirty="0" smtClean="0"/>
              <a:t>1</a:t>
            </a:r>
            <a:r>
              <a:rPr lang="en-GB" dirty="0" smtClean="0"/>
              <a:t> </a:t>
            </a:r>
            <a:r>
              <a:rPr lang="en-GB" dirty="0" smtClean="0"/>
              <a:t>Principles for the data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Personal </a:t>
            </a:r>
            <a:r>
              <a:rPr lang="en-GB" dirty="0" smtClean="0"/>
              <a:t>data shall be processed fairly and lawfully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Personal </a:t>
            </a:r>
            <a:r>
              <a:rPr lang="en-GB" dirty="0" smtClean="0"/>
              <a:t>data shall be obtained only for one or more specified and lawful </a:t>
            </a:r>
            <a:r>
              <a:rPr lang="en-GB" dirty="0" smtClean="0"/>
              <a:t>purposes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Personal </a:t>
            </a:r>
            <a:r>
              <a:rPr lang="en-GB" dirty="0" smtClean="0"/>
              <a:t>data shall be adequate, relevant and not excessive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Personal </a:t>
            </a:r>
            <a:r>
              <a:rPr lang="en-GB" dirty="0" smtClean="0"/>
              <a:t>data shall be accurate and, where necessary, kept up to date.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dirty="0" smtClean="0"/>
              <a:t>The UK Data Protection Act 1998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DPA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18457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sz="2800" dirty="0" smtClean="0"/>
              <a:t>Personal data processed for any purpose or purposes shall not be kept for longer than is necessary 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2800" dirty="0" smtClean="0"/>
              <a:t>Personal data shall be processed in accordance with the rights of data subjects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2800" dirty="0" smtClean="0"/>
              <a:t>Appropriate technical and organisational measures shall be taken against unauthorised or unlawful processing and ... loss or destruction or damage 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2800" dirty="0" smtClean="0"/>
              <a:t>Personal data shall not be transferred to a country or territory outside the European Economic Area unless ...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European Draft proposals reflect these</a:t>
            </a:r>
          </a:p>
          <a:p>
            <a:pPr>
              <a:buNone/>
            </a:pPr>
            <a:endParaRPr lang="en-GB" sz="36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600" b="1" dirty="0" smtClean="0"/>
              <a:t>Article 5 </a:t>
            </a:r>
            <a:r>
              <a:rPr lang="en-GB" sz="3600" dirty="0" smtClean="0"/>
              <a:t>sets out the principles relating to personal data processing...in </a:t>
            </a:r>
            <a:r>
              <a:rPr lang="en-GB" sz="3600" dirty="0" smtClean="0"/>
              <a:t>particular: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the transparency </a:t>
            </a:r>
            <a:r>
              <a:rPr lang="en-GB" sz="3200" dirty="0" smtClean="0"/>
              <a:t>principle, </a:t>
            </a:r>
            <a:endParaRPr lang="en-GB" sz="3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the </a:t>
            </a:r>
            <a:r>
              <a:rPr lang="en-GB" sz="3200" dirty="0" smtClean="0"/>
              <a:t>clarification of the data minimisation principle </a:t>
            </a:r>
            <a:r>
              <a:rPr lang="en-GB" sz="3200" dirty="0" smtClean="0"/>
              <a:t>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responsibility </a:t>
            </a:r>
            <a:r>
              <a:rPr lang="en-GB" sz="3200" dirty="0" smtClean="0"/>
              <a:t>and liability of the controller.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47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Article </a:t>
            </a:r>
            <a:r>
              <a:rPr lang="en-GB" b="1" dirty="0"/>
              <a:t>11 </a:t>
            </a:r>
            <a:r>
              <a:rPr lang="en-GB" dirty="0"/>
              <a:t>introduces the obligation on controllers to provide transparent and easily </a:t>
            </a:r>
            <a:r>
              <a:rPr lang="en-GB" dirty="0" smtClean="0"/>
              <a:t>accessible and </a:t>
            </a:r>
            <a:r>
              <a:rPr lang="en-GB" dirty="0"/>
              <a:t>understandable information</a:t>
            </a:r>
            <a:r>
              <a:rPr lang="en-GB" dirty="0" smtClean="0"/>
              <a:t>,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indent="0"/>
            <a:r>
              <a:rPr lang="en-GB" b="1" dirty="0" smtClean="0"/>
              <a:t>European Draft proposal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73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Article </a:t>
            </a:r>
            <a:r>
              <a:rPr lang="en-GB" b="1" dirty="0"/>
              <a:t>12 </a:t>
            </a:r>
            <a:r>
              <a:rPr lang="en-GB" dirty="0"/>
              <a:t>obliges the controller to provide procedures and mechanism for exercising the </a:t>
            </a:r>
            <a:r>
              <a:rPr lang="en-GB" dirty="0" smtClean="0"/>
              <a:t>data subject's </a:t>
            </a:r>
            <a:r>
              <a:rPr lang="en-GB" dirty="0" smtClean="0"/>
              <a:t>rights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Article 14 </a:t>
            </a:r>
            <a:r>
              <a:rPr lang="en-GB" dirty="0" smtClean="0"/>
              <a:t>further specifies the controller's information obligations towards the data subject,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Article 15 </a:t>
            </a:r>
            <a:r>
              <a:rPr lang="en-GB" dirty="0" smtClean="0"/>
              <a:t>provides the data subject's right of access to their personal data,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indent="0"/>
            <a:r>
              <a:rPr lang="en-GB" b="1" dirty="0" smtClean="0"/>
              <a:t>European Draft proposal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82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700808"/>
            <a:ext cx="8363272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Article 17 </a:t>
            </a:r>
            <a:r>
              <a:rPr lang="en-GB" dirty="0" smtClean="0"/>
              <a:t>provides the data subject's right to be forgotten and to erasure. ...... </a:t>
            </a:r>
          </a:p>
          <a:p>
            <a:endParaRPr lang="en-GB" dirty="0" smtClean="0"/>
          </a:p>
          <a:p>
            <a:r>
              <a:rPr lang="en-GB" b="1" dirty="0" smtClean="0"/>
              <a:t>Article 18 </a:t>
            </a:r>
            <a:r>
              <a:rPr lang="en-GB" dirty="0" smtClean="0"/>
              <a:t>introduces the data subject's right to data portability, i.e. to transfer data from one electronic processing system to and into another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indent="0"/>
            <a:r>
              <a:rPr lang="en-GB" b="1" dirty="0" smtClean="0"/>
              <a:t>European Draft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S CLP presentation imag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23950"/>
            <a:ext cx="6858000" cy="5513388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GB"/>
              <a:t>Lessons learned: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UK 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Biobank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dirty="0" smtClean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www.ukbiobank.ac.uk/</a:t>
            </a:r>
            <a:r>
              <a:rPr lang="en-GB" dirty="0" smtClean="0"/>
              <a:t>) 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provides 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classic exemplar of how patient data should be collected and 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managed.</a:t>
            </a:r>
            <a:endParaRPr lang="en-GB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048672" cy="47146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E-intelligence overcomes national boundaries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0" descr="dpmap0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908720"/>
            <a:ext cx="8389937" cy="4681537"/>
          </a:xfrm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32000" y="180000"/>
            <a:ext cx="848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/>
              <a:t>Data protection enactment around the world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5610727"/>
            <a:ext cx="82089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Current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European Data Protection Directive 95/46/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180000"/>
            <a:ext cx="8229600" cy="1143000"/>
          </a:xfrm>
        </p:spPr>
        <p:txBody>
          <a:bodyPr/>
          <a:lstStyle/>
          <a:p>
            <a:r>
              <a:rPr lang="en-GB" dirty="0" smtClean="0"/>
              <a:t>Life, health, independence, disease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6895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 descr="359px-Member_States_of_the_European_Union_(polar_stereographic_projection)_E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55767"/>
            <a:ext cx="5832648" cy="5393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6309320"/>
            <a:ext cx="3961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(27 countries – 28 [Croatia] in July 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000" y="1800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Member States of the European Union</a:t>
            </a:r>
            <a:endParaRPr lang="en-GB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/>
          <a:lstStyle/>
          <a:p>
            <a:r>
              <a:rPr lang="en-GB" dirty="0" smtClean="0"/>
              <a:t>PRISME Forum SIG 22/05/2012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136904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EUROPEAN COMMISSION</a:t>
            </a:r>
          </a:p>
          <a:p>
            <a:r>
              <a:rPr lang="en-GB" dirty="0"/>
              <a:t>Brussels, XXX</a:t>
            </a:r>
          </a:p>
          <a:p>
            <a:r>
              <a:rPr lang="en-GB" dirty="0"/>
              <a:t>COM(2012) 11/4 draft</a:t>
            </a:r>
          </a:p>
          <a:p>
            <a:r>
              <a:rPr lang="en-GB" dirty="0"/>
              <a:t>Proposal for a</a:t>
            </a:r>
          </a:p>
          <a:p>
            <a:r>
              <a:rPr lang="en-GB" b="1" dirty="0"/>
              <a:t>REGULATION OF THE EUROPEAN PARLIAMENT AND OF THE COUNCIL</a:t>
            </a:r>
          </a:p>
          <a:p>
            <a:r>
              <a:rPr lang="en-GB" b="1" dirty="0"/>
              <a:t>on the protection of individuals with regard to the processing of personal data and on</a:t>
            </a:r>
          </a:p>
          <a:p>
            <a:r>
              <a:rPr lang="en-GB" b="1" dirty="0"/>
              <a:t>the free movement of such data (General Data Protection Regulation)</a:t>
            </a:r>
          </a:p>
          <a:p>
            <a:r>
              <a:rPr lang="en-GB" dirty="0"/>
              <a:t>(Text with EEA relevance)</a:t>
            </a:r>
          </a:p>
          <a:p>
            <a:r>
              <a:rPr lang="en-GB" dirty="0"/>
              <a:t>{SEC(2012) 72}</a:t>
            </a:r>
          </a:p>
          <a:p>
            <a:r>
              <a:rPr lang="en-GB" dirty="0"/>
              <a:t>{SEC(2012) 73}</a:t>
            </a:r>
          </a:p>
        </p:txBody>
      </p:sp>
    </p:spTree>
    <p:extLst>
      <p:ext uri="{BB962C8B-B14F-4D97-AF65-F5344CB8AC3E}">
        <p14:creationId xmlns:p14="http://schemas.microsoft.com/office/powerpoint/2010/main" xmlns="" val="11343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UNIVERSAL DECLARATION OF HUMAN RIGHTS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Article 3.</a:t>
            </a:r>
            <a:endParaRPr lang="en-GB" dirty="0" smtClean="0"/>
          </a:p>
          <a:p>
            <a:pPr lvl="1"/>
            <a:r>
              <a:rPr lang="en-GB" dirty="0" smtClean="0"/>
              <a:t>Everyone has the right to life, liberty and security of person.</a:t>
            </a:r>
          </a:p>
          <a:p>
            <a:r>
              <a:rPr lang="en-GB" b="1" dirty="0" smtClean="0"/>
              <a:t>Article 12.</a:t>
            </a:r>
            <a:endParaRPr lang="en-GB" dirty="0" smtClean="0"/>
          </a:p>
          <a:p>
            <a:pPr lvl="1"/>
            <a:r>
              <a:rPr lang="en-GB" dirty="0" smtClean="0"/>
              <a:t>No one shall be subjected to arbitrary interference with his privacy, family, home or correspondence, nor to attacks upon his honour and reputation.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8000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European Commission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343" y="1423317"/>
            <a:ext cx="454684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European Commission</a:t>
            </a:r>
            <a:r>
              <a:rPr lang="en-GB" dirty="0" smtClean="0"/>
              <a:t> is the executive body of the European Union. The body is responsible for proposing legislation, implementing decisions, upholding the Union’s Treaty and the general day-to-day running of the Union</a:t>
            </a:r>
            <a:r>
              <a:rPr lang="en-GB" dirty="0" smtClean="0"/>
              <a:t>.</a:t>
            </a:r>
            <a:endParaRPr lang="en-GB" dirty="0" smtClean="0"/>
          </a:p>
        </p:txBody>
      </p:sp>
      <p:pic>
        <p:nvPicPr>
          <p:cNvPr id="6" name="Content Placeholder 5" descr="180px-European_Union_legislative_triangle_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521518"/>
            <a:ext cx="2448272" cy="21762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D520-FE30-4F9B-BB89-AD740E54CFA8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875</Words>
  <Application>Microsoft Office PowerPoint</Application>
  <PresentationFormat>On-screen Show (4:3)</PresentationFormat>
  <Paragraphs>125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eHRs  and the European Union – current legislation and future directions.</vt:lpstr>
      <vt:lpstr>Points to address</vt:lpstr>
      <vt:lpstr>Slide 3</vt:lpstr>
      <vt:lpstr>Slide 4</vt:lpstr>
      <vt:lpstr>Life, health, independence, disease</vt:lpstr>
      <vt:lpstr>Slide 6</vt:lpstr>
      <vt:lpstr>PRISME Forum SIG 22/05/2012</vt:lpstr>
      <vt:lpstr>UNIVERSAL DECLARATION OF HUMAN RIGHTS </vt:lpstr>
      <vt:lpstr>European Commission</vt:lpstr>
      <vt:lpstr>3. LEGAL ELEMENTS OF THE PROPOSAL</vt:lpstr>
      <vt:lpstr>European Commission legislative terms </vt:lpstr>
      <vt:lpstr>Slide 12</vt:lpstr>
      <vt:lpstr>Slide 13</vt:lpstr>
      <vt:lpstr>  Data Sharing Review Report</vt:lpstr>
      <vt:lpstr>Data Sharing Review  Richard Thomas Mark Walport</vt:lpstr>
      <vt:lpstr>Data Sharing Review   Richard Thomas Mark Walport</vt:lpstr>
      <vt:lpstr>Slide 17</vt:lpstr>
      <vt:lpstr>Engaging with data/research  subjects </vt:lpstr>
      <vt:lpstr>Patients and information are the most under-utilised resources in health service provision</vt:lpstr>
      <vt:lpstr>Lessons learned:</vt:lpstr>
      <vt:lpstr>DPA1 Principles for the data subject</vt:lpstr>
      <vt:lpstr>DPA Principles</vt:lpstr>
      <vt:lpstr>Slide 23</vt:lpstr>
      <vt:lpstr>European Draft proposal</vt:lpstr>
      <vt:lpstr>European Draft proposal</vt:lpstr>
      <vt:lpstr>European Draft proposal</vt:lpstr>
      <vt:lpstr>Lessons learned: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PRISME 22/05/2012</dc:title>
  <dc:creator>fitton</dc:creator>
  <cp:lastModifiedBy>JCM WISE</cp:lastModifiedBy>
  <cp:revision>123</cp:revision>
  <dcterms:created xsi:type="dcterms:W3CDTF">2012-05-11T03:24:09Z</dcterms:created>
  <dcterms:modified xsi:type="dcterms:W3CDTF">2012-05-15T17:27:43Z</dcterms:modified>
</cp:coreProperties>
</file>